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FC86D-D71F-45B5-B986-9B7D376E9FF0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26F8F-015C-461C-AC9E-DEE2C89751A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1237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Policies from : </a:t>
            </a:r>
            <a:r>
              <a:rPr lang="en-ZA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https://ineng.co.za/south-african-government-policies-since-1994/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26F8F-015C-461C-AC9E-DEE2C89751A4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6647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8F8D-26F1-41EB-B439-41F81AE3F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67E2E-1BB0-4516-B15B-2B0B98A2B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64827-A29F-4F9A-AF2C-E98F8131F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A3018-F9D8-4C01-BFF4-91D9116F9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DD89E-83A6-470D-91BC-AE58325B6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7939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FBD29-58C7-4CFE-BCAA-DDA3CDB15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44911-18B2-4685-960A-8E70D4835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80220-5C67-4911-8D5B-27950534A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C3EAC-D4A3-4DDC-A2F6-7E1DC79B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0F1F6-7F03-45AB-A727-88D80C3AE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869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0EF753-9A0E-4FCC-8C3D-70DC7A1A8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D8282-343D-4E4B-BD44-12AF6ADEE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BD6AF-8604-41DF-9623-A7C5AA550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08A9A-AF00-4F8F-BA79-37A19DAF8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E80A7-41BB-4AEE-B6DE-E4C35D72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861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E6649-5188-43A7-8711-000A4DF9A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3BCFA-2470-4F0C-BE85-0B53B47B4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4C96B-B5F9-4F29-ABA5-0FEC51AA7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EB1B2-127C-4108-8397-91C6AFA8C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3C52C-E0DA-42F3-A399-E5AC765F4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9712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B2E79-5C43-4181-8791-950AAF09C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22B75-3E39-4538-B7D9-CA03F8F63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FBCC2-6AB8-458E-B8FC-18A4C3C2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55F31-4E48-455E-90F3-5CFD112B5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1BB22-4FEE-4DC6-AB1C-E9F3EDC9B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761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DE40-C2F2-4F85-AE9A-7EFE79B39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9F06A-86C4-4FB9-A3AD-141625EBEB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43DF6A-252C-4A28-86ED-80CBED67B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081A6-8BFC-4491-BB09-70DC3C12F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7C7EF-2BE3-4FC9-B17B-AF3577250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D64418-E64B-4A95-ADC7-24F7B7CB5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356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9B8BC-24BE-48FA-9281-372D23C89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62876-29B2-4448-B986-D7D90972A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90A8D-CB57-4E32-8DF1-86E864CE6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B9B8BE-83E4-4F68-9622-F0001B13B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024D02-B833-435C-A7C6-710ECE18D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2FA5FA-6436-4400-94CB-AEA504615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34E75F-98FD-4605-92B0-CA25126B9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CEC4A9-D1CC-4890-A8A2-5AC6355C6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913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7306B-361A-4CE2-AFFF-3577AF50F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9A5D0-48D8-4C37-BCE8-BD27C596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2C884-61EA-418F-ADC8-8000B4F49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177A6E-3F70-4357-A509-C374C078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971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EB376-1404-43F0-9784-F8EEECE8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D84C19-6307-49AC-BECE-D1D108C90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28136-5E2D-462C-A332-383AC982B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562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ABD69-2101-4501-BF44-DAB67968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3A58A-6597-415F-9DD7-AE5A9E94C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86CD2-2F40-45A5-A951-ADF496E63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1EF5F-992F-4526-B27D-4EBDEFF3D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0C33A-9A1B-46FD-8BD3-6A77A3A7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6116A-038B-45FB-85FD-EF47B347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193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EE69A-020F-44EF-A616-CA7857080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9EE8FF-07CE-48CE-9BB1-CC9CFE91E3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34002-1B73-49A2-BC9A-5F914901A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5FF4-7761-4BA8-A650-4D3865AC7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D1D0D-7AF8-4A38-8CF2-4E2172F3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B3911-0BEE-4A27-9CAA-D6CDA018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37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45A288-8380-476B-9A13-17BABD1ED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75A42-6BE8-40F7-97AB-3987A3D39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E9EA8-CDDD-4459-A38A-5FE6F8A856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1793B-D5D7-47A7-A228-42ECF6C9AD3C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10429-EB6B-4030-AC6E-80C013F2A6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798A4-C178-4097-BF87-C1C322704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879C1-5492-4A2B-A038-E4B693FA344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681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F1D40F-E965-4721-B449-06A18F064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58" y="371063"/>
            <a:ext cx="5113708" cy="48480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6BA143-DD9C-4F04-AF34-6A829BB48E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7069" y="272587"/>
            <a:ext cx="5390373" cy="23108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BFCE1A-7123-488F-BD9E-756974F577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7070" y="2771336"/>
            <a:ext cx="5390372" cy="244777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17CAD08-9191-457F-836F-C17B424BB209}"/>
              </a:ext>
            </a:extLst>
          </p:cNvPr>
          <p:cNvSpPr/>
          <p:nvPr/>
        </p:nvSpPr>
        <p:spPr>
          <a:xfrm>
            <a:off x="344558" y="371062"/>
            <a:ext cx="5113708" cy="8746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b="1" dirty="0">
                <a:solidFill>
                  <a:schemeClr val="tx1"/>
                </a:solidFill>
              </a:rPr>
              <a:t>Plot of employment vs age</a:t>
            </a:r>
            <a:r>
              <a:rPr lang="en-ZA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D4D234-05E8-4E1A-8DE6-403B46D69059}"/>
              </a:ext>
            </a:extLst>
          </p:cNvPr>
          <p:cNvSpPr txBox="1"/>
          <p:nvPr/>
        </p:nvSpPr>
        <p:spPr>
          <a:xfrm>
            <a:off x="2363372" y="5533633"/>
            <a:ext cx="6274191" cy="1474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New Growth Path Policy: 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prstClr val="black"/>
                </a:solidFill>
                <a:latin typeface="Open Sans"/>
              </a:rPr>
              <a:t>Increase the number of young people that are employed.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Reducing inequality and defeating poverty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8A8B6F-6006-4B59-A49C-04668115B464}"/>
              </a:ext>
            </a:extLst>
          </p:cNvPr>
          <p:cNvSpPr/>
          <p:nvPr/>
        </p:nvSpPr>
        <p:spPr>
          <a:xfrm>
            <a:off x="11015002" y="3546815"/>
            <a:ext cx="832440" cy="3411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000" dirty="0">
                <a:solidFill>
                  <a:schemeClr val="tx1"/>
                </a:solidFill>
              </a:rPr>
              <a:t>Employed?</a:t>
            </a:r>
          </a:p>
        </p:txBody>
      </p:sp>
    </p:spTree>
    <p:extLst>
      <p:ext uri="{BB962C8B-B14F-4D97-AF65-F5344CB8AC3E}">
        <p14:creationId xmlns:p14="http://schemas.microsoft.com/office/powerpoint/2010/main" val="88129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2B4669-389E-47F6-9013-C5F655666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083" y="1466850"/>
            <a:ext cx="5584874" cy="39243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7BB1BC-B897-47F4-BDA8-173C3A3E31B8}"/>
              </a:ext>
            </a:extLst>
          </p:cNvPr>
          <p:cNvSpPr txBox="1"/>
          <p:nvPr/>
        </p:nvSpPr>
        <p:spPr>
          <a:xfrm>
            <a:off x="5997526" y="1621595"/>
            <a:ext cx="5390372" cy="381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New Growth Path Policy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Technical support in enterprise development.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prstClr val="black"/>
                </a:solidFill>
                <a:latin typeface="Open Sans"/>
              </a:rPr>
              <a:t>Promotion of youth co-operatives and entrepreneurship.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The National Development Plan 2030:</a:t>
            </a:r>
            <a:endParaRPr lang="en-ZA" sz="1800" b="0" i="0" u="none" strike="noStrike" baseline="0" dirty="0">
              <a:latin typeface="Open Sa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Open Sans"/>
              </a:rPr>
              <a:t>Create jobs via entrepreneurship.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b="1" dirty="0">
              <a:solidFill>
                <a:prstClr val="black"/>
              </a:solidFill>
              <a:latin typeface="Open San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23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075B33-A457-4386-B5E3-CEFD176CB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998" y="352059"/>
            <a:ext cx="6183411" cy="46841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4FA05B-166D-48C3-AA39-CED4209D2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7409" y="352057"/>
            <a:ext cx="5320593" cy="46841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B224EF6-29C1-44D2-BBE8-215B21200CCF}"/>
              </a:ext>
            </a:extLst>
          </p:cNvPr>
          <p:cNvSpPr/>
          <p:nvPr/>
        </p:nvSpPr>
        <p:spPr>
          <a:xfrm>
            <a:off x="781878" y="352057"/>
            <a:ext cx="5022574" cy="5627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b="1" dirty="0">
                <a:solidFill>
                  <a:schemeClr val="tx1"/>
                </a:solidFill>
              </a:rPr>
              <a:t>Employment trend in Northwest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692A6-42BA-4EB9-9503-981C5D3F251A}"/>
              </a:ext>
            </a:extLst>
          </p:cNvPr>
          <p:cNvSpPr txBox="1"/>
          <p:nvPr/>
        </p:nvSpPr>
        <p:spPr>
          <a:xfrm>
            <a:off x="1491176" y="5547700"/>
            <a:ext cx="9031458" cy="1346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New Growth Path Policy: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</a:rPr>
              <a:t>Identifying areas where employment creation is possible on a large scale as a result of substantial changes in conditions in South Africa and globally.</a:t>
            </a:r>
            <a:endParaRPr kumimoji="0" lang="en-GB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7467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EB253A2-B2E7-4790-A3B1-898988DBD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8539"/>
            <a:ext cx="5157787" cy="1060174"/>
          </a:xfrm>
        </p:spPr>
        <p:txBody>
          <a:bodyPr>
            <a:normAutofit/>
          </a:bodyPr>
          <a:lstStyle/>
          <a:p>
            <a:r>
              <a:rPr lang="en-ZA" sz="3200" b="1" dirty="0"/>
              <a:t>KeyTEE Prototype</a:t>
            </a:r>
            <a:endParaRPr lang="en-ZA" sz="3200" dirty="0"/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2FE42F5B-50A7-4B40-96FF-7F8BA24FDFA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15" t="10663" r="32538"/>
          <a:stretch/>
        </p:blipFill>
        <p:spPr>
          <a:xfrm>
            <a:off x="2203938" y="3081160"/>
            <a:ext cx="3892062" cy="2996810"/>
          </a:xfrm>
        </p:spPr>
      </p:pic>
      <p:pic>
        <p:nvPicPr>
          <p:cNvPr id="7" name="Picture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1B9A8956-2A83-403C-903F-939B12EE9D7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64" t="8821" r="32359"/>
          <a:stretch/>
        </p:blipFill>
        <p:spPr>
          <a:xfrm>
            <a:off x="6752493" y="3081160"/>
            <a:ext cx="3699802" cy="303371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F8D17D4-06F2-4256-B5EE-9CCE07A4E27C}"/>
              </a:ext>
            </a:extLst>
          </p:cNvPr>
          <p:cNvSpPr txBox="1"/>
          <p:nvPr/>
        </p:nvSpPr>
        <p:spPr>
          <a:xfrm>
            <a:off x="267287" y="1501706"/>
            <a:ext cx="11633982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The national development plan states that the government plans to increase </a:t>
            </a:r>
            <a:r>
              <a:rPr lang="en-GB" dirty="0">
                <a:solidFill>
                  <a:prstClr val="black"/>
                </a:solidFill>
                <a:latin typeface="Open Sans"/>
              </a:rPr>
              <a:t>employment</a:t>
            </a:r>
            <a:r>
              <a:rPr kumimoji="0" lang="en-GB" sz="18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 from 11 million to 24 million by 2030</a:t>
            </a:r>
          </a:p>
        </p:txBody>
      </p:sp>
    </p:spTree>
    <p:extLst>
      <p:ext uri="{BB962C8B-B14F-4D97-AF65-F5344CB8AC3E}">
        <p14:creationId xmlns:p14="http://schemas.microsoft.com/office/powerpoint/2010/main" val="393542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126</Words>
  <Application>Microsoft Office PowerPoint</Application>
  <PresentationFormat>Widescreen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Brilliant Maseko</dc:creator>
  <cp:lastModifiedBy>Brilliant Maseko</cp:lastModifiedBy>
  <cp:revision>22</cp:revision>
  <dcterms:created xsi:type="dcterms:W3CDTF">2021-02-27T13:01:46Z</dcterms:created>
  <dcterms:modified xsi:type="dcterms:W3CDTF">2021-02-28T10:26:36Z</dcterms:modified>
</cp:coreProperties>
</file>