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is6nAcI2qNZCaD9bpVS6W0rMvH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7.xml"/><Relationship Id="rId22" Type="http://schemas.openxmlformats.org/officeDocument/2006/relationships/font" Target="fonts/CenturyGothic-boldItalic.fntdata"/><Relationship Id="rId10" Type="http://schemas.openxmlformats.org/officeDocument/2006/relationships/slide" Target="slides/slide6.xml"/><Relationship Id="rId21" Type="http://schemas.openxmlformats.org/officeDocument/2006/relationships/font" Target="fonts/CenturyGothic-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Zamokuhle\Desktop\HR%20Managers.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C:\Users\Zamokuhle\Desktop\HR%20Manag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ZA"/>
              <a:t>Technology development vs Manager age</a:t>
            </a:r>
          </a:p>
        </c:rich>
      </c:tx>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lt1"/>
              </a:solidFill>
              <a:round/>
            </a:ln>
            <a:effectLst>
              <a:outerShdw dist="25400" dir="2700000" algn="tl" rotWithShape="0">
                <a:schemeClr val="accent1"/>
              </a:outerShdw>
            </a:effectLst>
          </c:spPr>
          <c:marker>
            <c:symbol val="none"/>
          </c:marker>
          <c:dLbls>
            <c:dLbl>
              <c:idx val="0"/>
              <c:layout>
                <c:manualLayout>
                  <c:x val="-3.805260755449049E-2"/>
                  <c:y val="-4.9332113108047429E-2"/>
                </c:manualLayout>
              </c:layout>
              <c:tx>
                <c:rich>
                  <a:bodyPr/>
                  <a:lstStyle/>
                  <a:p>
                    <a:r>
                      <a:rPr lang="en-US" sz="1800" dirty="0" smtClean="0"/>
                      <a:t>41,8</a:t>
                    </a:r>
                    <a:endParaRPr lang="en-US" sz="1800"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BD0-41FA-98F8-908E42EFB2D9}"/>
                </c:ext>
              </c:extLst>
            </c:dLbl>
            <c:dLbl>
              <c:idx val="1"/>
              <c:layout>
                <c:manualLayout>
                  <c:x val="-3.173913043478261E-2"/>
                  <c:y val="-7.8931380972875886E-2"/>
                </c:manualLayout>
              </c:layout>
              <c:tx>
                <c:rich>
                  <a:bodyPr/>
                  <a:lstStyle/>
                  <a:p>
                    <a:fld id="{A2F545A4-A0EA-413E-9C19-2165F58A5D4B}" type="VALUE">
                      <a:rPr lang="en-US" sz="2000"/>
                      <a:pPr/>
                      <a:t>[VALUE]</a:t>
                    </a:fld>
                    <a:endParaRPr lang="en-ZA"/>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BD0-41FA-98F8-908E42EFB2D9}"/>
                </c:ext>
              </c:extLst>
            </c:dLbl>
            <c:dLbl>
              <c:idx val="2"/>
              <c:layout>
                <c:manualLayout>
                  <c:x val="-4.2608695652174004E-2"/>
                  <c:y val="-4.1932296141840311E-2"/>
                </c:manualLayout>
              </c:layout>
              <c:tx>
                <c:rich>
                  <a:bodyPr/>
                  <a:lstStyle/>
                  <a:p>
                    <a:fld id="{75856535-7C4D-4AEE-8371-05DE7B40361D}" type="VALUE">
                      <a:rPr lang="en-US" sz="2000"/>
                      <a:pPr/>
                      <a:t>[VALUE]</a:t>
                    </a:fld>
                    <a:endParaRPr lang="en-ZA"/>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DBD0-41FA-98F8-908E42EFB2D9}"/>
                </c:ext>
              </c:extLst>
            </c:dLbl>
            <c:dLbl>
              <c:idx val="3"/>
              <c:layout>
                <c:manualLayout>
                  <c:x val="-3.173913043478261E-2"/>
                  <c:y val="-3.2065873520230853E-2"/>
                </c:manualLayout>
              </c:layout>
              <c:tx>
                <c:rich>
                  <a:bodyPr/>
                  <a:lstStyle/>
                  <a:p>
                    <a:fld id="{DB495A91-0CAA-40E1-AA8A-079EA0C5F833}" type="VALUE">
                      <a:rPr lang="en-US" sz="2000"/>
                      <a:pPr/>
                      <a:t>[VALUE]</a:t>
                    </a:fld>
                    <a:endParaRPr lang="en-ZA"/>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BD0-41FA-98F8-908E42EFB2D9}"/>
                </c:ext>
              </c:extLst>
            </c:dLbl>
            <c:dLbl>
              <c:idx val="4"/>
              <c:layout>
                <c:manualLayout>
                  <c:x val="-1.966183574879227E-2"/>
                  <c:y val="-4.9332113108047429E-2"/>
                </c:manualLayout>
              </c:layout>
              <c:tx>
                <c:rich>
                  <a:bodyPr/>
                  <a:lstStyle/>
                  <a:p>
                    <a:fld id="{6BDCB73B-6FBB-46E0-B44C-72F949DFD0A5}" type="VALUE">
                      <a:rPr lang="en-US" sz="2000"/>
                      <a:pPr/>
                      <a:t>[VALUE]</a:t>
                    </a:fld>
                    <a:endParaRPr lang="en-ZA"/>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DBD0-41FA-98F8-908E42EFB2D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Sheet8!$E$2:$E$6</c:f>
              <c:numCache>
                <c:formatCode>General</c:formatCode>
                <c:ptCount val="5"/>
                <c:pt idx="0">
                  <c:v>1</c:v>
                </c:pt>
                <c:pt idx="1">
                  <c:v>2</c:v>
                </c:pt>
                <c:pt idx="2">
                  <c:v>3</c:v>
                </c:pt>
                <c:pt idx="3">
                  <c:v>4</c:v>
                </c:pt>
                <c:pt idx="4">
                  <c:v>5</c:v>
                </c:pt>
              </c:numCache>
            </c:numRef>
          </c:cat>
          <c:val>
            <c:numRef>
              <c:f>Sheet8!$F$2:$F$6</c:f>
              <c:numCache>
                <c:formatCode>General</c:formatCode>
                <c:ptCount val="5"/>
                <c:pt idx="0">
                  <c:v>41.833333333333336</c:v>
                </c:pt>
                <c:pt idx="1">
                  <c:v>38.799999999999997</c:v>
                </c:pt>
                <c:pt idx="2">
                  <c:v>41.4</c:v>
                </c:pt>
                <c:pt idx="3">
                  <c:v>42.1</c:v>
                </c:pt>
                <c:pt idx="4">
                  <c:v>39.4</c:v>
                </c:pt>
              </c:numCache>
            </c:numRef>
          </c:val>
          <c:smooth val="0"/>
          <c:extLst>
            <c:ext xmlns:c16="http://schemas.microsoft.com/office/drawing/2014/chart" uri="{C3380CC4-5D6E-409C-BE32-E72D297353CC}">
              <c16:uniqueId val="{00000005-DBD0-41FA-98F8-908E42EFB2D9}"/>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15529904"/>
        <c:axId val="515532400"/>
      </c:lineChart>
      <c:catAx>
        <c:axId val="515529904"/>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US"/>
          </a:p>
        </c:txPr>
        <c:crossAx val="515532400"/>
        <c:crosses val="autoZero"/>
        <c:auto val="1"/>
        <c:lblAlgn val="ctr"/>
        <c:lblOffset val="100"/>
        <c:noMultiLvlLbl val="0"/>
      </c:catAx>
      <c:valAx>
        <c:axId val="5155324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515529904"/>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ZA"/>
              <a:t>Technology development vs Manager age</a:t>
            </a:r>
          </a:p>
        </c:rich>
      </c:tx>
      <c:layout>
        <c:manualLayout>
          <c:xMode val="edge"/>
          <c:yMode val="edge"/>
          <c:x val="0.23343953744912321"/>
          <c:y val="5.9797704814430974E-2"/>
        </c:manualLayout>
      </c:layout>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lt1"/>
              </a:solidFill>
              <a:round/>
            </a:ln>
            <a:effectLst>
              <a:outerShdw dist="25400" dir="2700000" algn="tl" rotWithShape="0">
                <a:schemeClr val="accent1"/>
              </a:outerShdw>
            </a:effectLst>
          </c:spPr>
          <c:marker>
            <c:symbol val="none"/>
          </c:marker>
          <c:dLbls>
            <c:dLbl>
              <c:idx val="0"/>
              <c:layout>
                <c:manualLayout>
                  <c:x val="-2.5917874396135288E-2"/>
                  <c:y val="-3.2105067452815661E-2"/>
                </c:manualLayout>
              </c:layout>
              <c:tx>
                <c:rich>
                  <a:bodyPr/>
                  <a:lstStyle/>
                  <a:p>
                    <a:r>
                      <a:rPr lang="en-US" dirty="0" smtClean="0"/>
                      <a:t>41,8</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74E-4BAB-A963-72574E6C57D6}"/>
                </c:ext>
              </c:extLst>
            </c:dLbl>
            <c:dLbl>
              <c:idx val="1"/>
              <c:layout>
                <c:manualLayout>
                  <c:x val="-1.9927536231884101E-2"/>
                  <c:y val="-4.96169224270788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74E-4BAB-A963-72574E6C57D6}"/>
                </c:ext>
              </c:extLst>
            </c:dLbl>
            <c:dLbl>
              <c:idx val="2"/>
              <c:layout>
                <c:manualLayout>
                  <c:x val="-1.6304347826086956E-2"/>
                  <c:y val="-4.6698279931368235E-2"/>
                </c:manualLayout>
              </c:layout>
              <c:tx>
                <c:rich>
                  <a:bodyPr/>
                  <a:lstStyle/>
                  <a:p>
                    <a:fld id="{C8132632-FCBB-4FF3-B14B-7B85FAA479FA}" type="VALUE">
                      <a:rPr lang="en-US" sz="1800"/>
                      <a:pPr/>
                      <a:t>[VALUE]</a:t>
                    </a:fld>
                    <a:endParaRPr lang="en-ZA"/>
                  </a:p>
                </c:rich>
              </c:tx>
              <c:dLblPos val="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74E-4BAB-A963-72574E6C57D6}"/>
                </c:ext>
              </c:extLst>
            </c:dLbl>
            <c:dLbl>
              <c:idx val="3"/>
              <c:layout>
                <c:manualLayout>
                  <c:x val="-1.992753623188397E-2"/>
                  <c:y val="-2.62677824613946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74E-4BAB-A963-72574E6C57D6}"/>
                </c:ext>
              </c:extLst>
            </c:dLbl>
            <c:dLbl>
              <c:idx val="4"/>
              <c:layout>
                <c:manualLayout>
                  <c:x val="-1.7512077294685992E-2"/>
                  <c:y val="-4.961692242707874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74E-4BAB-A963-72574E6C57D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Sheet8!$E$2:$E$6</c:f>
              <c:numCache>
                <c:formatCode>General</c:formatCode>
                <c:ptCount val="5"/>
                <c:pt idx="0">
                  <c:v>1</c:v>
                </c:pt>
                <c:pt idx="1">
                  <c:v>2</c:v>
                </c:pt>
                <c:pt idx="2">
                  <c:v>3</c:v>
                </c:pt>
                <c:pt idx="3">
                  <c:v>4</c:v>
                </c:pt>
                <c:pt idx="4">
                  <c:v>5</c:v>
                </c:pt>
              </c:numCache>
            </c:numRef>
          </c:cat>
          <c:val>
            <c:numRef>
              <c:f>Sheet8!$F$2:$F$6</c:f>
              <c:numCache>
                <c:formatCode>General</c:formatCode>
                <c:ptCount val="5"/>
                <c:pt idx="0">
                  <c:v>41.833333333333336</c:v>
                </c:pt>
                <c:pt idx="1">
                  <c:v>38.799999999999997</c:v>
                </c:pt>
                <c:pt idx="2">
                  <c:v>41.4</c:v>
                </c:pt>
                <c:pt idx="3">
                  <c:v>42.1</c:v>
                </c:pt>
                <c:pt idx="4">
                  <c:v>39.4</c:v>
                </c:pt>
              </c:numCache>
            </c:numRef>
          </c:val>
          <c:smooth val="0"/>
          <c:extLst>
            <c:ext xmlns:c16="http://schemas.microsoft.com/office/drawing/2014/chart" uri="{C3380CC4-5D6E-409C-BE32-E72D297353CC}">
              <c16:uniqueId val="{00000005-774E-4BAB-A963-72574E6C57D6}"/>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515529904"/>
        <c:axId val="515532400"/>
      </c:lineChart>
      <c:catAx>
        <c:axId val="515529904"/>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900" b="0" i="0" u="none" strike="noStrike" kern="1200" spc="100" baseline="0">
                <a:solidFill>
                  <a:schemeClr val="lt1"/>
                </a:solidFill>
                <a:latin typeface="+mn-lt"/>
                <a:ea typeface="+mn-ea"/>
                <a:cs typeface="+mn-cs"/>
              </a:defRPr>
            </a:pPr>
            <a:endParaRPr lang="en-US"/>
          </a:p>
        </c:txPr>
        <c:crossAx val="515532400"/>
        <c:crosses val="autoZero"/>
        <c:auto val="1"/>
        <c:lblAlgn val="ctr"/>
        <c:lblOffset val="100"/>
        <c:noMultiLvlLbl val="0"/>
      </c:catAx>
      <c:valAx>
        <c:axId val="515532400"/>
        <c:scaling>
          <c:orientation val="minMax"/>
          <c:max val="7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solidFill>
                <a:latin typeface="+mn-lt"/>
                <a:ea typeface="+mn-ea"/>
                <a:cs typeface="+mn-cs"/>
              </a:defRPr>
            </a:pPr>
            <a:endParaRPr lang="en-US"/>
          </a:p>
        </c:txPr>
        <c:crossAx val="515529904"/>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12700" cap="flat" cmpd="sng" algn="ctr">
        <a:solidFill>
          <a:schemeClr val="lt1"/>
        </a:solidFill>
        <a:round/>
      </a:ln>
    </cs:spPr>
    <cs:defRPr sz="90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effectRef idx="0"/>
    <cs:fontRef idx="minor">
      <a:schemeClr val="lt1"/>
    </cs:fontRef>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 </a:t>
            </a:r>
            <a:endParaRPr/>
          </a:p>
        </p:txBody>
      </p:sp>
      <p:sp>
        <p:nvSpPr>
          <p:cNvPr id="150" name="Google Shape;15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Meaning that there are no policies against developing a solution</a:t>
            </a:r>
            <a:endParaRPr/>
          </a:p>
        </p:txBody>
      </p:sp>
      <p:sp>
        <p:nvSpPr>
          <p:cNvPr id="220" name="Google Shape;22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Communicate with people on how to be more alert with digital technology</a:t>
            </a:r>
            <a:endParaRPr/>
          </a:p>
        </p:txBody>
      </p:sp>
      <p:sp>
        <p:nvSpPr>
          <p:cNvPr id="233" name="Google Shape;23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HOWEVER</a:t>
            </a:r>
            <a:endParaRPr/>
          </a:p>
          <a:p>
            <a:pPr indent="0" lvl="0" marL="0" rtl="0" algn="l">
              <a:spcBef>
                <a:spcPts val="0"/>
              </a:spcBef>
              <a:spcAft>
                <a:spcPts val="0"/>
              </a:spcAft>
              <a:buNone/>
            </a:pPr>
            <a:r>
              <a:rPr lang="en-ZA"/>
              <a:t>Digital technology can be hacked</a:t>
            </a:r>
            <a:endParaRPr/>
          </a:p>
          <a:p>
            <a:pPr indent="0" lvl="0" marL="0" rtl="0" algn="l">
              <a:spcBef>
                <a:spcPts val="0"/>
              </a:spcBef>
              <a:spcAft>
                <a:spcPts val="0"/>
              </a:spcAft>
              <a:buNone/>
            </a:pPr>
            <a:r>
              <a:rPr lang="en-ZA"/>
              <a:t>Data can be lost</a:t>
            </a:r>
            <a:endParaRPr/>
          </a:p>
          <a:p>
            <a:pPr indent="0" lvl="0" marL="0" rtl="0" algn="l">
              <a:spcBef>
                <a:spcPts val="0"/>
              </a:spcBef>
              <a:spcAft>
                <a:spcPts val="0"/>
              </a:spcAft>
              <a:buNone/>
            </a:pPr>
            <a:r>
              <a:rPr lang="en-ZA"/>
              <a:t>People can be scammed through data technology</a:t>
            </a:r>
            <a:endParaRPr/>
          </a:p>
          <a:p>
            <a:pPr indent="0" lvl="0" marL="0" rtl="0" algn="l">
              <a:spcBef>
                <a:spcPts val="0"/>
              </a:spcBef>
              <a:spcAft>
                <a:spcPts val="0"/>
              </a:spcAft>
              <a:buNone/>
            </a:pPr>
            <a:r>
              <a:rPr lang="en-ZA"/>
              <a:t>And lastly, data can be duplicated</a:t>
            </a:r>
            <a:endParaRPr/>
          </a:p>
        </p:txBody>
      </p:sp>
      <p:sp>
        <p:nvSpPr>
          <p:cNvPr id="181" name="Google Shape;18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We assumed that the managers might be old people who don’t know much about technology, so we did further analysis peek at 37 and 52</a:t>
            </a:r>
            <a:endParaRPr/>
          </a:p>
        </p:txBody>
      </p:sp>
      <p:sp>
        <p:nvSpPr>
          <p:cNvPr id="190" name="Google Shape;19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There are no discrepancies in the data</a:t>
            </a:r>
            <a:endParaRPr/>
          </a:p>
        </p:txBody>
      </p:sp>
      <p:sp>
        <p:nvSpPr>
          <p:cNvPr id="198" name="Google Shape;19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The information averages out as there seems to be no trend, where age could be affecting the data</a:t>
            </a:r>
            <a:endParaRPr/>
          </a:p>
        </p:txBody>
      </p:sp>
      <p:sp>
        <p:nvSpPr>
          <p:cNvPr id="205" name="Google Shape;20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In last analysis we looked at Digital skills development and after analysis, we found that, the trend is more neutral as theres a spike right in the middle and the questions are very important</a:t>
            </a:r>
            <a:endParaRPr/>
          </a:p>
        </p:txBody>
      </p:sp>
      <p:sp>
        <p:nvSpPr>
          <p:cNvPr id="212" name="Google Shape;21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8" name="Shape 78"/>
        <p:cNvGrpSpPr/>
        <p:nvPr/>
      </p:nvGrpSpPr>
      <p:grpSpPr>
        <a:xfrm>
          <a:off x="0" y="0"/>
          <a:ext cx="0" cy="0"/>
          <a:chOff x="0" y="0"/>
          <a:chExt cx="0" cy="0"/>
        </a:xfrm>
      </p:grpSpPr>
      <p:sp>
        <p:nvSpPr>
          <p:cNvPr id="79" name="Google Shape;79;p25"/>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81" name="Google Shape;81;p25"/>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2" name="Google Shape;82;p2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5" name="Shape 85"/>
        <p:cNvGrpSpPr/>
        <p:nvPr/>
      </p:nvGrpSpPr>
      <p:grpSpPr>
        <a:xfrm>
          <a:off x="0" y="0"/>
          <a:ext cx="0" cy="0"/>
          <a:chOff x="0" y="0"/>
          <a:chExt cx="0" cy="0"/>
        </a:xfrm>
      </p:grpSpPr>
      <p:sp>
        <p:nvSpPr>
          <p:cNvPr id="86" name="Google Shape;86;p26"/>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8" name="Google Shape;88;p2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 name="Shape 91"/>
        <p:cNvGrpSpPr/>
        <p:nvPr/>
      </p:nvGrpSpPr>
      <p:grpSpPr>
        <a:xfrm>
          <a:off x="0" y="0"/>
          <a:ext cx="0" cy="0"/>
          <a:chOff x="0" y="0"/>
          <a:chExt cx="0" cy="0"/>
        </a:xfrm>
      </p:grpSpPr>
      <p:sp>
        <p:nvSpPr>
          <p:cNvPr id="92" name="Google Shape;92;p27"/>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7"/>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4" name="Google Shape;94;p27"/>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5" name="Google Shape;95;p2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
        <p:nvSpPr>
          <p:cNvPr id="98" name="Google Shape;98;p27"/>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ZA" sz="12200">
                <a:solidFill>
                  <a:srgbClr val="86D1D8"/>
                </a:solidFill>
                <a:latin typeface="Arial"/>
                <a:ea typeface="Arial"/>
                <a:cs typeface="Arial"/>
                <a:sym typeface="Arial"/>
              </a:rPr>
              <a:t>“</a:t>
            </a:r>
            <a:endParaRPr/>
          </a:p>
        </p:txBody>
      </p:sp>
      <p:sp>
        <p:nvSpPr>
          <p:cNvPr id="99" name="Google Shape;99;p27"/>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ZA" sz="1220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0" name="Shape 100"/>
        <p:cNvGrpSpPr/>
        <p:nvPr/>
      </p:nvGrpSpPr>
      <p:grpSpPr>
        <a:xfrm>
          <a:off x="0" y="0"/>
          <a:ext cx="0" cy="0"/>
          <a:chOff x="0" y="0"/>
          <a:chExt cx="0" cy="0"/>
        </a:xfrm>
      </p:grpSpPr>
      <p:sp>
        <p:nvSpPr>
          <p:cNvPr id="101" name="Google Shape;101;p28"/>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8"/>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103" name="Google Shape;103;p2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6" name="Shape 106"/>
        <p:cNvGrpSpPr/>
        <p:nvPr/>
      </p:nvGrpSpPr>
      <p:grpSpPr>
        <a:xfrm>
          <a:off x="0" y="0"/>
          <a:ext cx="0" cy="0"/>
          <a:chOff x="0" y="0"/>
          <a:chExt cx="0" cy="0"/>
        </a:xfrm>
      </p:grpSpPr>
      <p:sp>
        <p:nvSpPr>
          <p:cNvPr id="107" name="Google Shape;107;p2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9"/>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29"/>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0" name="Google Shape;110;p29"/>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1" name="Google Shape;111;p29"/>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2" name="Google Shape;112;p29"/>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3" name="Google Shape;113;p29"/>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4" name="Google Shape;114;p29"/>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15" name="Google Shape;115;p29"/>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6" name="Google Shape;116;p2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9" name="Shape 119"/>
        <p:cNvGrpSpPr/>
        <p:nvPr/>
      </p:nvGrpSpPr>
      <p:grpSpPr>
        <a:xfrm>
          <a:off x="0" y="0"/>
          <a:ext cx="0" cy="0"/>
          <a:chOff x="0" y="0"/>
          <a:chExt cx="0" cy="0"/>
        </a:xfrm>
      </p:grpSpPr>
      <p:sp>
        <p:nvSpPr>
          <p:cNvPr id="120" name="Google Shape;120;p3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0"/>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2" name="Google Shape;122;p30"/>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3" name="Google Shape;123;p30"/>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4" name="Google Shape;124;p30"/>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5" name="Google Shape;125;p30"/>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6" name="Google Shape;126;p30"/>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7" name="Google Shape;127;p30"/>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8" name="Google Shape;128;p30"/>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129" name="Google Shape;129;p30"/>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30" name="Google Shape;130;p30"/>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31" name="Google Shape;131;p30"/>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32" name="Google Shape;132;p3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p3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1"/>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8" name="Google Shape;138;p3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32"/>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2"/>
          <p:cNvSpPr txBox="1"/>
          <p:nvPr>
            <p:ph idx="1" type="body"/>
          </p:nvPr>
        </p:nvSpPr>
        <p:spPr>
          <a:xfrm rot="5400000">
            <a:off x="1679575"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4" name="Google Shape;144;p3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7"/>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9" name="Google Shape;29;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18"/>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35" name="Google Shape;35;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19"/>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41" name="Google Shape;41;p1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 name="Shape 44"/>
        <p:cNvGrpSpPr/>
        <p:nvPr/>
      </p:nvGrpSpPr>
      <p:grpSpPr>
        <a:xfrm>
          <a:off x="0" y="0"/>
          <a:ext cx="0" cy="0"/>
          <a:chOff x="0" y="0"/>
          <a:chExt cx="0" cy="0"/>
        </a:xfrm>
      </p:grpSpPr>
      <p:sp>
        <p:nvSpPr>
          <p:cNvPr id="45" name="Google Shape;45;p2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0"/>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7" name="Google Shape;47;p20"/>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8" name="Google Shape;48;p2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4" name="Google Shape;54;p21"/>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5" name="Google Shape;55;p21"/>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6" name="Google Shape;56;p21"/>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7" name="Google Shape;57;p2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2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3"/>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7" name="Google Shape;67;p23"/>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8" name="Google Shape;68;p2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4"/>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2pPr>
            <a:lvl3pPr lvl="2"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3pPr>
            <a:lvl4pPr lvl="3"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4pPr>
            <a:lvl5pPr lvl="4"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5pPr>
            <a:lvl6pPr lvl="5"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6pPr>
            <a:lvl7pPr lvl="6"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7pPr>
            <a:lvl8pPr lvl="7"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8pPr>
            <a:lvl9pPr lvl="8" marR="0" rtl="0" algn="l">
              <a:spcBef>
                <a:spcPts val="1000"/>
              </a:spcBef>
              <a:spcAft>
                <a:spcPts val="0"/>
              </a:spcAft>
              <a:buClr>
                <a:srgbClr val="86D1D8"/>
              </a:buClr>
              <a:buSzPts val="1280"/>
              <a:buFont typeface="Noto Sans Symbols"/>
              <a:buNone/>
              <a:defRPr b="0" i="0" sz="1600" u="none" cap="none" strike="noStrike">
                <a:solidFill>
                  <a:schemeClr val="lt1"/>
                </a:solidFill>
                <a:latin typeface="Century Gothic"/>
                <a:ea typeface="Century Gothic"/>
                <a:cs typeface="Century Gothic"/>
                <a:sym typeface="Century Gothic"/>
              </a:defRPr>
            </a:lvl9pPr>
          </a:lstStyle>
          <a:p/>
        </p:txBody>
      </p:sp>
      <p:sp>
        <p:nvSpPr>
          <p:cNvPr id="74" name="Google Shape;74;p24"/>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5" name="Google Shape;75;p2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8.png"/><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6.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5"/>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11" name="Google Shape;11;p15"/>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12" name="Google Shape;12;p15"/>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15"/>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4" name="Google Shape;14;p15"/>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5" name="Google Shape;15;p1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7" name="Google Shape;17;p15"/>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8" name="Google Shape;18;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ZA"/>
              <a:t>‹#›</a:t>
            </a:fld>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1"/>
          <p:cNvPicPr preferRelativeResize="0"/>
          <p:nvPr/>
        </p:nvPicPr>
        <p:blipFill rotWithShape="1">
          <a:blip r:embed="rId3">
            <a:alphaModFix/>
          </a:blip>
          <a:srcRect b="0" l="0" r="0" t="0"/>
          <a:stretch/>
        </p:blipFill>
        <p:spPr>
          <a:xfrm>
            <a:off x="921327" y="0"/>
            <a:ext cx="11270673" cy="6858000"/>
          </a:xfrm>
          <a:prstGeom prst="rect">
            <a:avLst/>
          </a:prstGeom>
          <a:noFill/>
          <a:ln>
            <a:noFill/>
          </a:ln>
          <a:effectLst>
            <a:outerShdw blurRad="107950" algn="ctr" dir="5400000" dist="12700">
              <a:srgbClr val="000000"/>
            </a:outerShdw>
          </a:effectLst>
        </p:spPr>
      </p:pic>
      <p:sp>
        <p:nvSpPr>
          <p:cNvPr id="153" name="Google Shape;153;p1"/>
          <p:cNvSpPr txBox="1"/>
          <p:nvPr>
            <p:ph type="title"/>
          </p:nvPr>
        </p:nvSpPr>
        <p:spPr>
          <a:xfrm>
            <a:off x="921327" y="2244436"/>
            <a:ext cx="10515600" cy="1589089"/>
          </a:xfrm>
          <a:prstGeom prst="rect">
            <a:avLst/>
          </a:prstGeom>
          <a:solidFill>
            <a:schemeClr val="accent1">
              <a:alpha val="49803"/>
            </a:schemeClr>
          </a:solid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lt1"/>
              </a:buClr>
              <a:buSzPts val="4200"/>
              <a:buFont typeface="Arial"/>
              <a:buNone/>
            </a:pPr>
            <a:r>
              <a:rPr lang="en-ZA">
                <a:solidFill>
                  <a:schemeClr val="lt1"/>
                </a:solidFill>
                <a:latin typeface="Arial"/>
                <a:ea typeface="Arial"/>
                <a:cs typeface="Arial"/>
                <a:sym typeface="Arial"/>
              </a:rPr>
              <a:t>Understanding Digital Technologies  and Digital Skills in Organisations and Government is South Africa</a:t>
            </a:r>
            <a:endParaRPr>
              <a:latin typeface="Arial"/>
              <a:ea typeface="Arial"/>
              <a:cs typeface="Arial"/>
              <a:sym typeface="Arial"/>
            </a:endParaRPr>
          </a:p>
        </p:txBody>
      </p:sp>
      <p:sp>
        <p:nvSpPr>
          <p:cNvPr id="154" name="Google Shape;154;p1"/>
          <p:cNvSpPr txBox="1"/>
          <p:nvPr/>
        </p:nvSpPr>
        <p:spPr>
          <a:xfrm>
            <a:off x="325359" y="388497"/>
            <a:ext cx="326395" cy="62478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ZA" sz="2000" u="none" cap="none" strike="noStrike">
                <a:solidFill>
                  <a:schemeClr val="lt1"/>
                </a:solidFill>
                <a:latin typeface="Arial"/>
                <a:ea typeface="Arial"/>
                <a:cs typeface="Arial"/>
                <a:sym typeface="Arial"/>
              </a:rPr>
              <a:t>Brilliant</a:t>
            </a:r>
            <a:endParaRPr/>
          </a:p>
          <a:p>
            <a:pPr indent="0" lvl="0" marL="0" marR="0" rtl="0" algn="l">
              <a:spcBef>
                <a:spcPts val="0"/>
              </a:spcBef>
              <a:spcAft>
                <a:spcPts val="0"/>
              </a:spcAft>
              <a:buNone/>
            </a:pPr>
            <a:r>
              <a:t/>
            </a:r>
            <a:endParaRPr b="1" sz="2000">
              <a:solidFill>
                <a:schemeClr val="lt1"/>
              </a:solidFill>
              <a:latin typeface="Arial"/>
              <a:ea typeface="Arial"/>
              <a:cs typeface="Arial"/>
              <a:sym typeface="Arial"/>
            </a:endParaRPr>
          </a:p>
          <a:p>
            <a:pPr indent="0" lvl="0" marL="0" marR="0" rtl="0" algn="l">
              <a:spcBef>
                <a:spcPts val="0"/>
              </a:spcBef>
              <a:spcAft>
                <a:spcPts val="0"/>
              </a:spcAft>
              <a:buNone/>
            </a:pPr>
            <a:r>
              <a:rPr b="1" lang="en-ZA" sz="2000">
                <a:solidFill>
                  <a:schemeClr val="lt1"/>
                </a:solidFill>
                <a:latin typeface="Arial"/>
                <a:ea typeface="Arial"/>
                <a:cs typeface="Arial"/>
                <a:sym typeface="Arial"/>
              </a:rPr>
              <a:t> Solutions</a:t>
            </a:r>
            <a:r>
              <a:rPr lang="en-ZA" sz="2000">
                <a:solidFill>
                  <a:schemeClr val="lt1"/>
                </a:solidFill>
                <a:latin typeface="Arial"/>
                <a:ea typeface="Arial"/>
                <a:cs typeface="Arial"/>
                <a:sym typeface="Arial"/>
              </a:rPr>
              <a:t> </a:t>
            </a:r>
            <a:endParaRPr sz="200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10"/>
          <p:cNvPicPr preferRelativeResize="0"/>
          <p:nvPr>
            <p:ph idx="1" type="body"/>
          </p:nvPr>
        </p:nvPicPr>
        <p:blipFill rotWithShape="1">
          <a:blip r:embed="rId3">
            <a:alphaModFix/>
          </a:blip>
          <a:srcRect b="0" l="0" r="0" t="0"/>
          <a:stretch/>
        </p:blipFill>
        <p:spPr>
          <a:xfrm>
            <a:off x="857828" y="746630"/>
            <a:ext cx="6679046" cy="4770747"/>
          </a:xfrm>
          <a:prstGeom prst="rect">
            <a:avLst/>
          </a:prstGeom>
          <a:noFill/>
          <a:ln>
            <a:noFill/>
          </a:ln>
        </p:spPr>
      </p:pic>
      <p:sp>
        <p:nvSpPr>
          <p:cNvPr id="223" name="Google Shape;223;p10"/>
          <p:cNvSpPr txBox="1"/>
          <p:nvPr/>
        </p:nvSpPr>
        <p:spPr>
          <a:xfrm>
            <a:off x="7740072" y="1117600"/>
            <a:ext cx="3362037"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800">
                <a:solidFill>
                  <a:schemeClr val="lt1"/>
                </a:solidFill>
                <a:latin typeface="Century Gothic"/>
                <a:ea typeface="Century Gothic"/>
                <a:cs typeface="Century Gothic"/>
                <a:sym typeface="Century Gothic"/>
              </a:rPr>
              <a:t>Looking at the trend, there are no policies affecting the ability to attract the best talent with the latest digital skills.</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ZA"/>
              <a:t>Conclusion</a:t>
            </a:r>
            <a:endParaRPr/>
          </a:p>
        </p:txBody>
      </p:sp>
      <p:sp>
        <p:nvSpPr>
          <p:cNvPr id="229" name="Google Shape;229;p1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ZA"/>
              <a:t>HR managers believe in the benefits of using digital technology</a:t>
            </a:r>
            <a:endParaRPr/>
          </a:p>
          <a:p>
            <a:pPr indent="-342900" lvl="0" marL="342900" rtl="0" algn="l">
              <a:spcBef>
                <a:spcPts val="1000"/>
              </a:spcBef>
              <a:spcAft>
                <a:spcPts val="0"/>
              </a:spcAft>
              <a:buSzPts val="1600"/>
              <a:buChar char="►"/>
            </a:pPr>
            <a:r>
              <a:rPr lang="en-ZA"/>
              <a:t>However, Statistics show that they are not aware of the risks involved in digital technology such as hacking, scamming etc.</a:t>
            </a:r>
            <a:endParaRPr/>
          </a:p>
          <a:p>
            <a:pPr indent="-342900" lvl="0" marL="342900" rtl="0" algn="l">
              <a:spcBef>
                <a:spcPts val="1000"/>
              </a:spcBef>
              <a:spcAft>
                <a:spcPts val="0"/>
              </a:spcAft>
              <a:buSzPts val="1600"/>
              <a:buChar char="►"/>
            </a:pPr>
            <a:r>
              <a:rPr lang="en-ZA"/>
              <a:t>Furthermore, most organisations do not conduct digital skill development thus putting the organisations at risk of cyber attacks.</a:t>
            </a:r>
            <a:endParaRPr/>
          </a:p>
          <a:p>
            <a:pPr indent="-241300" lvl="0" marL="342900" rtl="0" algn="l">
              <a:spcBef>
                <a:spcPts val="1000"/>
              </a:spcBef>
              <a:spcAft>
                <a:spcPts val="0"/>
              </a:spcAft>
              <a:buSzPts val="1600"/>
              <a:buNone/>
            </a:pPr>
            <a:r>
              <a:t/>
            </a:r>
            <a:endParaRPr/>
          </a:p>
          <a:p>
            <a:pPr indent="-241300" lvl="0" marL="342900" rtl="0" algn="l">
              <a:spcBef>
                <a:spcPts val="1000"/>
              </a:spcBef>
              <a:spcAft>
                <a:spcPts val="0"/>
              </a:spcAft>
              <a:buSzPts val="16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ZA"/>
              <a:t>Solution</a:t>
            </a:r>
            <a:endParaRPr/>
          </a:p>
        </p:txBody>
      </p:sp>
      <p:sp>
        <p:nvSpPr>
          <p:cNvPr id="236" name="Google Shape;236;p12"/>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ZA"/>
              <a:t>Our </a:t>
            </a:r>
            <a:r>
              <a:rPr lang="en-ZA"/>
              <a:t>proposed solution is to design a system that will make Not only HR target managers, but the organisation as a whole which works in this way:</a:t>
            </a:r>
            <a:endParaRPr/>
          </a:p>
          <a:p>
            <a:pPr indent="-285750" lvl="1" marL="742950" rtl="0" algn="l">
              <a:spcBef>
                <a:spcPts val="1000"/>
              </a:spcBef>
              <a:spcAft>
                <a:spcPts val="0"/>
              </a:spcAft>
              <a:buSzPts val="1440"/>
              <a:buChar char="►"/>
            </a:pPr>
            <a:r>
              <a:rPr lang="en-ZA"/>
              <a:t>Using social engineering to bring awareness to the organisation</a:t>
            </a:r>
            <a:endParaRPr/>
          </a:p>
          <a:p>
            <a:pPr indent="-285750" lvl="1" marL="742950" rtl="0" algn="l">
              <a:spcBef>
                <a:spcPts val="1000"/>
              </a:spcBef>
              <a:spcAft>
                <a:spcPts val="0"/>
              </a:spcAft>
              <a:buSzPts val="1440"/>
              <a:buChar char="►"/>
            </a:pPr>
            <a:r>
              <a:rPr lang="en-ZA"/>
              <a:t> the syste</a:t>
            </a:r>
            <a:r>
              <a:rPr lang="en-ZA"/>
              <a:t>m will ensure that employees follow internet protocols at all times and avoid sharing personal data as well as important organisational data to unsecure websites.</a:t>
            </a:r>
            <a:endParaRPr/>
          </a:p>
          <a:p>
            <a:pPr indent="-285750" lvl="1" marL="742950" rtl="0" algn="l">
              <a:spcBef>
                <a:spcPts val="1000"/>
              </a:spcBef>
              <a:spcAft>
                <a:spcPts val="0"/>
              </a:spcAft>
              <a:buSzPts val="1440"/>
              <a:buChar char="►"/>
            </a:pPr>
            <a:r>
              <a:rPr lang="en-ZA"/>
              <a:t>The app will ensure that users don’t access vulnerable sites that could put them at risk.</a:t>
            </a:r>
            <a:endParaRPr/>
          </a:p>
          <a:p>
            <a:pPr indent="-194309" lvl="1" marL="742950" rtl="0" algn="l">
              <a:spcBef>
                <a:spcPts val="1000"/>
              </a:spcBef>
              <a:spcAft>
                <a:spcPts val="0"/>
              </a:spcAft>
              <a:buSzPts val="1440"/>
              <a:buNone/>
            </a:pPr>
            <a:r>
              <a:t/>
            </a:r>
            <a:endParaRPr/>
          </a:p>
          <a:p>
            <a:pPr indent="0" lvl="1" marL="457200" rtl="0" algn="l">
              <a:spcBef>
                <a:spcPts val="1000"/>
              </a:spcBef>
              <a:spcAft>
                <a:spcPts val="0"/>
              </a:spcAft>
              <a:buSzPts val="1440"/>
              <a:buNone/>
            </a:pPr>
            <a:r>
              <a:t/>
            </a:r>
            <a:endParaRPr/>
          </a:p>
          <a:p>
            <a:pPr indent="-194309" lvl="1" marL="742950" rtl="0" algn="l">
              <a:spcBef>
                <a:spcPts val="1000"/>
              </a:spcBef>
              <a:spcAft>
                <a:spcPts val="0"/>
              </a:spcAft>
              <a:buSzPts val="144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ZA"/>
              <a:t>Solution</a:t>
            </a:r>
            <a:endParaRPr/>
          </a:p>
        </p:txBody>
      </p:sp>
      <p:sp>
        <p:nvSpPr>
          <p:cNvPr id="242" name="Google Shape;242;p1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ZA"/>
              <a:t>According to the department of communications and digital technologies, Notice 513 of 2020, Strategic element 3, focusing on 3.1 which states that “South Africa needs to advance digital skills for the work force at an unprecedented, particularly for low-skilled workers who will otherwise bear the brunt of job vulnerability.”  the solution provided addresses this section.</a:t>
            </a:r>
            <a:endParaRPr/>
          </a:p>
          <a:p>
            <a:pPr indent="-342900" lvl="0" marL="342900" rtl="0" algn="l">
              <a:spcBef>
                <a:spcPts val="1000"/>
              </a:spcBef>
              <a:spcAft>
                <a:spcPts val="0"/>
              </a:spcAft>
              <a:buSzPts val="1600"/>
              <a:buChar char="►"/>
            </a:pPr>
            <a:r>
              <a:rPr lang="en-ZA"/>
              <a:t>Furthermore, as states in this document 2.1 million civil servants need digital skills development.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b="1" lang="en-ZA"/>
              <a:t>Thank you </a:t>
            </a:r>
            <a:endParaRPr b="1"/>
          </a:p>
        </p:txBody>
      </p:sp>
      <p:pic>
        <p:nvPicPr>
          <p:cNvPr id="249" name="Google Shape;249;p14"/>
          <p:cNvPicPr preferRelativeResize="0"/>
          <p:nvPr>
            <p:ph idx="1" type="body"/>
          </p:nvPr>
        </p:nvPicPr>
        <p:blipFill rotWithShape="1">
          <a:blip r:embed="rId3">
            <a:alphaModFix/>
          </a:blip>
          <a:srcRect b="0" l="0" r="0" t="0"/>
          <a:stretch/>
        </p:blipFill>
        <p:spPr>
          <a:xfrm>
            <a:off x="0" y="-130942"/>
            <a:ext cx="12328187" cy="720244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ppt_w</p:attrName>
                                        </p:attrNameLst>
                                      </p:cBhvr>
                                      <p:tavLst>
                                        <p:tav fmla="" tm="0">
                                          <p:val>
                                            <p:strVal val="0"/>
                                          </p:val>
                                        </p:tav>
                                        <p:tav fmla="" tm="100000">
                                          <p:val>
                                            <p:strVal val="#ppt_w"/>
                                          </p:val>
                                        </p:tav>
                                      </p:tavLst>
                                    </p:anim>
                                    <p:anim calcmode="lin" valueType="num">
                                      <p:cBhvr additive="base">
                                        <p:cTn dur="500"/>
                                        <p:tgtEl>
                                          <p:spTgt spid="24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ZA"/>
              <a:t>Dataset</a:t>
            </a:r>
            <a:endParaRPr/>
          </a:p>
        </p:txBody>
      </p:sp>
      <p:sp>
        <p:nvSpPr>
          <p:cNvPr id="160" name="Google Shape;160;p2"/>
          <p:cNvSpPr txBox="1"/>
          <p:nvPr/>
        </p:nvSpPr>
        <p:spPr>
          <a:xfrm>
            <a:off x="838200" y="1911927"/>
            <a:ext cx="10661073" cy="36933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HR Managers knowledge on digital technology in different Organisations and government in South Africa </a:t>
            </a:r>
            <a:endParaRPr sz="1800">
              <a:solidFill>
                <a:schemeClr val="lt1"/>
              </a:solidFill>
              <a:latin typeface="Century Gothic"/>
              <a:ea typeface="Century Gothic"/>
              <a:cs typeface="Century Gothic"/>
              <a:sym typeface="Century Gothic"/>
            </a:endParaRPr>
          </a:p>
        </p:txBody>
      </p:sp>
      <p:pic>
        <p:nvPicPr>
          <p:cNvPr descr="Why do you need to start collecting raw data today? | by ROOM42 | Medium" id="161" name="Google Shape;161;p2"/>
          <p:cNvPicPr preferRelativeResize="0"/>
          <p:nvPr/>
        </p:nvPicPr>
        <p:blipFill rotWithShape="1">
          <a:blip r:embed="rId3">
            <a:alphaModFix/>
          </a:blip>
          <a:srcRect b="0" l="0" r="0" t="0"/>
          <a:stretch/>
        </p:blipFill>
        <p:spPr>
          <a:xfrm>
            <a:off x="4168103" y="2750917"/>
            <a:ext cx="4001266" cy="3893974"/>
          </a:xfrm>
          <a:prstGeom prst="rect">
            <a:avLst/>
          </a:prstGeom>
          <a:solidFill>
            <a:srgbClr val="ECECEC"/>
          </a:solidFill>
          <a:ln cap="sq" cmpd="sng" w="101600">
            <a:solidFill>
              <a:srgbClr val="FDFDFD"/>
            </a:solidFill>
            <a:prstDash val="solid"/>
            <a:miter lim="800000"/>
            <a:headEnd len="sm" w="sm" type="none"/>
            <a:tailEnd len="sm" w="sm" type="none"/>
          </a:ln>
          <a:effectLst>
            <a:outerShdw blurRad="57150" kx="110000" rotWithShape="0" algn="tl" dir="7560000" dist="37500" sy="98000" ky="200000">
              <a:srgbClr val="000000">
                <a:alpha val="2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
          <p:cNvPicPr preferRelativeResize="0"/>
          <p:nvPr>
            <p:ph idx="1" type="body"/>
          </p:nvPr>
        </p:nvPicPr>
        <p:blipFill rotWithShape="1">
          <a:blip r:embed="rId3">
            <a:alphaModFix/>
          </a:blip>
          <a:srcRect b="0" l="1859" r="0" t="0"/>
          <a:stretch/>
        </p:blipFill>
        <p:spPr>
          <a:xfrm>
            <a:off x="237836" y="582324"/>
            <a:ext cx="6611664" cy="4924520"/>
          </a:xfrm>
          <a:prstGeom prst="rect">
            <a:avLst/>
          </a:prstGeom>
          <a:noFill/>
          <a:ln>
            <a:noFill/>
          </a:ln>
        </p:spPr>
      </p:pic>
      <p:sp>
        <p:nvSpPr>
          <p:cNvPr id="168" name="Google Shape;168;p3"/>
          <p:cNvSpPr txBox="1"/>
          <p:nvPr/>
        </p:nvSpPr>
        <p:spPr>
          <a:xfrm>
            <a:off x="7305964" y="1228870"/>
            <a:ext cx="4599709"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1800">
                <a:solidFill>
                  <a:schemeClr val="lt1"/>
                </a:solidFill>
                <a:latin typeface="Century Gothic"/>
                <a:ea typeface="Century Gothic"/>
                <a:cs typeface="Century Gothic"/>
                <a:sym typeface="Century Gothic"/>
              </a:rPr>
              <a:t>How digital technologies help with:</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Ability to manage teams and projects</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Marketing</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Enhance job capacity</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Multitasking</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Paperless processes</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Time efficiency</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Reduced workload</a:t>
            </a:r>
            <a:endParaRPr/>
          </a:p>
          <a:p>
            <a:pPr indent="-171450" lvl="0" marL="285750" marR="0" rtl="0" algn="l">
              <a:spcBef>
                <a:spcPts val="0"/>
              </a:spcBef>
              <a:spcAft>
                <a:spcPts val="0"/>
              </a:spcAft>
              <a:buClr>
                <a:schemeClr val="lt1"/>
              </a:buClr>
              <a:buSzPts val="1800"/>
              <a:buFont typeface="Arial"/>
              <a:buNone/>
            </a:pPr>
            <a:r>
              <a:t/>
            </a:r>
            <a:endParaRPr sz="1800">
              <a:solidFill>
                <a:schemeClr val="lt1"/>
              </a:solidFill>
              <a:latin typeface="Century Gothic"/>
              <a:ea typeface="Century Gothic"/>
              <a:cs typeface="Century Gothic"/>
              <a:sym typeface="Century Gothic"/>
            </a:endParaRPr>
          </a:p>
        </p:txBody>
      </p:sp>
      <p:sp>
        <p:nvSpPr>
          <p:cNvPr id="169" name="Google Shape;169;p3"/>
          <p:cNvSpPr txBox="1"/>
          <p:nvPr/>
        </p:nvSpPr>
        <p:spPr>
          <a:xfrm>
            <a:off x="1016000" y="5137512"/>
            <a:ext cx="557876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800">
                <a:solidFill>
                  <a:schemeClr val="dk1"/>
                </a:solidFill>
                <a:latin typeface="Century Gothic"/>
                <a:ea typeface="Century Gothic"/>
                <a:cs typeface="Century Gothic"/>
                <a:sym typeface="Century Gothic"/>
              </a:rPr>
              <a:t>&lt; Not relevant			Very relevant&gt;</a:t>
            </a:r>
            <a:endParaRPr sz="1800">
              <a:solidFill>
                <a:schemeClr val="dk1"/>
              </a:solidFill>
              <a:latin typeface="Century Gothic"/>
              <a:ea typeface="Century Gothic"/>
              <a:cs typeface="Century Gothic"/>
              <a:sym typeface="Century Gothic"/>
            </a:endParaRPr>
          </a:p>
        </p:txBody>
      </p:sp>
      <p:cxnSp>
        <p:nvCxnSpPr>
          <p:cNvPr id="170" name="Google Shape;170;p3"/>
          <p:cNvCxnSpPr/>
          <p:nvPr/>
        </p:nvCxnSpPr>
        <p:spPr>
          <a:xfrm>
            <a:off x="3380509" y="1089891"/>
            <a:ext cx="1" cy="3815820"/>
          </a:xfrm>
          <a:prstGeom prst="straightConnector1">
            <a:avLst/>
          </a:prstGeom>
          <a:noFill/>
          <a:ln cap="rnd" cmpd="sng" w="9525">
            <a:solidFill>
              <a:schemeClr val="accent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4"/>
          <p:cNvPicPr preferRelativeResize="0"/>
          <p:nvPr>
            <p:ph idx="1" type="body"/>
          </p:nvPr>
        </p:nvPicPr>
        <p:blipFill rotWithShape="1">
          <a:blip r:embed="rId3">
            <a:alphaModFix/>
          </a:blip>
          <a:srcRect b="0" l="0" r="0" t="0"/>
          <a:stretch/>
        </p:blipFill>
        <p:spPr>
          <a:xfrm>
            <a:off x="200892" y="138978"/>
            <a:ext cx="7737735" cy="5652223"/>
          </a:xfrm>
          <a:prstGeom prst="rect">
            <a:avLst/>
          </a:prstGeom>
          <a:noFill/>
          <a:ln>
            <a:noFill/>
          </a:ln>
        </p:spPr>
      </p:pic>
      <p:sp>
        <p:nvSpPr>
          <p:cNvPr id="176" name="Google Shape;176;p4"/>
          <p:cNvSpPr txBox="1"/>
          <p:nvPr/>
        </p:nvSpPr>
        <p:spPr>
          <a:xfrm>
            <a:off x="7938627" y="1459778"/>
            <a:ext cx="4124064"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1800">
                <a:solidFill>
                  <a:schemeClr val="lt1"/>
                </a:solidFill>
                <a:latin typeface="Century Gothic"/>
                <a:ea typeface="Century Gothic"/>
                <a:cs typeface="Century Gothic"/>
                <a:sym typeface="Century Gothic"/>
              </a:rPr>
              <a:t>Challenges with digital technology</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High costs</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Down during loadshedding</a:t>
            </a:r>
            <a:endParaRPr sz="1800">
              <a:solidFill>
                <a:schemeClr val="lt1"/>
              </a:solidFill>
              <a:latin typeface="Century Gothic"/>
              <a:ea typeface="Century Gothic"/>
              <a:cs typeface="Century Gothic"/>
              <a:sym typeface="Century Gothic"/>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Absence of human interaction</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Threat of possible retrenchment</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Adjusting to new technologies</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Lack of required skills</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Digital fraud and scamming</a:t>
            </a:r>
            <a:endParaRPr/>
          </a:p>
        </p:txBody>
      </p:sp>
      <p:sp>
        <p:nvSpPr>
          <p:cNvPr id="177" name="Google Shape;177;p4"/>
          <p:cNvSpPr txBox="1"/>
          <p:nvPr/>
        </p:nvSpPr>
        <p:spPr>
          <a:xfrm>
            <a:off x="1401604" y="5338618"/>
            <a:ext cx="557876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800">
                <a:solidFill>
                  <a:schemeClr val="dk1"/>
                </a:solidFill>
                <a:latin typeface="Century Gothic"/>
                <a:ea typeface="Century Gothic"/>
                <a:cs typeface="Century Gothic"/>
                <a:sym typeface="Century Gothic"/>
              </a:rPr>
              <a:t>&lt; Not relevant			Very relevant &gt;</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5"/>
          <p:cNvPicPr preferRelativeResize="0"/>
          <p:nvPr>
            <p:ph idx="1" type="body"/>
          </p:nvPr>
        </p:nvPicPr>
        <p:blipFill rotWithShape="1">
          <a:blip r:embed="rId3">
            <a:alphaModFix/>
          </a:blip>
          <a:srcRect b="0" l="0" r="0" t="0"/>
          <a:stretch/>
        </p:blipFill>
        <p:spPr>
          <a:xfrm>
            <a:off x="237836" y="231343"/>
            <a:ext cx="7766594" cy="5522912"/>
          </a:xfrm>
          <a:prstGeom prst="rect">
            <a:avLst/>
          </a:prstGeom>
          <a:noFill/>
          <a:ln>
            <a:noFill/>
          </a:ln>
        </p:spPr>
      </p:pic>
      <p:sp>
        <p:nvSpPr>
          <p:cNvPr id="184" name="Google Shape;184;p5"/>
          <p:cNvSpPr txBox="1"/>
          <p:nvPr/>
        </p:nvSpPr>
        <p:spPr>
          <a:xfrm>
            <a:off x="8004430" y="886690"/>
            <a:ext cx="3879273"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800">
                <a:solidFill>
                  <a:schemeClr val="lt1"/>
                </a:solidFill>
                <a:latin typeface="Century Gothic"/>
                <a:ea typeface="Century Gothic"/>
                <a:cs typeface="Century Gothic"/>
                <a:sym typeface="Century Gothic"/>
              </a:rPr>
              <a:t>Risks</a:t>
            </a:r>
            <a:endParaRPr/>
          </a:p>
          <a:p>
            <a:pPr indent="-285750" lvl="0" marL="285750" marR="0" rtl="0" algn="l">
              <a:spcBef>
                <a:spcPts val="0"/>
              </a:spcBef>
              <a:spcAft>
                <a:spcPts val="0"/>
              </a:spcAft>
              <a:buClr>
                <a:srgbClr val="FF0000"/>
              </a:buClr>
              <a:buSzPts val="1800"/>
              <a:buFont typeface="Arial"/>
              <a:buChar char="•"/>
            </a:pPr>
            <a:r>
              <a:rPr b="1" lang="en-ZA" sz="1800">
                <a:solidFill>
                  <a:srgbClr val="FF0000"/>
                </a:solidFill>
                <a:latin typeface="Century Gothic"/>
                <a:ea typeface="Century Gothic"/>
                <a:cs typeface="Century Gothic"/>
                <a:sym typeface="Century Gothic"/>
              </a:rPr>
              <a:t>Exposes employees to Potential financial loss</a:t>
            </a:r>
            <a:endParaRPr/>
          </a:p>
          <a:p>
            <a:pPr indent="-285750" lvl="0" marL="285750" marR="0" rtl="0" algn="l">
              <a:spcBef>
                <a:spcPts val="0"/>
              </a:spcBef>
              <a:spcAft>
                <a:spcPts val="0"/>
              </a:spcAft>
              <a:buClr>
                <a:srgbClr val="FF0000"/>
              </a:buClr>
              <a:buSzPts val="1800"/>
              <a:buFont typeface="Arial"/>
              <a:buChar char="•"/>
            </a:pPr>
            <a:r>
              <a:rPr b="1" lang="en-ZA" sz="1800">
                <a:solidFill>
                  <a:srgbClr val="FF0000"/>
                </a:solidFill>
                <a:latin typeface="Century Gothic"/>
                <a:ea typeface="Century Gothic"/>
                <a:cs typeface="Century Gothic"/>
                <a:sym typeface="Century Gothic"/>
              </a:rPr>
              <a:t>Data loss probability</a:t>
            </a:r>
            <a:endParaRPr/>
          </a:p>
          <a:p>
            <a:pPr indent="-285750" lvl="0" marL="285750" marR="0" rtl="0" algn="l">
              <a:spcBef>
                <a:spcPts val="0"/>
              </a:spcBef>
              <a:spcAft>
                <a:spcPts val="0"/>
              </a:spcAft>
              <a:buClr>
                <a:srgbClr val="FF0000"/>
              </a:buClr>
              <a:buSzPts val="1800"/>
              <a:buFont typeface="Arial"/>
              <a:buChar char="•"/>
            </a:pPr>
            <a:r>
              <a:rPr b="1" lang="en-ZA" sz="1800">
                <a:solidFill>
                  <a:srgbClr val="FF0000"/>
                </a:solidFill>
                <a:latin typeface="Century Gothic"/>
                <a:ea typeface="Century Gothic"/>
                <a:cs typeface="Century Gothic"/>
                <a:sym typeface="Century Gothic"/>
              </a:rPr>
              <a:t>Possibility of being Scammed</a:t>
            </a:r>
            <a:endParaRPr/>
          </a:p>
          <a:p>
            <a:pPr indent="-285750" lvl="0" marL="285750" marR="0" rtl="0" algn="l">
              <a:spcBef>
                <a:spcPts val="0"/>
              </a:spcBef>
              <a:spcAft>
                <a:spcPts val="0"/>
              </a:spcAft>
              <a:buClr>
                <a:srgbClr val="FF0000"/>
              </a:buClr>
              <a:buSzPts val="1800"/>
              <a:buFont typeface="Arial"/>
              <a:buChar char="•"/>
            </a:pPr>
            <a:r>
              <a:rPr b="1" lang="en-ZA" sz="1800">
                <a:solidFill>
                  <a:srgbClr val="FF0000"/>
                </a:solidFill>
                <a:latin typeface="Century Gothic"/>
                <a:ea typeface="Century Gothic"/>
                <a:cs typeface="Century Gothic"/>
                <a:sym typeface="Century Gothic"/>
              </a:rPr>
              <a:t>Data can be easily duplicated</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Can be time consuming to learn</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Loss of jobs</a:t>
            </a:r>
            <a:endParaRPr sz="1800">
              <a:solidFill>
                <a:schemeClr val="lt1"/>
              </a:solidFill>
              <a:latin typeface="Century Gothic"/>
              <a:ea typeface="Century Gothic"/>
              <a:cs typeface="Century Gothic"/>
              <a:sym typeface="Century Gothic"/>
            </a:endParaRPr>
          </a:p>
        </p:txBody>
      </p:sp>
      <p:sp>
        <p:nvSpPr>
          <p:cNvPr id="185" name="Google Shape;185;p5"/>
          <p:cNvSpPr txBox="1"/>
          <p:nvPr/>
        </p:nvSpPr>
        <p:spPr>
          <a:xfrm>
            <a:off x="8004429" y="3463853"/>
            <a:ext cx="3879273"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800">
                <a:solidFill>
                  <a:schemeClr val="lt1"/>
                </a:solidFill>
                <a:latin typeface="Century Gothic"/>
                <a:ea typeface="Century Gothic"/>
                <a:cs typeface="Century Gothic"/>
                <a:sym typeface="Century Gothic"/>
              </a:rPr>
              <a:t>Attitude</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Waste of time</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Not interested in employees using digital technology</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Not valuable</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No need for digital technology</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Limits employees</a:t>
            </a:r>
            <a:endParaRPr/>
          </a:p>
          <a:p>
            <a:pPr indent="-171450" lvl="0" marL="285750" marR="0" rtl="0" algn="l">
              <a:spcBef>
                <a:spcPts val="0"/>
              </a:spcBef>
              <a:spcAft>
                <a:spcPts val="0"/>
              </a:spcAft>
              <a:buClr>
                <a:schemeClr val="lt1"/>
              </a:buClr>
              <a:buSzPts val="1800"/>
              <a:buFont typeface="Arial"/>
              <a:buNone/>
            </a:pPr>
            <a:r>
              <a:t/>
            </a:r>
            <a:endParaRPr sz="1800">
              <a:solidFill>
                <a:schemeClr val="lt1"/>
              </a:solidFill>
              <a:latin typeface="Century Gothic"/>
              <a:ea typeface="Century Gothic"/>
              <a:cs typeface="Century Gothic"/>
              <a:sym typeface="Century Gothic"/>
            </a:endParaRPr>
          </a:p>
        </p:txBody>
      </p:sp>
      <p:sp>
        <p:nvSpPr>
          <p:cNvPr id="186" name="Google Shape;186;p5"/>
          <p:cNvSpPr txBox="1"/>
          <p:nvPr/>
        </p:nvSpPr>
        <p:spPr>
          <a:xfrm>
            <a:off x="1575920" y="5283200"/>
            <a:ext cx="557876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800">
                <a:solidFill>
                  <a:schemeClr val="dk1"/>
                </a:solidFill>
                <a:latin typeface="Century Gothic"/>
                <a:ea typeface="Century Gothic"/>
                <a:cs typeface="Century Gothic"/>
                <a:sym typeface="Century Gothic"/>
              </a:rPr>
              <a:t>&lt; Strongly disagree			Strongly Agree &gt;</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ZA"/>
              <a:t>Age Analysis</a:t>
            </a:r>
            <a:endParaRPr/>
          </a:p>
        </p:txBody>
      </p:sp>
      <p:pic>
        <p:nvPicPr>
          <p:cNvPr id="193" name="Google Shape;193;p6"/>
          <p:cNvPicPr preferRelativeResize="0"/>
          <p:nvPr>
            <p:ph idx="1" type="body"/>
          </p:nvPr>
        </p:nvPicPr>
        <p:blipFill rotWithShape="1">
          <a:blip r:embed="rId3">
            <a:alphaModFix/>
          </a:blip>
          <a:srcRect b="0" l="0" r="0" t="0"/>
          <a:stretch/>
        </p:blipFill>
        <p:spPr>
          <a:xfrm>
            <a:off x="838200" y="1902434"/>
            <a:ext cx="5069751" cy="3291357"/>
          </a:xfrm>
          <a:prstGeom prst="rect">
            <a:avLst/>
          </a:prstGeom>
          <a:noFill/>
          <a:ln>
            <a:noFill/>
          </a:ln>
        </p:spPr>
      </p:pic>
      <p:pic>
        <p:nvPicPr>
          <p:cNvPr id="194" name="Google Shape;194;p6"/>
          <p:cNvPicPr preferRelativeResize="0"/>
          <p:nvPr/>
        </p:nvPicPr>
        <p:blipFill rotWithShape="1">
          <a:blip r:embed="rId4">
            <a:alphaModFix/>
          </a:blip>
          <a:srcRect b="0" l="0" r="0" t="0"/>
          <a:stretch/>
        </p:blipFill>
        <p:spPr>
          <a:xfrm>
            <a:off x="6096000" y="1902434"/>
            <a:ext cx="4883950" cy="32913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aphicFrame>
        <p:nvGraphicFramePr>
          <p:cNvPr id="200" name="Google Shape;200;p7"/>
          <p:cNvGraphicFramePr/>
          <p:nvPr/>
        </p:nvGraphicFramePr>
        <p:xfrm>
          <a:off x="662709" y="336428"/>
          <a:ext cx="10515600" cy="5148776"/>
        </p:xfrm>
        <a:graphic>
          <a:graphicData uri="http://schemas.openxmlformats.org/drawingml/2006/chart">
            <c:chart r:id="rId3"/>
          </a:graphicData>
        </a:graphic>
      </p:graphicFrame>
      <p:sp>
        <p:nvSpPr>
          <p:cNvPr id="201" name="Google Shape;201;p7"/>
          <p:cNvSpPr txBox="1"/>
          <p:nvPr/>
        </p:nvSpPr>
        <p:spPr>
          <a:xfrm>
            <a:off x="2048892" y="5493244"/>
            <a:ext cx="8332780"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800">
                <a:solidFill>
                  <a:schemeClr val="dk1"/>
                </a:solidFill>
                <a:latin typeface="Century Gothic"/>
                <a:ea typeface="Century Gothic"/>
                <a:cs typeface="Century Gothic"/>
                <a:sym typeface="Century Gothic"/>
              </a:rPr>
              <a:t>&lt; Strongly disagree						Strongly Agree &gt;</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graphicFrame>
        <p:nvGraphicFramePr>
          <p:cNvPr id="207" name="Google Shape;207;p8"/>
          <p:cNvGraphicFramePr/>
          <p:nvPr/>
        </p:nvGraphicFramePr>
        <p:xfrm>
          <a:off x="635000" y="138545"/>
          <a:ext cx="10515600" cy="5188672"/>
        </p:xfrm>
        <a:graphic>
          <a:graphicData uri="http://schemas.openxmlformats.org/drawingml/2006/chart">
            <c:chart r:id="rId3"/>
          </a:graphicData>
        </a:graphic>
      </p:graphicFrame>
      <p:sp>
        <p:nvSpPr>
          <p:cNvPr id="208" name="Google Shape;208;p8"/>
          <p:cNvSpPr txBox="1"/>
          <p:nvPr/>
        </p:nvSpPr>
        <p:spPr>
          <a:xfrm>
            <a:off x="1726410" y="5327217"/>
            <a:ext cx="8332780"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800">
                <a:solidFill>
                  <a:schemeClr val="dk1"/>
                </a:solidFill>
                <a:latin typeface="Century Gothic"/>
                <a:ea typeface="Century Gothic"/>
                <a:cs typeface="Century Gothic"/>
                <a:sym typeface="Century Gothic"/>
              </a:rPr>
              <a:t>&lt; Strongly disagree						Strongly Agree &gt;</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9"/>
          <p:cNvPicPr preferRelativeResize="0"/>
          <p:nvPr>
            <p:ph idx="1" type="body"/>
          </p:nvPr>
        </p:nvPicPr>
        <p:blipFill rotWithShape="1">
          <a:blip r:embed="rId3">
            <a:alphaModFix/>
          </a:blip>
          <a:srcRect b="0" l="0" r="0" t="0"/>
          <a:stretch/>
        </p:blipFill>
        <p:spPr>
          <a:xfrm>
            <a:off x="0" y="0"/>
            <a:ext cx="8448113" cy="5975494"/>
          </a:xfrm>
          <a:prstGeom prst="rect">
            <a:avLst/>
          </a:prstGeom>
          <a:noFill/>
          <a:ln>
            <a:noFill/>
          </a:ln>
        </p:spPr>
      </p:pic>
      <p:sp>
        <p:nvSpPr>
          <p:cNvPr id="215" name="Google Shape;215;p9"/>
          <p:cNvSpPr txBox="1"/>
          <p:nvPr/>
        </p:nvSpPr>
        <p:spPr>
          <a:xfrm>
            <a:off x="8636000" y="1265382"/>
            <a:ext cx="3556000" cy="34163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Organisation supports digital technology</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Training is conducted</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Organisation does not support systems</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Organisations encourage development</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Digital skills encouraged through external training</a:t>
            </a:r>
            <a:endParaRPr/>
          </a:p>
          <a:p>
            <a:pPr indent="-285750" lvl="0" marL="285750" marR="0" rtl="0" algn="l">
              <a:spcBef>
                <a:spcPts val="0"/>
              </a:spcBef>
              <a:spcAft>
                <a:spcPts val="0"/>
              </a:spcAft>
              <a:buClr>
                <a:schemeClr val="lt1"/>
              </a:buClr>
              <a:buSzPts val="1800"/>
              <a:buFont typeface="Arial"/>
              <a:buChar char="•"/>
            </a:pPr>
            <a:r>
              <a:rPr lang="en-ZA" sz="1800">
                <a:solidFill>
                  <a:schemeClr val="lt1"/>
                </a:solidFill>
                <a:latin typeface="Century Gothic"/>
                <a:ea typeface="Century Gothic"/>
                <a:cs typeface="Century Gothic"/>
                <a:sym typeface="Century Gothic"/>
              </a:rPr>
              <a:t>Organisations encourage external training</a:t>
            </a:r>
            <a:endParaRPr/>
          </a:p>
          <a:p>
            <a:pPr indent="-171450" lvl="0" marL="285750" marR="0" rtl="0" algn="l">
              <a:spcBef>
                <a:spcPts val="0"/>
              </a:spcBef>
              <a:spcAft>
                <a:spcPts val="0"/>
              </a:spcAft>
              <a:buClr>
                <a:schemeClr val="lt1"/>
              </a:buClr>
              <a:buSzPts val="1800"/>
              <a:buFont typeface="Arial"/>
              <a:buNone/>
            </a:pPr>
            <a:r>
              <a:t/>
            </a:r>
            <a:endParaRPr sz="1800">
              <a:solidFill>
                <a:schemeClr val="lt1"/>
              </a:solidFill>
              <a:latin typeface="Century Gothic"/>
              <a:ea typeface="Century Gothic"/>
              <a:cs typeface="Century Gothic"/>
              <a:sym typeface="Century Gothic"/>
            </a:endParaRPr>
          </a:p>
        </p:txBody>
      </p:sp>
      <p:sp>
        <p:nvSpPr>
          <p:cNvPr id="216" name="Google Shape;216;p9"/>
          <p:cNvSpPr txBox="1"/>
          <p:nvPr/>
        </p:nvSpPr>
        <p:spPr>
          <a:xfrm>
            <a:off x="1882639" y="5588123"/>
            <a:ext cx="5578764"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1800">
                <a:solidFill>
                  <a:schemeClr val="dk1"/>
                </a:solidFill>
                <a:latin typeface="Century Gothic"/>
                <a:ea typeface="Century Gothic"/>
                <a:cs typeface="Century Gothic"/>
                <a:sym typeface="Century Gothic"/>
              </a:rPr>
              <a:t>&lt; Strongly disagree			Strongly Agree &gt;</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2021-02-27T21:50:46Z</dcterms:created>
  <dc:creator>Makro</dc:creator>
</cp:coreProperties>
</file>