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6" r:id="rId5"/>
    <p:sldId id="267" r:id="rId6"/>
    <p:sldId id="265" r:id="rId7"/>
    <p:sldId id="260" r:id="rId8"/>
    <p:sldId id="261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32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C806A-A5B7-41C2-A8C9-18F34A4735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5C5E3B-2310-47E6-AD2E-DF51F4A14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7109CC-7A89-430A-8F48-C048440F3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7EDF-24B8-4C40-AD72-27FF2AECC3A3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6849E-8BDE-4654-AA5D-A51416C33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8C8E1-4E12-4493-8DF3-697687BB4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F034-405F-4B11-B065-2F940E5B3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73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572A8-B756-4237-941B-9ABD910B8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F384A6-B934-4DBA-8CDC-51685E304E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C5A64E-01AD-477C-864D-05E3A4681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7EDF-24B8-4C40-AD72-27FF2AECC3A3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FC1B3-E92C-4A87-83D3-5A766C0B2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91E66-512E-45A9-819E-AD86A250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F034-405F-4B11-B065-2F940E5B3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333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1E07E-72C9-4ADA-8690-D663A15DB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3CB185-127D-47E5-BF5E-D18C3D41E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A2CD2-D0B6-410A-A7F3-47D4464B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7EDF-24B8-4C40-AD72-27FF2AECC3A3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8F5A07-A61B-46F1-9759-5753A1592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ABB14-95CE-4952-9361-DEE244EC9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F034-405F-4B11-B065-2F940E5B3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28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E6363-44EE-49FB-B310-A4E161519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C232EA-D2DF-48E1-A985-FE8D69AC9C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6A9AA-22E9-4E29-B9A9-99C67EB3B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7EDF-24B8-4C40-AD72-27FF2AECC3A3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33178-E7F7-4FED-8297-B38248BE7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F863A-2485-4FE6-B9FD-4DEB3C18C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F034-405F-4B11-B065-2F940E5B3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90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A3C6C-BDA7-4F49-A33A-B202D015C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A2B5B-9B90-4254-B28B-A4ED0824A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D13B91-722A-4289-BC7A-0E7117E3C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7EDF-24B8-4C40-AD72-27FF2AECC3A3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302BB-FB09-4A48-8662-F79F1B872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DD09E-8040-4A68-B445-5F1622708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F034-405F-4B11-B065-2F940E5B3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67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E4393-88E7-4DB9-87D5-675D81949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A81F6-FBAB-4856-95B1-053E78BC7D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CD79BE-D034-458E-A424-BD8667FE7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941194-D794-4E91-91A1-10A0E1C2F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7EDF-24B8-4C40-AD72-27FF2AECC3A3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C0F935-F8FE-4AEE-8FED-8440E99D2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5C49B7-436C-4671-8577-02FD93724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F034-405F-4B11-B065-2F940E5B3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68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AAD64-621E-40A8-97C8-CEEFC2C31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5BDCE3-661E-483F-AD39-015833F80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F8B20D-A0A6-4853-B5A1-FB599D2C2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551EBA-B33D-4C91-8CFD-E81F91AA89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49E3DE-B0A4-45BF-A5D9-BC48C66E50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F70DC1-C137-4042-8D24-F498256D6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7EDF-24B8-4C40-AD72-27FF2AECC3A3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A9F24F-4D24-4CF4-9CA1-1F04AC168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2790CA-D908-4220-8773-658835144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F034-405F-4B11-B065-2F940E5B3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4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DA937-5E54-403E-A9BF-9703937EC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542569-681B-4569-B662-010739124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7EDF-24B8-4C40-AD72-27FF2AECC3A3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EF2649-5A07-4310-A5B4-4A588C161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44821-4985-4411-B68A-87F0A93A2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F034-405F-4B11-B065-2F940E5B3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28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E7CCE0-D885-4567-9D91-123349CDC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7EDF-24B8-4C40-AD72-27FF2AECC3A3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578BF2-C831-46D8-A468-508CA04FC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E2D0E2-0F15-42BA-9B41-0B7BD5302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F034-405F-4B11-B065-2F940E5B3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85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D9067-A175-41F9-932D-BABC23C0C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D7F19-1DCA-4941-AE48-A97A299CB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73E36-B301-4AAF-A63B-956CA79A71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F48B0B-0C34-45AC-A4C9-32F3051DD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7EDF-24B8-4C40-AD72-27FF2AECC3A3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AD6973-047D-4085-B925-EA1E7327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454BBA-5D58-4257-B975-6D84D28EC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F034-405F-4B11-B065-2F940E5B3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84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D2B0A-F42B-45F1-BBC0-1570414E1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14982E-4C13-4CFA-912A-CCECD6E615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DF6872-DA0B-47CA-9000-F4E462C0BC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27E8FA-3627-45B2-9077-07AA366A5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57EDF-24B8-4C40-AD72-27FF2AECC3A3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05FC79-7480-47AB-8407-5B6E7EFE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5666B1-9B29-4B56-9628-AFCEB63D3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6F034-405F-4B11-B065-2F940E5B3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249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4E4C4E-1274-4642-A173-4DD154077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7A966-E29F-4B66-8A78-00A468433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ADAD62-590D-440E-8737-5AC70BC6F4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57EDF-24B8-4C40-AD72-27FF2AECC3A3}" type="datetimeFigureOut">
              <a:rPr lang="en-US" smtClean="0"/>
              <a:t>2/27/2021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DB690-B82F-497B-B65A-1FB6349EE2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CC34FE-0853-4AE4-B97B-C5C161EF61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6F034-405F-4B11-B065-2F940E5B3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36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several&#10;&#10;Description automatically generated">
            <a:extLst>
              <a:ext uri="{FF2B5EF4-FFF2-40B4-BE49-F238E27FC236}">
                <a16:creationId xmlns:a16="http://schemas.microsoft.com/office/drawing/2014/main" id="{FC2AF6EB-77C6-4A05-A96C-6C8D441C17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9" b="15341"/>
          <a:stretch/>
        </p:blipFill>
        <p:spPr>
          <a:xfrm>
            <a:off x="0" y="-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9A95F1-3541-487B-9DD8-1FAEC616E2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8358" y="2053540"/>
            <a:ext cx="9144000" cy="290051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FF"/>
                </a:solidFill>
                <a:latin typeface="Arial Black" panose="020B0A04020102020204" pitchFamily="34" charset="0"/>
              </a:rPr>
              <a:t>TOWARDS 4IR:</a:t>
            </a:r>
            <a:br>
              <a:rPr lang="en-US" b="1" dirty="0">
                <a:solidFill>
                  <a:srgbClr val="FFFFFF"/>
                </a:solidFill>
                <a:latin typeface="Arial Black" panose="020B0A04020102020204" pitchFamily="34" charset="0"/>
              </a:rPr>
            </a:br>
            <a:br>
              <a:rPr lang="en-US" b="1" dirty="0">
                <a:solidFill>
                  <a:srgbClr val="FFFFFF"/>
                </a:solidFill>
                <a:latin typeface="Arial Black" panose="020B0A04020102020204" pitchFamily="34" charset="0"/>
              </a:rPr>
            </a:br>
            <a:r>
              <a:rPr lang="en-US" b="1" dirty="0">
                <a:solidFill>
                  <a:srgbClr val="FFFFFF"/>
                </a:solidFill>
                <a:latin typeface="Arial Black" panose="020B0A04020102020204" pitchFamily="34" charset="0"/>
              </a:rPr>
              <a:t>COMBATING</a:t>
            </a:r>
            <a:br>
              <a:rPr lang="en-US" b="1" dirty="0">
                <a:solidFill>
                  <a:srgbClr val="FFFFFF"/>
                </a:solidFill>
                <a:latin typeface="Arial Black" panose="020B0A04020102020204" pitchFamily="34" charset="0"/>
              </a:rPr>
            </a:br>
            <a:r>
              <a:rPr lang="en-US" b="1" dirty="0">
                <a:solidFill>
                  <a:srgbClr val="FFFFFF"/>
                </a:solidFill>
                <a:latin typeface="Arial Black" panose="020B0A04020102020204" pitchFamily="34" charset="0"/>
              </a:rPr>
              <a:t>DIGITAL COMPETENCY</a:t>
            </a:r>
            <a:br>
              <a:rPr lang="en-US" b="1" dirty="0">
                <a:solidFill>
                  <a:srgbClr val="FFFFFF"/>
                </a:solidFill>
                <a:latin typeface="Arial Black" panose="020B0A04020102020204" pitchFamily="34" charset="0"/>
              </a:rPr>
            </a:br>
            <a:r>
              <a:rPr lang="en-US" b="1" dirty="0">
                <a:solidFill>
                  <a:srgbClr val="FFFFFF"/>
                </a:solidFill>
                <a:latin typeface="Arial Black" panose="020B0A04020102020204" pitchFamily="34" charset="0"/>
              </a:rPr>
              <a:t>IN SOUTH AFRICA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18313F-5B78-490A-8B92-661C52E52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8358" y="6081278"/>
            <a:ext cx="9144000" cy="52932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Team : #HybridAfrica</a:t>
            </a:r>
          </a:p>
        </p:txBody>
      </p:sp>
    </p:spTree>
    <p:extLst>
      <p:ext uri="{BB962C8B-B14F-4D97-AF65-F5344CB8AC3E}">
        <p14:creationId xmlns:p14="http://schemas.microsoft.com/office/powerpoint/2010/main" val="10628734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E30408B7-02B2-4EC4-8EE8-B53E74642A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ue and yellow logo&#10;&#10;Description automatically generated with low confidence">
            <a:extLst>
              <a:ext uri="{FF2B5EF4-FFF2-40B4-BE49-F238E27FC236}">
                <a16:creationId xmlns:a16="http://schemas.microsoft.com/office/drawing/2014/main" id="{CC8AFCF1-96AF-4DE2-84C3-51D82B5F1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73" y="1815734"/>
            <a:ext cx="3438815" cy="935677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D0217DD1-B9CA-4B1A-A522-C5E8ECAA8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010" y="1591767"/>
            <a:ext cx="3416322" cy="1383609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143EA57-B3C5-4AC6-9D1F-E1641DFEEE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456" y="643466"/>
            <a:ext cx="2491944" cy="3280212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FC117A00-E1E3-4C50-9444-14FB2BC77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233674"/>
            <a:ext cx="12192000" cy="26243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8C4F4D-DFE7-4061-9D52-0920560AC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4428318"/>
            <a:ext cx="8508512" cy="12740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THANK YOU!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CA30F3A-949D-4014-A5BD-809F81E84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08171" y="4821439"/>
            <a:ext cx="1128382" cy="847206"/>
            <a:chOff x="8183879" y="1000124"/>
            <a:chExt cx="1562267" cy="1172973"/>
          </a:xfrm>
        </p:grpSpPr>
        <p:sp>
          <p:nvSpPr>
            <p:cNvPr id="50" name="Freeform 5">
              <a:extLst>
                <a:ext uri="{FF2B5EF4-FFF2-40B4-BE49-F238E27FC236}">
                  <a16:creationId xmlns:a16="http://schemas.microsoft.com/office/drawing/2014/main" id="{A486C148-F247-4847-8096-6992A8A977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">
              <a:extLst>
                <a:ext uri="{FF2B5EF4-FFF2-40B4-BE49-F238E27FC236}">
                  <a16:creationId xmlns:a16="http://schemas.microsoft.com/office/drawing/2014/main" id="{F05C5920-B89E-417C-9583-B3DC913ADD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37496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A99050EE-26AF-4253-BD50-F0FCD965A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284" y="575361"/>
            <a:ext cx="5707277" cy="5707277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88E303-E54F-429A-9E3C-6824F40E8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8452"/>
            <a:ext cx="4974771" cy="3587786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 Black" panose="020B0A04020102020204" pitchFamily="34" charset="0"/>
              </a:rPr>
              <a:t>About #HybridAfrica</a:t>
            </a:r>
          </a:p>
        </p:txBody>
      </p:sp>
      <p:grpSp>
        <p:nvGrpSpPr>
          <p:cNvPr id="66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0" name="Graphic 212">
            <a:extLst>
              <a:ext uri="{FF2B5EF4-FFF2-40B4-BE49-F238E27FC236}">
                <a16:creationId xmlns:a16="http://schemas.microsoft.com/office/drawing/2014/main" id="{D0C78466-EB6E-45A0-99A6-A00789ACD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72" name="Graphic 212">
            <a:extLst>
              <a:ext uri="{FF2B5EF4-FFF2-40B4-BE49-F238E27FC236}">
                <a16:creationId xmlns:a16="http://schemas.microsoft.com/office/drawing/2014/main" id="{E99F76E4-5DFD-4DBE-B042-66FBCD118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74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45" name="Graphic 4">
            <a:extLst>
              <a:ext uri="{FF2B5EF4-FFF2-40B4-BE49-F238E27FC236}">
                <a16:creationId xmlns:a16="http://schemas.microsoft.com/office/drawing/2014/main" id="{773717CC-ECEE-4ABF-BA61-C59F46801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5" y="4748271"/>
            <a:ext cx="1330536" cy="1330521"/>
            <a:chOff x="5734037" y="3067039"/>
            <a:chExt cx="724483" cy="724489"/>
          </a:xfrm>
          <a:solidFill>
            <a:schemeClr val="bg1">
              <a:alpha val="60000"/>
            </a:schemeClr>
          </a:solidFill>
        </p:grpSpPr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9A4FAE41-62DF-4B8E-BD66-8EC206E0E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564C7F1F-5546-40DC-A16B-C9A3E45777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45583216-FC24-4B75-9703-DBEC401FF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2FD0A70D-2E7E-4048-8145-0F45EDBBC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B703C78E-D176-4455-B7B5-2DB4F418D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AD23B98E-D1FB-4BD9-BA4A-060BC8266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C1541992-EEDB-4D6B-BDA9-B66E58A17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08072B3B-B852-4186-ACFE-F61425132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7B5DD2CA-BCBA-4F3E-B472-84006768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C7335DFE-05E4-4D45-B035-1D85E7648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ADCF9375-A092-491A-960D-A4DBB376C3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95341599-7E99-490F-9AF8-07EAE5C8D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E1C55EB0-818A-46E6-8D53-550310029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319B036C-5BD8-4F3B-8935-96D50F410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A8445880-106C-4DC8-A250-D132F0D6F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952AA1DD-5DBE-43CD-9B85-63C762692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2A412466-ED73-4944-83CE-224B1769C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807E195A-10DB-494C-A547-E1D0C6F61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4CD4AECE-734D-4B90-984F-B2ABFA2B6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2927072E-8001-4AD1-A4C4-2EDBA3BF8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499D6F50-E593-46A3-81D8-73389276B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7A96E600-84B4-452B-AE40-295FC5807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CBBA17AC-C1AB-4BFC-A051-457275D1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488E850C-90D5-4D0F-A57D-7809327EF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9F98D808-AB13-4D8D-B4C5-9D3215346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95AFFBC0-FF37-4117-86FA-21ABDA17A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ED0AC42A-17B0-4154-968C-CAE2A04C2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4A7A31A0-8490-4B9D-B9CC-7FF28053E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8188899C-6A74-43D8-B36C-F86B278C8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1537EAA6-95B6-4674-A7B9-40F9AB7F59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F4B29507-C08F-4764-B703-0EB33A0FA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4200E500-6A99-47FC-A30F-FA4C85DA8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9558677C-76AD-451F-AEEE-C5FEE4179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79E472E5-A81A-44E7-AEBA-C3A593497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5CD54F54-9E41-4635-A533-6CC6515E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B22D6F46-74C0-49D9-8CD8-BC125E973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C6FAA6EC-EDF6-4522-ACD8-8D4F7FF87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5F8364DC-ED1A-482D-A418-7941B199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1896D361-70A8-4528-940B-F306550F8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4D1CB00A-0CE1-4E25-ADCE-9562845F5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E1B6761E-B7C6-4218-B95F-F6DEC0066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CA081177-DAC3-4667-91A1-4CC885D4A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435007DC-BB8D-43BA-9598-AE79AA262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46628B8A-02EC-44EF-B52C-5EBAFBCF9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2DACEC99-8F4C-495C-8EAA-670A3A02E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C8EFEAD4-1425-4357-9D8A-F326DABC6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FDA70E94-A082-47D4-B4F8-142AEF1DC3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10E96E8A-1EEA-4F1D-8CFE-12DC9B9E7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B12D7CC4-A548-4FF7-A6B2-9151CFA9E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CB3F1C68-B597-4669-87F8-C80124ABE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A57037D2-0958-4F34-815F-C8CA7F86A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30AF3969-3F11-4157-B4B9-33B131462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51D613E3-18F5-4426-ADEB-DEC123E16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1DC25548-A3A9-4018-A29B-6972D353F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7EDE6372-94D2-435D-BD43-A20072D8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729575A6-77E2-4199-8F0A-27C89330A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12EB506D-59AD-4011-80F8-36A2BDB95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92FD46FA-14EB-46A2-B4A3-ECD1F49BA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1CD84E07-49A9-40E3-B34C-91C156C9C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F3090306-C384-44A0-8C38-77397133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3515E97E-31A4-4273-AB55-8EAD74CB9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792F63CA-0494-43E2-A0AA-37C35C832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5389A040-E4CC-4CE7-8B9F-40ECA9ACE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1BA51B23-705C-49BE-B606-8A9B623E0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B16EF17A-F451-4B5B-9052-33A9116E9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1B20B7D1-27D7-4E1A-A317-E9E7A105A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1E3FADAF-FD1D-45B2-A40D-EBDD536E7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301257BA-BCE2-4479-A04F-A9DBFAF92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619D0ABC-04D9-405A-A52F-5EEC01762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123AE5C7-608A-47A7-B7A1-55662B70B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957BDA1A-3081-45EB-A31E-3F98EC6DC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683DDA50-C794-4DC5-8297-CFDEB8DCB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FA42024A-A832-4635-9CE6-B968232CE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564D00AA-3E68-4F56-80A0-08D5DFFB6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D988A711-E3E8-4172-AFE1-60E93FF10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7A89FF34-EE34-461C-A3EF-73AC3801B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80D55E43-BE59-444D-B32B-9C0306A126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639C823F-B16B-4DF7-BA6E-0D832AAB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2E623C08-172F-41EA-90CB-59ED0D583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94C0577F-0FF9-47D5-8C6D-FC7B4CC31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30C80E9D-7909-4C52-ACAD-80FF874F9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2B9598CE-4E74-4A54-BAB8-59379D211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E7188EAA-47E1-4B73-8682-C74A0421B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36900E8B-61F2-411F-B29F-A9CDC6E81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0A25598A-334A-487D-9604-4753EAE81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C8DBE472-045A-491C-AB7C-4153EE2B0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2F6DD374-5D5F-48BB-8135-8F37EE2C2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386B8A5A-00D0-4291-937B-931B3F19C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89C10BFA-8067-495D-810E-1F4085F7B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51F94E69-8294-4AB3-A457-3BD4ACF08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AD2859C5-45C5-4EE2-8272-0FA7A0235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14AFB321-1B9D-41AF-9686-8C689A3F4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5C4403F4-D893-4E4C-8DFE-E79AE6A62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BA894316-677B-4B51-AF19-0D3FAF96A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07FDE9AD-8F5A-44B0-AC7E-30148150D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A4D0E6BA-489D-4EA4-994E-225F7D078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7EDFBCCB-EC92-4860-BBDB-2EC6355FE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459DBA8E-2EB0-4C51-A161-2C595B89D4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FB1BA285-9A95-49B7-A098-F38400D92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D29C405E-90F5-4AB5-8B5F-3CA2F181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F7214FFD-3321-412F-9CA5-4BC6E874F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5F16C3D8-64A1-443D-92A7-EA97518A6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7E4EFAB9-436A-4B6B-A16B-8DA3F614A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037DDFC3-D7A5-443D-8417-D723296DA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253AC142-F4B4-47E8-BBEE-F7D0F8547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890AAA82-94E2-41D0-AE92-9C87195CC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FD33B856-EF4E-40FC-BDA0-9E26203D0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24AEBF58-C8A2-4D00-9AFB-B5012AEA3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21270E55-4211-4529-BDC3-29B80BDF5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16DD7E91-EFBB-4DD7-B30F-4A13C20BE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96260F31-66FB-4E2C-801E-701C2B859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B5FEE1C9-3961-4400-AD3E-B5AD93A47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34E1BE05-269F-4A13-99FE-2A973A0E77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2D591FBD-65C6-46C4-AF19-875D652DC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85F7E635-CB45-4346-BBFB-10FF0576A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3BDAC885-F0B3-4D66-8587-438465298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2" name="Freeform: Shape 361">
              <a:extLst>
                <a:ext uri="{FF2B5EF4-FFF2-40B4-BE49-F238E27FC236}">
                  <a16:creationId xmlns:a16="http://schemas.microsoft.com/office/drawing/2014/main" id="{3427A7E1-71C9-42CC-9CAF-53642DC4D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3" name="Freeform: Shape 362">
              <a:extLst>
                <a:ext uri="{FF2B5EF4-FFF2-40B4-BE49-F238E27FC236}">
                  <a16:creationId xmlns:a16="http://schemas.microsoft.com/office/drawing/2014/main" id="{20BF60C4-2E5D-473E-96B6-D22BB8536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4" name="Freeform: Shape 363">
              <a:extLst>
                <a:ext uri="{FF2B5EF4-FFF2-40B4-BE49-F238E27FC236}">
                  <a16:creationId xmlns:a16="http://schemas.microsoft.com/office/drawing/2014/main" id="{C4703732-1088-4448-ACC0-D8BD901B2C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5" name="Freeform: Shape 364">
              <a:extLst>
                <a:ext uri="{FF2B5EF4-FFF2-40B4-BE49-F238E27FC236}">
                  <a16:creationId xmlns:a16="http://schemas.microsoft.com/office/drawing/2014/main" id="{6777D706-23BF-4962-98D3-D5AE7DF4E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6" name="Freeform: Shape 365">
              <a:extLst>
                <a:ext uri="{FF2B5EF4-FFF2-40B4-BE49-F238E27FC236}">
                  <a16:creationId xmlns:a16="http://schemas.microsoft.com/office/drawing/2014/main" id="{783FF777-4C59-44D0-9441-2B40E0A70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7" name="Freeform: Shape 366">
              <a:extLst>
                <a:ext uri="{FF2B5EF4-FFF2-40B4-BE49-F238E27FC236}">
                  <a16:creationId xmlns:a16="http://schemas.microsoft.com/office/drawing/2014/main" id="{2037F33C-65F4-44B6-9CB2-D32D1552C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8" name="Freeform: Shape 367">
              <a:extLst>
                <a:ext uri="{FF2B5EF4-FFF2-40B4-BE49-F238E27FC236}">
                  <a16:creationId xmlns:a16="http://schemas.microsoft.com/office/drawing/2014/main" id="{E73BA403-F3FD-4D76-A516-5698375D6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9" name="Freeform: Shape 368">
              <a:extLst>
                <a:ext uri="{FF2B5EF4-FFF2-40B4-BE49-F238E27FC236}">
                  <a16:creationId xmlns:a16="http://schemas.microsoft.com/office/drawing/2014/main" id="{0AF0D29B-415A-4327-A4B4-B5DC8F0AC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0" name="Freeform: Shape 369">
              <a:extLst>
                <a:ext uri="{FF2B5EF4-FFF2-40B4-BE49-F238E27FC236}">
                  <a16:creationId xmlns:a16="http://schemas.microsoft.com/office/drawing/2014/main" id="{374A9388-F55E-4F94-817D-5BFF0B59E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1" name="Freeform: Shape 370">
              <a:extLst>
                <a:ext uri="{FF2B5EF4-FFF2-40B4-BE49-F238E27FC236}">
                  <a16:creationId xmlns:a16="http://schemas.microsoft.com/office/drawing/2014/main" id="{30C52183-F223-4E0A-B713-C91589CEB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2" name="Freeform: Shape 371">
              <a:extLst>
                <a:ext uri="{FF2B5EF4-FFF2-40B4-BE49-F238E27FC236}">
                  <a16:creationId xmlns:a16="http://schemas.microsoft.com/office/drawing/2014/main" id="{A6BEE030-DC6B-4CB1-A01B-95CC82552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3" name="Freeform: Shape 372">
              <a:extLst>
                <a:ext uri="{FF2B5EF4-FFF2-40B4-BE49-F238E27FC236}">
                  <a16:creationId xmlns:a16="http://schemas.microsoft.com/office/drawing/2014/main" id="{2D41CF67-37BB-443C-85CF-2A05174FD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4" name="Freeform: Shape 373">
              <a:extLst>
                <a:ext uri="{FF2B5EF4-FFF2-40B4-BE49-F238E27FC236}">
                  <a16:creationId xmlns:a16="http://schemas.microsoft.com/office/drawing/2014/main" id="{65A449CF-396F-45B8-B268-6824A4E89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9C20A7EF-7013-4D6C-ADD8-868A931DF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6" name="Freeform: Shape 375">
              <a:extLst>
                <a:ext uri="{FF2B5EF4-FFF2-40B4-BE49-F238E27FC236}">
                  <a16:creationId xmlns:a16="http://schemas.microsoft.com/office/drawing/2014/main" id="{F787692C-3BA9-4D4D-82F8-E497797AA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7" name="Freeform: Shape 376">
              <a:extLst>
                <a:ext uri="{FF2B5EF4-FFF2-40B4-BE49-F238E27FC236}">
                  <a16:creationId xmlns:a16="http://schemas.microsoft.com/office/drawing/2014/main" id="{A6D539D6-A55E-40F5-83AC-A77340524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8" name="Freeform: Shape 377">
              <a:extLst>
                <a:ext uri="{FF2B5EF4-FFF2-40B4-BE49-F238E27FC236}">
                  <a16:creationId xmlns:a16="http://schemas.microsoft.com/office/drawing/2014/main" id="{D4D7922F-CA55-4202-B99F-ED303E704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9" name="Freeform: Shape 378">
              <a:extLst>
                <a:ext uri="{FF2B5EF4-FFF2-40B4-BE49-F238E27FC236}">
                  <a16:creationId xmlns:a16="http://schemas.microsoft.com/office/drawing/2014/main" id="{4120C846-A602-4B6C-9C07-11D2B0F8A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0" name="Freeform: Shape 379">
              <a:extLst>
                <a:ext uri="{FF2B5EF4-FFF2-40B4-BE49-F238E27FC236}">
                  <a16:creationId xmlns:a16="http://schemas.microsoft.com/office/drawing/2014/main" id="{84B5D527-4684-45F5-84CE-73642492D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1" name="Freeform: Shape 380">
              <a:extLst>
                <a:ext uri="{FF2B5EF4-FFF2-40B4-BE49-F238E27FC236}">
                  <a16:creationId xmlns:a16="http://schemas.microsoft.com/office/drawing/2014/main" id="{FF31CF21-8169-4D45-A115-9CF8D3718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2" name="Freeform: Shape 381">
              <a:extLst>
                <a:ext uri="{FF2B5EF4-FFF2-40B4-BE49-F238E27FC236}">
                  <a16:creationId xmlns:a16="http://schemas.microsoft.com/office/drawing/2014/main" id="{DA8762B9-9CD8-4676-93F5-6C9358A94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3" name="Freeform: Shape 382">
              <a:extLst>
                <a:ext uri="{FF2B5EF4-FFF2-40B4-BE49-F238E27FC236}">
                  <a16:creationId xmlns:a16="http://schemas.microsoft.com/office/drawing/2014/main" id="{A183E80A-70D1-4F52-A92D-D396648CC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4" name="Freeform: Shape 383">
              <a:extLst>
                <a:ext uri="{FF2B5EF4-FFF2-40B4-BE49-F238E27FC236}">
                  <a16:creationId xmlns:a16="http://schemas.microsoft.com/office/drawing/2014/main" id="{83FBB0F7-E17E-4890-9B66-3625BA146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5" name="Freeform: Shape 384">
              <a:extLst>
                <a:ext uri="{FF2B5EF4-FFF2-40B4-BE49-F238E27FC236}">
                  <a16:creationId xmlns:a16="http://schemas.microsoft.com/office/drawing/2014/main" id="{708E7BF1-2D4D-44AB-A5CC-0ED91B84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6" name="Freeform: Shape 385">
              <a:extLst>
                <a:ext uri="{FF2B5EF4-FFF2-40B4-BE49-F238E27FC236}">
                  <a16:creationId xmlns:a16="http://schemas.microsoft.com/office/drawing/2014/main" id="{4B468C4E-6F63-4172-AE1F-8965744D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7" name="Freeform: Shape 386">
              <a:extLst>
                <a:ext uri="{FF2B5EF4-FFF2-40B4-BE49-F238E27FC236}">
                  <a16:creationId xmlns:a16="http://schemas.microsoft.com/office/drawing/2014/main" id="{974C7149-F567-4D55-8F48-511DCF3A8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8" name="Freeform: Shape 387">
              <a:extLst>
                <a:ext uri="{FF2B5EF4-FFF2-40B4-BE49-F238E27FC236}">
                  <a16:creationId xmlns:a16="http://schemas.microsoft.com/office/drawing/2014/main" id="{54A551FA-7E10-4D28-9A10-B9A06C078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1D04F3C0-CE2C-4B8D-A5BD-0E994FD8D9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D2EA9230-DD52-48A9-B268-56744EA50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043A05F5-A8CF-4D01-AF12-95D1ECAE4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1F47C6BC-BD1A-4291-B018-05E5A72E4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E5B89844-FD17-4048-A3F5-35E390C6E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B5593F34-8B0E-4D34-9781-B594E2F5D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5" name="Freeform: Shape 394">
              <a:extLst>
                <a:ext uri="{FF2B5EF4-FFF2-40B4-BE49-F238E27FC236}">
                  <a16:creationId xmlns:a16="http://schemas.microsoft.com/office/drawing/2014/main" id="{4428E4BB-2263-4D19-8254-C9B54B85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6" name="Freeform: Shape 395">
              <a:extLst>
                <a:ext uri="{FF2B5EF4-FFF2-40B4-BE49-F238E27FC236}">
                  <a16:creationId xmlns:a16="http://schemas.microsoft.com/office/drawing/2014/main" id="{2366216E-6EA2-4872-8370-C5EC22520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7" name="Freeform: Shape 396">
              <a:extLst>
                <a:ext uri="{FF2B5EF4-FFF2-40B4-BE49-F238E27FC236}">
                  <a16:creationId xmlns:a16="http://schemas.microsoft.com/office/drawing/2014/main" id="{D66F8E3F-BF33-4F99-A1F0-EB5885BF2C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8" name="Freeform: Shape 397">
              <a:extLst>
                <a:ext uri="{FF2B5EF4-FFF2-40B4-BE49-F238E27FC236}">
                  <a16:creationId xmlns:a16="http://schemas.microsoft.com/office/drawing/2014/main" id="{EB506747-ED9D-43EA-BD67-DF7971849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AC803CE8-FFF7-40EA-AF62-102724C32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0" name="Freeform: Shape 399">
              <a:extLst>
                <a:ext uri="{FF2B5EF4-FFF2-40B4-BE49-F238E27FC236}">
                  <a16:creationId xmlns:a16="http://schemas.microsoft.com/office/drawing/2014/main" id="{7EF6FFCA-06CC-4395-AEB0-425719A42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1" name="Freeform: Shape 400">
              <a:extLst>
                <a:ext uri="{FF2B5EF4-FFF2-40B4-BE49-F238E27FC236}">
                  <a16:creationId xmlns:a16="http://schemas.microsoft.com/office/drawing/2014/main" id="{0D95F285-AAC0-4F32-8665-2677878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8DFCCA2E-BF12-4D26-A5A4-A03387546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2ABEAC60-6AC3-4D6A-95F9-2E79F6BE0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FA6015B7-49FE-4729-B2F4-585F0F305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D611DEB1-76FE-4625-9449-88E52D15F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97F031C1-1AA7-4CA7-ADD3-E0577626E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96F5D0CB-22E6-4536-8403-F42527F31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A32718AB-7401-4F66-9C77-E06C3CF7C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9" name="Freeform: Shape 408">
              <a:extLst>
                <a:ext uri="{FF2B5EF4-FFF2-40B4-BE49-F238E27FC236}">
                  <a16:creationId xmlns:a16="http://schemas.microsoft.com/office/drawing/2014/main" id="{85B6B5F1-D1E4-45A3-8117-348D02D2A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0" name="Freeform: Shape 409">
              <a:extLst>
                <a:ext uri="{FF2B5EF4-FFF2-40B4-BE49-F238E27FC236}">
                  <a16:creationId xmlns:a16="http://schemas.microsoft.com/office/drawing/2014/main" id="{534869FD-184C-42DB-B9DA-293DB67E5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1" name="Freeform: Shape 410">
              <a:extLst>
                <a:ext uri="{FF2B5EF4-FFF2-40B4-BE49-F238E27FC236}">
                  <a16:creationId xmlns:a16="http://schemas.microsoft.com/office/drawing/2014/main" id="{A781504F-CAFD-4201-B288-8B4A809B43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D9FC8348-2BA6-4631-8AA7-D63CD898C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C1AF95A2-64EA-45E2-A43B-1EBD56910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CFC80050-240D-434A-BFCB-DE4DA4FAF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3348F-4F4A-4EB2-8A9F-BDEDB14178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270" y="1130846"/>
            <a:ext cx="497477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Team Members: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Abel </a:t>
            </a:r>
            <a:r>
              <a:rPr lang="en-US" dirty="0" err="1">
                <a:solidFill>
                  <a:schemeClr val="bg1"/>
                </a:solidFill>
              </a:rPr>
              <a:t>Marumo</a:t>
            </a:r>
            <a:endParaRPr lang="en-US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solidFill>
                  <a:schemeClr val="bg1"/>
                </a:solidFill>
              </a:rPr>
              <a:t>Glander</a:t>
            </a:r>
            <a:r>
              <a:rPr lang="en-US" dirty="0">
                <a:solidFill>
                  <a:schemeClr val="bg1"/>
                </a:solidFill>
              </a:rPr>
              <a:t> Baloyi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>
                <a:solidFill>
                  <a:schemeClr val="bg1"/>
                </a:solidFill>
              </a:rPr>
              <a:t>Malesela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Malula</a:t>
            </a:r>
            <a:endParaRPr lang="en-US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Siphamandla Mandindi</a:t>
            </a:r>
          </a:p>
        </p:txBody>
      </p:sp>
    </p:spTree>
    <p:extLst>
      <p:ext uri="{BB962C8B-B14F-4D97-AF65-F5344CB8AC3E}">
        <p14:creationId xmlns:p14="http://schemas.microsoft.com/office/powerpoint/2010/main" val="1719213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395" y="1040837"/>
            <a:ext cx="4754948" cy="475494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56F38F-7C4E-461D-8709-7D0024AE1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411" y="1029607"/>
            <a:ext cx="4754948" cy="4754948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7278469-3C3C-49CE-AEEE-E176A4900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60" y="934855"/>
            <a:ext cx="4754948" cy="475494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1E7805-6FF8-4EEE-AF87-DB4645CE4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68" y="1877492"/>
            <a:ext cx="4030132" cy="3215373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rial Black" panose="020B0A04020102020204" pitchFamily="34" charset="0"/>
              </a:rPr>
              <a:t>PROBLEM STATEMENT STORY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DC754C-7E09-422D-A8BB-AF632E90D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0" name="Graphic 212">
            <a:extLst>
              <a:ext uri="{FF2B5EF4-FFF2-40B4-BE49-F238E27FC236}">
                <a16:creationId xmlns:a16="http://schemas.microsoft.com/office/drawing/2014/main" id="{4C6598AB-1C17-4D54-951C-A082D94AC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2" name="Graphic 212">
            <a:extLst>
              <a:ext uri="{FF2B5EF4-FFF2-40B4-BE49-F238E27FC236}">
                <a16:creationId xmlns:a16="http://schemas.microsoft.com/office/drawing/2014/main" id="{C83B66D7-137D-4AC1-B172-53D60F08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6B92503-6984-4D15-8B98-8718709B7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8DDF938-524E-4C18-A47D-C00627832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A926F-0E87-4C48-A741-A147B7CAE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84558"/>
            <a:ext cx="5217173" cy="642459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900" dirty="0">
                <a:solidFill>
                  <a:schemeClr val="bg1"/>
                </a:solidFill>
                <a:latin typeface="Arial Black" panose="020B0A04020102020204" pitchFamily="34" charset="0"/>
              </a:rPr>
              <a:t>Introduction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solidFill>
                  <a:schemeClr val="bg1"/>
                </a:solidFill>
              </a:rPr>
              <a:t>As we approach the 4IR era, it will be important to acquire digital system skills.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solidFill>
                  <a:schemeClr val="bg1"/>
                </a:solidFill>
              </a:rPr>
              <a:t>More and more job descriptions will require an individual to have a digital skills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solidFill>
                  <a:schemeClr val="bg1"/>
                </a:solidFill>
              </a:rPr>
              <a:t> Gap between the necessary digital skills/ competency  required for South African work force to successfully migrate into 4IR</a:t>
            </a:r>
          </a:p>
          <a:p>
            <a:pPr marL="0" indent="0">
              <a:buNone/>
            </a:pPr>
            <a:br>
              <a:rPr lang="en-US" sz="2200" dirty="0">
                <a:solidFill>
                  <a:schemeClr val="bg1"/>
                </a:solidFill>
              </a:rPr>
            </a:br>
            <a:endParaRPr lang="en-US" sz="2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</a:rPr>
              <a:t>Types of Digital Skills: (well Known)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</a:rPr>
              <a:t>Data Science Engineering and Analytics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</a:rPr>
              <a:t>Cloud Computing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</a:rPr>
              <a:t>Drone Piloting</a:t>
            </a:r>
          </a:p>
        </p:txBody>
      </p:sp>
      <p:grpSp>
        <p:nvGrpSpPr>
          <p:cNvPr id="28" name="Graphic 185">
            <a:extLst>
              <a:ext uri="{FF2B5EF4-FFF2-40B4-BE49-F238E27FC236}">
                <a16:creationId xmlns:a16="http://schemas.microsoft.com/office/drawing/2014/main" id="{3773FAF5-C452-4455-9411-D6AF5EBD4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12239" y="61394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CA0D96-F63C-4F7B-BE16-0F3FE76D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4F83A81-0546-400A-918A-90C9C48B8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741F692-A5B6-4215-86D9-B1FD4FF2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C0876CB-9C60-4580-8FED-CD64EC76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879B3B7-48DB-4D3A-BB33-02766EAD3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434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395" y="1040837"/>
            <a:ext cx="4754948" cy="475494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56F38F-7C4E-461D-8709-7D0024AE1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411" y="1029607"/>
            <a:ext cx="4754948" cy="4754948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7278469-3C3C-49CE-AEEE-E176A4900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60" y="934855"/>
            <a:ext cx="4754948" cy="475494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1E7805-6FF8-4EEE-AF87-DB4645CE4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68" y="1877492"/>
            <a:ext cx="4030132" cy="321537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PROBLEM STATEMENT STORY cont.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DC754C-7E09-422D-A8BB-AF632E90D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0" name="Graphic 212">
            <a:extLst>
              <a:ext uri="{FF2B5EF4-FFF2-40B4-BE49-F238E27FC236}">
                <a16:creationId xmlns:a16="http://schemas.microsoft.com/office/drawing/2014/main" id="{4C6598AB-1C17-4D54-951C-A082D94AC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2" name="Graphic 212">
            <a:extLst>
              <a:ext uri="{FF2B5EF4-FFF2-40B4-BE49-F238E27FC236}">
                <a16:creationId xmlns:a16="http://schemas.microsoft.com/office/drawing/2014/main" id="{C83B66D7-137D-4AC1-B172-53D60F08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6B92503-6984-4D15-8B98-8718709B7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8DDF938-524E-4C18-A47D-C00627832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A926F-0E87-4C48-A741-A147B7CAE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6640" y="88388"/>
            <a:ext cx="5862094" cy="67696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</a:rPr>
              <a:t>The Solution</a:t>
            </a:r>
          </a:p>
          <a:p>
            <a:endParaRPr lang="en-US" sz="2200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</a:rPr>
              <a:t> Build a predictive model looking at digital competency of employees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</a:rPr>
              <a:t>Build an application that incorporates the predictive model</a:t>
            </a:r>
          </a:p>
          <a:p>
            <a:pPr marL="0" indent="0">
              <a:buNone/>
            </a:pPr>
            <a:r>
              <a:rPr lang="en-US" sz="2600" b="1" dirty="0">
                <a:solidFill>
                  <a:schemeClr val="bg1"/>
                </a:solidFill>
              </a:rPr>
              <a:t>Functioning Traits</a:t>
            </a:r>
            <a:r>
              <a:rPr lang="en-US" sz="2200" dirty="0">
                <a:solidFill>
                  <a:schemeClr val="bg1"/>
                </a:solidFill>
              </a:rPr>
              <a:t>:  Questionnaire that predict skill level. 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</a:rPr>
              <a:t>Guide to identify those in need of digital skills training OR locate best candidates </a:t>
            </a:r>
          </a:p>
          <a:p>
            <a:pPr marL="0" indent="0">
              <a:buNone/>
            </a:pPr>
            <a:endParaRPr lang="en-US" sz="22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600" b="1" dirty="0">
                <a:solidFill>
                  <a:schemeClr val="bg1"/>
                </a:solidFill>
              </a:rPr>
              <a:t>Results</a:t>
            </a:r>
            <a:r>
              <a:rPr lang="en-US" sz="2200" dirty="0">
                <a:solidFill>
                  <a:schemeClr val="bg1"/>
                </a:solidFill>
              </a:rPr>
              <a:t>: Level 1- Training if highly recommended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</a:rPr>
              <a:t>Level 2-  Training is recommended 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</a:rPr>
              <a:t>Level 3- Consider getting some training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</a:rPr>
              <a:t>Level 4- Equipped in digital Tech</a:t>
            </a:r>
          </a:p>
          <a:p>
            <a:pPr marL="0" indent="0">
              <a:buNone/>
            </a:pPr>
            <a:endParaRPr lang="en-US" sz="2200" dirty="0">
              <a:solidFill>
                <a:schemeClr val="bg1"/>
              </a:solidFill>
            </a:endParaRPr>
          </a:p>
        </p:txBody>
      </p:sp>
      <p:grpSp>
        <p:nvGrpSpPr>
          <p:cNvPr id="28" name="Graphic 185">
            <a:extLst>
              <a:ext uri="{FF2B5EF4-FFF2-40B4-BE49-F238E27FC236}">
                <a16:creationId xmlns:a16="http://schemas.microsoft.com/office/drawing/2014/main" id="{3773FAF5-C452-4455-9411-D6AF5EBD4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12239" y="61394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CA0D96-F63C-4F7B-BE16-0F3FE76D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4F83A81-0546-400A-918A-90C9C48B8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741F692-A5B6-4215-86D9-B1FD4FF2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C0876CB-9C60-4580-8FED-CD64EC76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879B3B7-48DB-4D3A-BB33-02766EAD3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4692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395" y="1040837"/>
            <a:ext cx="4754948" cy="475494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56F38F-7C4E-461D-8709-7D0024AE1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411" y="1029607"/>
            <a:ext cx="4754948" cy="4754948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7278469-3C3C-49CE-AEEE-E176A4900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60" y="934855"/>
            <a:ext cx="4754948" cy="475494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1E7805-6FF8-4EEE-AF87-DB4645CE4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68" y="1877492"/>
            <a:ext cx="4030132" cy="321537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PROBLEM STATEMENT STORY cont.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DC754C-7E09-422D-A8BB-AF632E90D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0" name="Graphic 212">
            <a:extLst>
              <a:ext uri="{FF2B5EF4-FFF2-40B4-BE49-F238E27FC236}">
                <a16:creationId xmlns:a16="http://schemas.microsoft.com/office/drawing/2014/main" id="{4C6598AB-1C17-4D54-951C-A082D94AC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2" name="Graphic 212">
            <a:extLst>
              <a:ext uri="{FF2B5EF4-FFF2-40B4-BE49-F238E27FC236}">
                <a16:creationId xmlns:a16="http://schemas.microsoft.com/office/drawing/2014/main" id="{C83B66D7-137D-4AC1-B172-53D60F08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6B92503-6984-4D15-8B98-8718709B7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8DDF938-524E-4C18-A47D-C00627832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A926F-0E87-4C48-A741-A147B7CAE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4868" y="1130846"/>
            <a:ext cx="5314156" cy="48672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</a:rPr>
              <a:t>How?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Datasets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: Digital skills in organizational and government employees of South Africa.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bg1"/>
                </a:solidFill>
                <a:latin typeface="+mj-lt"/>
              </a:rPr>
              <a:t>HR employee Attrition –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data.world</a:t>
            </a:r>
            <a:endParaRPr lang="en-US" sz="2200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endParaRPr lang="en-US" sz="2200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endParaRPr lang="en-US" sz="2200" dirty="0">
              <a:solidFill>
                <a:schemeClr val="bg1"/>
              </a:solidFill>
              <a:latin typeface="+mj-lt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Important features</a:t>
            </a:r>
            <a:r>
              <a:rPr lang="en-US" sz="2200" dirty="0">
                <a:solidFill>
                  <a:schemeClr val="bg1"/>
                </a:solidFill>
                <a:latin typeface="+mj-lt"/>
              </a:rPr>
              <a:t>: Years of experience, Understanding , interest and cost of understanding digital skills</a:t>
            </a:r>
          </a:p>
        </p:txBody>
      </p:sp>
      <p:grpSp>
        <p:nvGrpSpPr>
          <p:cNvPr id="28" name="Graphic 185">
            <a:extLst>
              <a:ext uri="{FF2B5EF4-FFF2-40B4-BE49-F238E27FC236}">
                <a16:creationId xmlns:a16="http://schemas.microsoft.com/office/drawing/2014/main" id="{3773FAF5-C452-4455-9411-D6AF5EBD4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12239" y="61394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CA0D96-F63C-4F7B-BE16-0F3FE76D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4F83A81-0546-400A-918A-90C9C48B8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741F692-A5B6-4215-86D9-B1FD4FF2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C0876CB-9C60-4580-8FED-CD64EC76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879B3B7-48DB-4D3A-BB33-02766EAD3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37298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E0A5C5C-2A95-428E-9F6A-0D29EBD57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395" y="1040837"/>
            <a:ext cx="4754948" cy="4754948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056F38F-7C4E-461D-8709-7D0024AE1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9411" y="1029607"/>
            <a:ext cx="4754948" cy="4754948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7278469-3C3C-49CE-AEEE-E176A4900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960" y="934855"/>
            <a:ext cx="4754948" cy="4754948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1E7805-6FF8-4EEE-AF87-DB4645CE4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368" y="1877492"/>
            <a:ext cx="4030132" cy="321537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PROBLEM STATEMENT STORY cont.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DC754C-7E09-422D-A8BB-AF632E90D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0" name="Graphic 212">
            <a:extLst>
              <a:ext uri="{FF2B5EF4-FFF2-40B4-BE49-F238E27FC236}">
                <a16:creationId xmlns:a16="http://schemas.microsoft.com/office/drawing/2014/main" id="{4C6598AB-1C17-4D54-951C-A082D94AC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2" name="Graphic 212">
            <a:extLst>
              <a:ext uri="{FF2B5EF4-FFF2-40B4-BE49-F238E27FC236}">
                <a16:creationId xmlns:a16="http://schemas.microsoft.com/office/drawing/2014/main" id="{C83B66D7-137D-4AC1-B172-53D60F08BE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8524" y="457812"/>
            <a:ext cx="914565" cy="91456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6B92503-6984-4D15-8B98-8718709B7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8DDF938-524E-4C18-A47D-C00627832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2976" y="4946663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A926F-0E87-4C48-A741-A147B7CAE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8882" y="248847"/>
            <a:ext cx="6320932" cy="610161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</a:rPr>
              <a:t>Why is our solution Important?</a:t>
            </a:r>
          </a:p>
          <a:p>
            <a:pPr marL="0" indent="0">
              <a:buNone/>
            </a:pPr>
            <a:endParaRPr lang="en-US" sz="2200" dirty="0">
              <a:solidFill>
                <a:schemeClr val="bg1"/>
              </a:solidFill>
              <a:latin typeface="+mj-lt"/>
            </a:endParaRPr>
          </a:p>
          <a:p>
            <a:r>
              <a:rPr lang="en-US" sz="2200" dirty="0">
                <a:solidFill>
                  <a:schemeClr val="bg1"/>
                </a:solidFill>
                <a:latin typeface="+mj-lt"/>
              </a:rPr>
              <a:t>To predict the understanding level of digital skills of employees on organizational and governmental level</a:t>
            </a:r>
          </a:p>
          <a:p>
            <a:endParaRPr lang="en-US" sz="2200" dirty="0">
              <a:solidFill>
                <a:schemeClr val="bg1"/>
              </a:solidFill>
              <a:latin typeface="+mj-lt"/>
            </a:endParaRPr>
          </a:p>
          <a:p>
            <a:r>
              <a:rPr lang="en-US" sz="2200" dirty="0">
                <a:solidFill>
                  <a:schemeClr val="bg1"/>
                </a:solidFill>
                <a:latin typeface="+mj-lt"/>
              </a:rPr>
              <a:t>Help government train individuals  that are poor in digital skills.</a:t>
            </a:r>
          </a:p>
          <a:p>
            <a:endParaRPr lang="en-US" sz="2200" dirty="0">
              <a:solidFill>
                <a:schemeClr val="bg1"/>
              </a:solidFill>
              <a:latin typeface="+mj-lt"/>
            </a:endParaRPr>
          </a:p>
          <a:p>
            <a:r>
              <a:rPr lang="en-US" sz="2200" dirty="0">
                <a:solidFill>
                  <a:schemeClr val="bg1"/>
                </a:solidFill>
                <a:latin typeface="+mj-lt"/>
              </a:rPr>
              <a:t>Consequent fund management.</a:t>
            </a:r>
          </a:p>
          <a:p>
            <a:endParaRPr lang="en-US" sz="2200" dirty="0">
              <a:solidFill>
                <a:schemeClr val="bg1"/>
              </a:solidFill>
              <a:latin typeface="+mj-lt"/>
            </a:endParaRPr>
          </a:p>
          <a:p>
            <a:r>
              <a:rPr lang="en-US" sz="2200" dirty="0">
                <a:solidFill>
                  <a:schemeClr val="bg1"/>
                </a:solidFill>
                <a:latin typeface="+mj-lt"/>
              </a:rPr>
              <a:t>SA will adapt to the digital world, resulting in governmental structures being a step further in its competency in the fourth industrial revolution worldwide.</a:t>
            </a:r>
          </a:p>
          <a:p>
            <a:endParaRPr lang="en-US" sz="2200" dirty="0">
              <a:solidFill>
                <a:schemeClr val="bg1"/>
              </a:solidFill>
              <a:latin typeface="+mj-lt"/>
            </a:endParaRPr>
          </a:p>
          <a:p>
            <a:r>
              <a:rPr lang="en-US" sz="2200" dirty="0">
                <a:solidFill>
                  <a:schemeClr val="bg1"/>
                </a:solidFill>
                <a:latin typeface="+mj-lt"/>
              </a:rPr>
              <a:t>For data driven decision making.</a:t>
            </a:r>
          </a:p>
          <a:p>
            <a:r>
              <a:rPr lang="en-US" sz="2200" dirty="0">
                <a:solidFill>
                  <a:schemeClr val="bg1"/>
                </a:solidFill>
                <a:latin typeface="+mj-lt"/>
              </a:rPr>
              <a:t>Value in terms of </a:t>
            </a:r>
            <a:r>
              <a:rPr lang="en-US" sz="2200" dirty="0" err="1">
                <a:solidFill>
                  <a:schemeClr val="bg1"/>
                </a:solidFill>
                <a:latin typeface="+mj-lt"/>
              </a:rPr>
              <a:t>gdp</a:t>
            </a:r>
            <a:endParaRPr lang="en-US" sz="2200" dirty="0">
              <a:solidFill>
                <a:schemeClr val="bg1"/>
              </a:solidFill>
              <a:latin typeface="+mj-lt"/>
            </a:endParaRPr>
          </a:p>
          <a:p>
            <a:endParaRPr lang="en-US" sz="22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8" name="Graphic 185">
            <a:extLst>
              <a:ext uri="{FF2B5EF4-FFF2-40B4-BE49-F238E27FC236}">
                <a16:creationId xmlns:a16="http://schemas.microsoft.com/office/drawing/2014/main" id="{3773FAF5-C452-4455-9411-D6AF5EBD4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812239" y="61394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CA0D96-F63C-4F7B-BE16-0F3FE76D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4F83A81-0546-400A-918A-90C9C48B8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741F692-A5B6-4215-86D9-B1FD4FF2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C0876CB-9C60-4580-8FED-CD64EC7664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879B3B7-48DB-4D3A-BB33-02766EAD3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19843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lurred financial stock market data and graph">
            <a:extLst>
              <a:ext uri="{FF2B5EF4-FFF2-40B4-BE49-F238E27FC236}">
                <a16:creationId xmlns:a16="http://schemas.microsoft.com/office/drawing/2014/main" id="{4BFA73CF-F3BB-4EE3-9E1C-EBE5BD59C3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6448" b="10526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910B24-DA23-4ADF-8A03-00970204F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Descriptive Analytics</a:t>
            </a:r>
          </a:p>
        </p:txBody>
      </p:sp>
    </p:spTree>
    <p:extLst>
      <p:ext uri="{BB962C8B-B14F-4D97-AF65-F5344CB8AC3E}">
        <p14:creationId xmlns:p14="http://schemas.microsoft.com/office/powerpoint/2010/main" val="2888282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 on document with pen">
            <a:extLst>
              <a:ext uri="{FF2B5EF4-FFF2-40B4-BE49-F238E27FC236}">
                <a16:creationId xmlns:a16="http://schemas.microsoft.com/office/drawing/2014/main" id="{F34D01E0-0ADC-4760-92BE-9989F61C47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10" b="1422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42496F-E905-4386-9D23-5505BA2DE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Predictive Analytics</a:t>
            </a:r>
          </a:p>
        </p:txBody>
      </p:sp>
    </p:spTree>
    <p:extLst>
      <p:ext uri="{BB962C8B-B14F-4D97-AF65-F5344CB8AC3E}">
        <p14:creationId xmlns:p14="http://schemas.microsoft.com/office/powerpoint/2010/main" val="33695072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42DEEB27-7F7D-4F21-8F0A-80861EB48D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43F593-7A10-4EFE-97E1-AF707B1D6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Prescriptive Analytics</a:t>
            </a:r>
          </a:p>
        </p:txBody>
      </p:sp>
    </p:spTree>
    <p:extLst>
      <p:ext uri="{BB962C8B-B14F-4D97-AF65-F5344CB8AC3E}">
        <p14:creationId xmlns:p14="http://schemas.microsoft.com/office/powerpoint/2010/main" val="76520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1417</TotalTime>
  <Words>309</Words>
  <Application>Microsoft Office PowerPoint</Application>
  <PresentationFormat>Widescreen</PresentationFormat>
  <Paragraphs>54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Arial Black</vt:lpstr>
      <vt:lpstr>Calibri</vt:lpstr>
      <vt:lpstr>Calibri Light</vt:lpstr>
      <vt:lpstr>Office Theme</vt:lpstr>
      <vt:lpstr>TOWARDS 4IR:  COMBATING DIGITAL COMPETENCY IN SOUTH AFRICA</vt:lpstr>
      <vt:lpstr>About #HybridAfrica</vt:lpstr>
      <vt:lpstr>PROBLEM STATEMENT STORY </vt:lpstr>
      <vt:lpstr>PROBLEM STATEMENT STORY cont.</vt:lpstr>
      <vt:lpstr>PROBLEM STATEMENT STORY cont.</vt:lpstr>
      <vt:lpstr>PROBLEM STATEMENT STORY cont.</vt:lpstr>
      <vt:lpstr>Descriptive Analytics</vt:lpstr>
      <vt:lpstr>Predictive Analytics</vt:lpstr>
      <vt:lpstr>Prescriptive Analytics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THE 4IR:  DIGITAL COMPETENCY IN SOUTH AFRICA</dc:title>
  <dc:creator>857906@students.wits.ac.za</dc:creator>
  <cp:lastModifiedBy>857906@students.wits.ac.za</cp:lastModifiedBy>
  <cp:revision>38</cp:revision>
  <dcterms:created xsi:type="dcterms:W3CDTF">2021-02-27T10:25:44Z</dcterms:created>
  <dcterms:modified xsi:type="dcterms:W3CDTF">2021-02-28T10:05:21Z</dcterms:modified>
</cp:coreProperties>
</file>