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56" r:id="rId2"/>
    <p:sldId id="257" r:id="rId3"/>
    <p:sldId id="265" r:id="rId4"/>
    <p:sldId id="261" r:id="rId5"/>
    <p:sldId id="267" r:id="rId6"/>
    <p:sldId id="259" r:id="rId7"/>
    <p:sldId id="268" r:id="rId8"/>
    <p:sldId id="258" r:id="rId9"/>
    <p:sldId id="269" r:id="rId10"/>
    <p:sldId id="270" r:id="rId11"/>
    <p:sldId id="271" r:id="rId12"/>
    <p:sldId id="272" r:id="rId13"/>
    <p:sldId id="282" r:id="rId14"/>
    <p:sldId id="278" r:id="rId15"/>
    <p:sldId id="273" r:id="rId16"/>
    <p:sldId id="283" r:id="rId17"/>
    <p:sldId id="277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206897131789"/>
          <c:y val="0.1354686155976059"/>
          <c:w val="0.68063021425165005"/>
          <c:h val="0.647207749335873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9-4229-B86F-27A72060636C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9-4229-B86F-27A72060636C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9-4229-B86F-27A72060636C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9-4229-B86F-27A72060636C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9-4229-B86F-27A72060636C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A9-4229-B86F-27A72060636C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A9-4229-B86F-27A7206063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High School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1-4A30-A2A3-801FB2991B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A9-4229-B86F-27A72060636C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A9-4229-B86F-27A72060636C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A9-4229-B86F-27A72060636C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A9-4229-B86F-27A72060636C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A9-4229-B86F-27A72060636C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A9-4229-B86F-27A72060636C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A9-4229-B86F-27A7206063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High School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1-4A30-A2A3-801FB2991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PIE</a:t>
            </a:r>
            <a:r>
              <a:rPr lang="en-US" baseline="0" dirty="0"/>
              <a:t> CHART SHOWING HOW MUCH EMPLOYEES AGREE</a:t>
            </a:r>
          </a:p>
          <a:p>
            <a:pPr>
              <a:defRPr/>
            </a:pPr>
            <a:r>
              <a:rPr lang="en-US" baseline="0" dirty="0"/>
              <a:t>WITH THE STATEMENT “MY KNOWLEDGE OF DIGITAL SKILLS BOOSTS MY CONFIDENCE”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5-4501-9B11-F8C40170CF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5-4501-9B11-F8C40170C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A5-4501-9B11-F8C40170C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A5-4501-9B11-F8C40170CF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A5-4501-9B11-F8C40170C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37</c:v>
                </c:pt>
                <c:pt idx="3">
                  <c:v>130</c:v>
                </c:pt>
                <c:pt idx="4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9-4035-B546-83F53D65C3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PIE</a:t>
            </a:r>
            <a:r>
              <a:rPr lang="en-US" baseline="0" dirty="0"/>
              <a:t> CHART SHOWING HOW MUCH EMPLOYEES AGREE</a:t>
            </a:r>
          </a:p>
          <a:p>
            <a:pPr>
              <a:defRPr/>
            </a:pPr>
            <a:r>
              <a:rPr lang="en-US" baseline="0" dirty="0"/>
              <a:t>WITH THE STATEMENT “DIGITAL SKILLS OPENED MORE OPPORTUNITIES”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A5-49E3-8B43-1ED1E04EC9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A5-49E3-8B43-1ED1E04EC9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A5-49E3-8B43-1ED1E04EC9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A5-49E3-8B43-1ED1E04EC9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A5-49E3-8B43-1ED1E04EC9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44</c:v>
                </c:pt>
                <c:pt idx="3">
                  <c:v>126</c:v>
                </c:pt>
                <c:pt idx="4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9-4035-B546-83F53D65C3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206897131789"/>
          <c:y val="0.1354686155976059"/>
          <c:w val="0.68063021425165005"/>
          <c:h val="0.647207749335873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9E-4E25-8E68-B6134EE88EB3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9E-4E25-8E68-B6134EE88EB3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9E-4E25-8E68-B6134EE88EB3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9E-4E25-8E68-B6134EE88EB3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9E-4E25-8E68-B6134EE88EB3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9E-4E25-8E68-B6134EE88EB3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9E-4E25-8E68-B6134EE88E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In-House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39E-4E25-8E68-B6134EE88E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39E-4E25-8E68-B6134EE88EB3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39E-4E25-8E68-B6134EE88EB3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39E-4E25-8E68-B6134EE88EB3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39E-4E25-8E68-B6134EE88EB3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39E-4E25-8E68-B6134EE88EB3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39E-4E25-8E68-B6134EE88EB3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39E-4E25-8E68-B6134EE88E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In-House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C39E-4E25-8E68-B6134EE88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206897131789"/>
          <c:y val="0.1354686155976059"/>
          <c:w val="0.68063021425165005"/>
          <c:h val="0.647207749335873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8-47B9-81CB-D7B4A6C0D1D8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F8-47B9-81CB-D7B4A6C0D1D8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F8-47B9-81CB-D7B4A6C0D1D8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F8-47B9-81CB-D7B4A6C0D1D8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F8-47B9-81CB-D7B4A6C0D1D8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F8-47B9-81CB-D7B4A6C0D1D8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F8-47B9-81CB-D7B4A6C0D1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Peer Learning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7F8-47B9-81CB-D7B4A6C0D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7F8-47B9-81CB-D7B4A6C0D1D8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7F8-47B9-81CB-D7B4A6C0D1D8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7F8-47B9-81CB-D7B4A6C0D1D8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7F8-47B9-81CB-D7B4A6C0D1D8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7F8-47B9-81CB-D7B4A6C0D1D8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97F8-47B9-81CB-D7B4A6C0D1D8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97F8-47B9-81CB-D7B4A6C0D1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Peer Learning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7F8-47B9-81CB-D7B4A6C0D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206897131789"/>
          <c:y val="0.1354686155976059"/>
          <c:w val="0.68063021425165005"/>
          <c:h val="0.647207749335873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D-4FBC-A535-C46ADA697E2B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D-4FBC-A535-C46ADA697E2B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D-4FBC-A535-C46ADA697E2B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8D-4FBC-A535-C46ADA697E2B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D8D-4FBC-A535-C46ADA697E2B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D8D-4FBC-A535-C46ADA697E2B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D8D-4FBC-A535-C46ADA697E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Self Taught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8D-4FBC-A535-C46ADA697E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D8D-4FBC-A535-C46ADA697E2B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D8D-4FBC-A535-C46ADA697E2B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D8D-4FBC-A535-C46ADA697E2B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D8D-4FBC-A535-C46ADA697E2B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D8D-4FBC-A535-C46ADA697E2B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7D8D-4FBC-A535-C46ADA697E2B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7D8D-4FBC-A535-C46ADA697E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Self Taught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D8D-4FBC-A535-C46ADA697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206897131789"/>
          <c:y val="0.1354686155976059"/>
          <c:w val="0.68063021425165005"/>
          <c:h val="0.647207749335873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7-48E3-A10E-722AC41FD3D1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7-48E3-A10E-722AC41FD3D1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17-48E3-A10E-722AC41FD3D1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17-48E3-A10E-722AC41FD3D1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17-48E3-A10E-722AC41FD3D1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17-48E3-A10E-722AC41FD3D1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17-48E3-A10E-722AC41FD3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Short Course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C17-48E3-A10E-722AC41FD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C17-48E3-A10E-722AC41FD3D1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C17-48E3-A10E-722AC41FD3D1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C17-48E3-A10E-722AC41FD3D1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C17-48E3-A10E-722AC41FD3D1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C17-48E3-A10E-722AC41FD3D1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C17-48E3-A10E-722AC41FD3D1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C17-48E3-A10E-722AC41FD3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Short Course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C17-48E3-A10E-722AC41FD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0301027227025"/>
          <c:y val="0.14054728904810063"/>
          <c:w val="0.68063021425165005"/>
          <c:h val="0.647207749335873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D-4244-B73B-52A445B15248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D-4244-B73B-52A445B15248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ED-4244-B73B-52A445B15248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ED-4244-B73B-52A445B15248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ED-4244-B73B-52A445B15248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8ED-4244-B73B-52A445B15248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ED-4244-B73B-52A445B152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Previous Work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8ED-4244-B73B-52A445B152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8ED-4244-B73B-52A445B15248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8ED-4244-B73B-52A445B15248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8ED-4244-B73B-52A445B15248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8ED-4244-B73B-52A445B15248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8ED-4244-B73B-52A445B15248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8ED-4244-B73B-52A445B15248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8ED-4244-B73B-52A445B152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1"/>
                <c:pt idx="0">
                  <c:v>Previous Work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8ED-4244-B73B-52A445B15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62" b="0" i="0" u="none" strike="noStrike" baseline="0">
                <a:effectLst/>
              </a:rPr>
              <a:t>Graph showing how often each  job activity used digital technologies </a:t>
            </a:r>
            <a:endParaRPr lang="en-Z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Accounting</c:v>
                </c:pt>
                <c:pt idx="1">
                  <c:v>Marketing</c:v>
                </c:pt>
                <c:pt idx="2">
                  <c:v>Research and Development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6-4068-8D1C-071328D676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Accounting</c:v>
                </c:pt>
                <c:pt idx="1">
                  <c:v>Marketing</c:v>
                </c:pt>
                <c:pt idx="2">
                  <c:v>Research and Development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6-4068-8D1C-071328D676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Half the time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Accounting</c:v>
                </c:pt>
                <c:pt idx="1">
                  <c:v>Marketing</c:v>
                </c:pt>
                <c:pt idx="2">
                  <c:v>Research and Development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</c:v>
                </c:pt>
                <c:pt idx="1">
                  <c:v>38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6-4068-8D1C-071328D676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Accounting</c:v>
                </c:pt>
                <c:pt idx="1">
                  <c:v>Marketing</c:v>
                </c:pt>
                <c:pt idx="2">
                  <c:v>Research and Development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66</c:v>
                </c:pt>
                <c:pt idx="1">
                  <c:v>77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C6-4068-8D1C-071328D676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Accounting</c:v>
                </c:pt>
                <c:pt idx="1">
                  <c:v>Marketing</c:v>
                </c:pt>
                <c:pt idx="2">
                  <c:v>Research and Development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131</c:v>
                </c:pt>
                <c:pt idx="1">
                  <c:v>113</c:v>
                </c:pt>
                <c:pt idx="2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C6-4068-8D1C-071328D676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7561432"/>
        <c:axId val="277566352"/>
      </c:barChart>
      <c:catAx>
        <c:axId val="277561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Job</a:t>
                </a:r>
                <a:r>
                  <a:rPr lang="en-ZA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Activity / Job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66352"/>
        <c:crosses val="autoZero"/>
        <c:auto val="1"/>
        <c:lblAlgn val="ctr"/>
        <c:lblOffset val="100"/>
        <c:noMultiLvlLbl val="0"/>
      </c:catAx>
      <c:valAx>
        <c:axId val="27756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Number of employees </a:t>
                </a:r>
              </a:p>
            </c:rich>
          </c:tx>
          <c:layout>
            <c:manualLayout>
              <c:xMode val="edge"/>
              <c:yMode val="edge"/>
              <c:x val="1.2500000000000001E-2"/>
              <c:y val="0.3096514327232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6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07849409448819"/>
          <c:y val="0.93328765174165529"/>
          <c:w val="0.38095355270519488"/>
          <c:h val="4.1475580281018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AMOUNT</a:t>
            </a:r>
            <a:r>
              <a:rPr lang="en-US" baseline="0" dirty="0"/>
              <a:t> OF DATA PURCHASED PER MONTH VS YEAR OF BIRTH 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RANDS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</c:v>
                </c:pt>
                <c:pt idx="1">
                  <c:v>9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2</c:v>
                </c:pt>
                <c:pt idx="7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4-46DA-8272-6893442E39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R1 - R50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44</c:v>
                </c:pt>
                <c:pt idx="1">
                  <c:v>23</c:v>
                </c:pt>
                <c:pt idx="2">
                  <c:v>38</c:v>
                </c:pt>
                <c:pt idx="3">
                  <c:v>33</c:v>
                </c:pt>
                <c:pt idx="4">
                  <c:v>34</c:v>
                </c:pt>
                <c:pt idx="5">
                  <c:v>30</c:v>
                </c:pt>
                <c:pt idx="6">
                  <c:v>29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4-46DA-8272-6893442E39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R51 - R100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37</c:v>
                </c:pt>
                <c:pt idx="1">
                  <c:v>30</c:v>
                </c:pt>
                <c:pt idx="2">
                  <c:v>33</c:v>
                </c:pt>
                <c:pt idx="3">
                  <c:v>26</c:v>
                </c:pt>
                <c:pt idx="4">
                  <c:v>23</c:v>
                </c:pt>
                <c:pt idx="5">
                  <c:v>22</c:v>
                </c:pt>
                <c:pt idx="6">
                  <c:v>10</c:v>
                </c:pt>
                <c:pt idx="7">
                  <c:v>3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4-46DA-8272-6893442E39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R101 - R150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28</c:v>
                </c:pt>
                <c:pt idx="1">
                  <c:v>19</c:v>
                </c:pt>
                <c:pt idx="2">
                  <c:v>29</c:v>
                </c:pt>
                <c:pt idx="3">
                  <c:v>14</c:v>
                </c:pt>
                <c:pt idx="4">
                  <c:v>11</c:v>
                </c:pt>
                <c:pt idx="5">
                  <c:v>11</c:v>
                </c:pt>
                <c:pt idx="6">
                  <c:v>10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54-46DA-8272-6893442E39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R151 - R200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18</c:v>
                </c:pt>
                <c:pt idx="1">
                  <c:v>12</c:v>
                </c:pt>
                <c:pt idx="2">
                  <c:v>14</c:v>
                </c:pt>
                <c:pt idx="3">
                  <c:v>12</c:v>
                </c:pt>
                <c:pt idx="4">
                  <c:v>12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54-46DA-8272-6893442E39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&gt;R200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28</c:v>
                </c:pt>
                <c:pt idx="1">
                  <c:v>15</c:v>
                </c:pt>
                <c:pt idx="2">
                  <c:v>12</c:v>
                </c:pt>
                <c:pt idx="3">
                  <c:v>21</c:v>
                </c:pt>
                <c:pt idx="4">
                  <c:v>14</c:v>
                </c:pt>
                <c:pt idx="5">
                  <c:v>8</c:v>
                </c:pt>
                <c:pt idx="6">
                  <c:v>7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54-46DA-8272-6893442E39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29784688"/>
        <c:axId val="429790920"/>
      </c:barChart>
      <c:catAx>
        <c:axId val="42978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YEAR OF BIRTH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90920"/>
        <c:crosses val="autoZero"/>
        <c:auto val="1"/>
        <c:lblAlgn val="ctr"/>
        <c:lblOffset val="100"/>
        <c:noMultiLvlLbl val="0"/>
      </c:catAx>
      <c:valAx>
        <c:axId val="429790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DATA PURCHASED PER MONTH</a:t>
                </a:r>
              </a:p>
            </c:rich>
          </c:tx>
          <c:layout>
            <c:manualLayout>
              <c:xMode val="edge"/>
              <c:yMode val="edge"/>
              <c:x val="0"/>
              <c:y val="0.317368246472872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8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EMPLOYEES WHO AGREE WITH THE BENEFITS OF LEARNING DIGITAL SKILLS 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Ability to manage and monitor my team</c:v>
                </c:pt>
                <c:pt idx="1">
                  <c:v>Improved Communication Tools   </c:v>
                </c:pt>
                <c:pt idx="2">
                  <c:v>Ability to enhance the capacity to do my job</c:v>
                </c:pt>
                <c:pt idx="3">
                  <c:v>Ability to Multitask</c:v>
                </c:pt>
                <c:pt idx="4">
                  <c:v>Less time needed to perform duties</c:v>
                </c:pt>
                <c:pt idx="5">
                  <c:v>Reduced workload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0.82499999999999996</c:v>
                </c:pt>
                <c:pt idx="1">
                  <c:v>0.71388799999999997</c:v>
                </c:pt>
                <c:pt idx="2">
                  <c:v>0.74444399999999999</c:v>
                </c:pt>
                <c:pt idx="3">
                  <c:v>0.71111000000000002</c:v>
                </c:pt>
                <c:pt idx="4">
                  <c:v>0.66944400000000004</c:v>
                </c:pt>
                <c:pt idx="5">
                  <c:v>0.59444399999999997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7-4460-9CB5-7D2603E663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117440"/>
        <c:axId val="553115472"/>
      </c:barChart>
      <c:catAx>
        <c:axId val="55311744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15472"/>
        <c:crosses val="autoZero"/>
        <c:auto val="1"/>
        <c:lblAlgn val="ctr"/>
        <c:lblOffset val="100"/>
        <c:noMultiLvlLbl val="0"/>
      </c:catAx>
      <c:valAx>
        <c:axId val="55311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PERCENTAGE</a:t>
                </a:r>
                <a:r>
                  <a:rPr lang="en-ZA" baseline="0" dirty="0"/>
                  <a:t> OF EMPLOYEES WHO AGREE</a:t>
                </a:r>
                <a:endParaRPr lang="en-ZA" dirty="0"/>
              </a:p>
            </c:rich>
          </c:tx>
          <c:layout>
            <c:manualLayout>
              <c:xMode val="edge"/>
              <c:yMode val="edge"/>
              <c:x val="4.830917874396135E-3"/>
              <c:y val="0.288033507108271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1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219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663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308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40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89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172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99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733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0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387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337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942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903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22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10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019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622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6CBF15-4529-4AE1-A76D-2B026E031F02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A6E7-89F8-4F74-8F38-38998EB084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6912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gitalcommerce360.com/2018/04/24/demand-for-digital-skills-in-retail-is-growin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broadband.co.za/news/business/339525-the-most-valuable-it-skills-in-south-africa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7F47-3E7C-49F1-888E-809831AD1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1147" y="927361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ZA" sz="5400" dirty="0"/>
              <a:t>Young Innovators 2021 </a:t>
            </a:r>
            <a:r>
              <a:rPr lang="en-ZA" sz="5400" dirty="0" err="1"/>
              <a:t>Nemisa</a:t>
            </a:r>
            <a:r>
              <a:rPr lang="en-ZA" sz="5400" dirty="0"/>
              <a:t> Hackathon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269B3-95FA-47F5-9F40-348178248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0" y="3602037"/>
            <a:ext cx="10177670" cy="3255963"/>
          </a:xfrm>
        </p:spPr>
        <p:txBody>
          <a:bodyPr>
            <a:normAutofit/>
          </a:bodyPr>
          <a:lstStyle/>
          <a:p>
            <a:pPr algn="l"/>
            <a:r>
              <a:rPr lang="en-ZA" u="sng" dirty="0"/>
              <a:t>GROUP MEMBERS</a:t>
            </a:r>
            <a:endParaRPr lang="en-ZA" dirty="0"/>
          </a:p>
          <a:p>
            <a:pPr marL="457200" indent="-457200" algn="l">
              <a:buAutoNum type="arabicPeriod"/>
            </a:pPr>
            <a:r>
              <a:rPr lang="en-ZA" dirty="0" err="1"/>
              <a:t>Asikelelwe</a:t>
            </a:r>
            <a:r>
              <a:rPr lang="en-ZA" dirty="0"/>
              <a:t> </a:t>
            </a:r>
            <a:r>
              <a:rPr lang="en-ZA" dirty="0" err="1"/>
              <a:t>Sixaba</a:t>
            </a:r>
            <a:r>
              <a:rPr lang="en-ZA" dirty="0"/>
              <a:t> </a:t>
            </a:r>
          </a:p>
          <a:p>
            <a:pPr marL="457200" indent="-457200" algn="l">
              <a:buAutoNum type="arabicPeriod"/>
            </a:pPr>
            <a:r>
              <a:rPr lang="en-ZA" dirty="0"/>
              <a:t>Tshegofatso </a:t>
            </a:r>
            <a:r>
              <a:rPr lang="en-ZA" dirty="0" err="1"/>
              <a:t>Mhiko</a:t>
            </a:r>
            <a:endParaRPr lang="en-ZA" dirty="0"/>
          </a:p>
          <a:p>
            <a:pPr marL="457200" indent="-457200" algn="l">
              <a:buAutoNum type="arabicPeriod"/>
            </a:pPr>
            <a:r>
              <a:rPr lang="en-ZA" dirty="0"/>
              <a:t>Thato </a:t>
            </a:r>
            <a:r>
              <a:rPr lang="en-ZA" dirty="0" err="1"/>
              <a:t>Moenti</a:t>
            </a:r>
            <a:endParaRPr lang="en-ZA" dirty="0"/>
          </a:p>
          <a:p>
            <a:pPr marL="457200" indent="-457200" algn="l">
              <a:buAutoNum type="arabicPeriod"/>
            </a:pPr>
            <a:r>
              <a:rPr lang="en-ZA" dirty="0"/>
              <a:t>Shaun Masuku</a:t>
            </a:r>
          </a:p>
          <a:p>
            <a:pPr marL="457200" indent="-457200" algn="l">
              <a:buAutoNum type="arabicPeriod"/>
            </a:pPr>
            <a:r>
              <a:rPr lang="en-ZA" dirty="0"/>
              <a:t>Simphiwe </a:t>
            </a:r>
            <a:r>
              <a:rPr lang="en-ZA" dirty="0" err="1"/>
              <a:t>Gininda</a:t>
            </a:r>
            <a:endParaRPr lang="en-ZA" dirty="0"/>
          </a:p>
          <a:p>
            <a:pPr marL="457200" indent="-457200" algn="l">
              <a:buAutoNum type="arabicPeriod"/>
            </a:pPr>
            <a:r>
              <a:rPr lang="en-ZA" dirty="0"/>
              <a:t>Luyanda </a:t>
            </a:r>
            <a:r>
              <a:rPr lang="en-ZA" dirty="0" err="1"/>
              <a:t>Mbalana</a:t>
            </a:r>
            <a:endParaRPr lang="en-ZA" dirty="0"/>
          </a:p>
          <a:p>
            <a:pPr marL="457200" indent="-457200" algn="l">
              <a:buAutoNum type="arabicPeriod"/>
            </a:pPr>
            <a:endParaRPr lang="en-ZA" dirty="0"/>
          </a:p>
          <a:p>
            <a:pPr marL="457200" indent="-457200" algn="l">
              <a:buAutoNum type="arabicPeriod"/>
            </a:pPr>
            <a:endParaRPr lang="en-ZA" dirty="0"/>
          </a:p>
          <a:p>
            <a:pPr marL="457200" indent="-457200" algn="l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997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5593B-EE22-4CB6-87EC-9FDF3BA8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3" y="447761"/>
            <a:ext cx="10747330" cy="622861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platform will be zero data rated website and we aim to work with the department of telecommunications and digital technologies to make that possible.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Learners will use school computer labs to learn and personal cellphones/computers if having one.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is registered, he or she will have access to the platform.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content will be loaded on the platform before learners register. 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423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3B5E-D336-4023-B997-9225A371E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460288"/>
            <a:ext cx="10233800" cy="576514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will choose one digital skill at a time and move to another one when done.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basic Digital skills to be taught: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Literacy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(Typing, learning different hardware and software computer components)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Development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Skills 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Office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Marketing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B454-F951-4E9A-AC52-13B0FECC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49" y="335028"/>
            <a:ext cx="10233800" cy="610335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digital skill will have the following: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6410">
              <a:lnSpc>
                <a:spcPct val="107000"/>
              </a:lnSpc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Notes, Videos and PDF’s.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Quizzes and tests will be there to test the progress of the learner and the learner will not be able to move to another unit until the test is completed.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website will have an auto chat robot for interaction.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8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297F-C7F5-4589-9271-3FC50FEA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72" y="968526"/>
            <a:ext cx="9404723" cy="962723"/>
          </a:xfrm>
        </p:spPr>
        <p:txBody>
          <a:bodyPr/>
          <a:lstStyle/>
          <a:p>
            <a:r>
              <a:rPr lang="en-ZA" dirty="0"/>
              <a:t>Making a data free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2D989-4F90-4432-98E0-6C1422F168FF}"/>
              </a:ext>
            </a:extLst>
          </p:cNvPr>
          <p:cNvSpPr txBox="1"/>
          <p:nvPr/>
        </p:nvSpPr>
        <p:spPr>
          <a:xfrm>
            <a:off x="320434" y="2141951"/>
            <a:ext cx="9236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- Beneficial to learners who don’t have internet access </a:t>
            </a:r>
          </a:p>
        </p:txBody>
      </p:sp>
    </p:spTree>
    <p:extLst>
      <p:ext uri="{BB962C8B-B14F-4D97-AF65-F5344CB8AC3E}">
        <p14:creationId xmlns:p14="http://schemas.microsoft.com/office/powerpoint/2010/main" val="32819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BAF377-3604-472B-8035-C67E99D09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57796"/>
              </p:ext>
            </p:extLst>
          </p:nvPr>
        </p:nvGraphicFramePr>
        <p:xfrm>
          <a:off x="438411" y="237994"/>
          <a:ext cx="11548997" cy="638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07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670E-3022-4D49-A636-0136F706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619"/>
          </a:xfrm>
        </p:spPr>
        <p:txBody>
          <a:bodyPr/>
          <a:lstStyle/>
          <a:p>
            <a:r>
              <a:rPr lang="en-ZA" dirty="0"/>
              <a:t>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C212-71F6-4D8B-89ED-8D8144105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83" y="1465545"/>
            <a:ext cx="10671154" cy="4822521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667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7D65B-7C4D-465C-B121-0CB7E0F8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35" y="474639"/>
            <a:ext cx="9706650" cy="5938687"/>
          </a:xfrm>
        </p:spPr>
        <p:txBody>
          <a:bodyPr/>
          <a:lstStyle/>
          <a:p>
            <a:r>
              <a:rPr lang="en-ZA" dirty="0"/>
              <a:t>More than 59% of workers agree that learning digital skills will  provide them with a variety of advantages, such as enhancing </a:t>
            </a:r>
            <a:r>
              <a:rPr lang="en-ZA"/>
              <a:t>the capacity to do their job,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652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A3FFB-AF2D-4E4D-9486-FDA03EC48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343114"/>
              </p:ext>
            </p:extLst>
          </p:nvPr>
        </p:nvGraphicFramePr>
        <p:xfrm>
          <a:off x="838200" y="196850"/>
          <a:ext cx="10515600" cy="646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79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4ACC1F-4B27-4AA1-A02D-FB4A566FE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673162"/>
              </p:ext>
            </p:extLst>
          </p:nvPr>
        </p:nvGraphicFramePr>
        <p:xfrm>
          <a:off x="1803747" y="400834"/>
          <a:ext cx="8592855" cy="613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29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4ACC1F-4B27-4AA1-A02D-FB4A566FE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697684"/>
              </p:ext>
            </p:extLst>
          </p:nvPr>
        </p:nvGraphicFramePr>
        <p:xfrm>
          <a:off x="1803747" y="400834"/>
          <a:ext cx="8592855" cy="613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51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432A-6BBF-4C53-BE1C-08BE47D0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35325"/>
            <a:ext cx="9603275" cy="804519"/>
          </a:xfrm>
        </p:spPr>
        <p:txBody>
          <a:bodyPr>
            <a:normAutofit/>
          </a:bodyPr>
          <a:lstStyle/>
          <a:p>
            <a:r>
              <a:rPr lang="en-ZA" dirty="0"/>
              <a:t>Objective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07C7-2007-4A45-9CE9-102832EC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32" y="1440260"/>
            <a:ext cx="9603275" cy="4444444"/>
          </a:xfrm>
        </p:spPr>
        <p:txBody>
          <a:bodyPr>
            <a:normAutofit lnSpcReduction="10000"/>
          </a:bodyPr>
          <a:lstStyle/>
          <a:p>
            <a:r>
              <a:rPr lang="en-ZA" sz="2800" dirty="0"/>
              <a:t>To develop digitally intelligent learners/workers and equip them with the necessary skills in today’s workplace. </a:t>
            </a:r>
          </a:p>
          <a:p>
            <a:r>
              <a:rPr lang="en-ZA" sz="2800" dirty="0"/>
              <a:t>To develop a platform that will teach South African learners digital skills.  </a:t>
            </a:r>
          </a:p>
          <a:p>
            <a:r>
              <a:rPr lang="en-ZA" sz="2800" dirty="0"/>
              <a:t>Build a country that will participate in the digital economy </a:t>
            </a:r>
          </a:p>
          <a:p>
            <a:r>
              <a:rPr lang="en-ZA" sz="2800" dirty="0"/>
              <a:t>Create a cost effective platform the government can use to educate learners and workers about digital technology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466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2979-0B38-4BFF-ABB9-2D632318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3B20-4385-4AE8-885F-A2D0026B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3"/>
            <a:ext cx="10233800" cy="4811626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for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skills in the workplace is high, whereas learners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not taught any digital skills for when they head to tertiary or workplace environment. </a:t>
            </a:r>
          </a:p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Workers are not equipped with digital skills when going to a workplace, rather, they must learn how to apply basic digital technologies by themselves or when they get to that new workplace.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332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35C59B-33AC-4D3A-A8F1-B06790151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281416"/>
              </p:ext>
            </p:extLst>
          </p:nvPr>
        </p:nvGraphicFramePr>
        <p:xfrm>
          <a:off x="3132550" y="2904493"/>
          <a:ext cx="2377858" cy="250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613034-79C9-4704-BF57-1C608B94A107}"/>
              </a:ext>
            </a:extLst>
          </p:cNvPr>
          <p:cNvSpPr txBox="1"/>
          <p:nvPr/>
        </p:nvSpPr>
        <p:spPr>
          <a:xfrm>
            <a:off x="1164920" y="5915563"/>
            <a:ext cx="940704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Diagrams showing the relationship between number of employees</a:t>
            </a:r>
            <a:r>
              <a:rPr lang="en-ZA" baseline="0" dirty="0"/>
              <a:t> and the learning method used for learning digital skills</a:t>
            </a:r>
            <a:r>
              <a:rPr lang="en-ZA" dirty="0"/>
              <a:t> </a:t>
            </a:r>
          </a:p>
          <a:p>
            <a:endParaRPr lang="en-ZA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88E540-9D52-4E49-B003-4540DF1DA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734926"/>
              </p:ext>
            </p:extLst>
          </p:nvPr>
        </p:nvGraphicFramePr>
        <p:xfrm>
          <a:off x="5797984" y="29083"/>
          <a:ext cx="2377858" cy="250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E320B9-2C44-40DC-A349-6E75EA3D7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561207"/>
              </p:ext>
            </p:extLst>
          </p:nvPr>
        </p:nvGraphicFramePr>
        <p:xfrm>
          <a:off x="467116" y="2904495"/>
          <a:ext cx="2377858" cy="250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6EF82D-7F17-422E-B4F3-D1A99FFD6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589129"/>
              </p:ext>
            </p:extLst>
          </p:nvPr>
        </p:nvGraphicFramePr>
        <p:xfrm>
          <a:off x="467116" y="74772"/>
          <a:ext cx="2377858" cy="250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BC375F7-4C16-4D3A-8BF6-5A019B53B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246337"/>
              </p:ext>
            </p:extLst>
          </p:nvPr>
        </p:nvGraphicFramePr>
        <p:xfrm>
          <a:off x="6096000" y="2904492"/>
          <a:ext cx="2377858" cy="250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224ACE0-7173-4B9B-AA66-83C516A3C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238729"/>
              </p:ext>
            </p:extLst>
          </p:nvPr>
        </p:nvGraphicFramePr>
        <p:xfrm>
          <a:off x="3132550" y="33139"/>
          <a:ext cx="2377858" cy="250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361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59E0-21A9-4564-8697-C44E86D0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75" y="584004"/>
            <a:ext cx="10829830" cy="5689992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analyzed the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and found that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workers are expected to have digital skills in most working fields.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9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93F647-721E-43AF-B5B9-E44A39CE9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55101"/>
              </p:ext>
            </p:extLst>
          </p:nvPr>
        </p:nvGraphicFramePr>
        <p:xfrm>
          <a:off x="1042869" y="943649"/>
          <a:ext cx="10126414" cy="497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397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A8C58-9DBD-456E-A7B1-29AFE4F1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497866"/>
            <a:ext cx="10233800" cy="5953038"/>
          </a:xfrm>
        </p:spPr>
        <p:txBody>
          <a:bodyPr>
            <a:normAutofit/>
          </a:bodyPr>
          <a:lstStyle/>
          <a:p>
            <a:r>
              <a:rPr lang="en-ZA" sz="4400" dirty="0"/>
              <a:t>Example of the Demand for digital skills:</a:t>
            </a:r>
          </a:p>
          <a:p>
            <a:pPr lvl="1"/>
            <a:r>
              <a:rPr lang="en-ZA" sz="4000" dirty="0"/>
              <a:t>Retail: </a:t>
            </a:r>
            <a:r>
              <a:rPr lang="en-ZA" sz="4000" dirty="0">
                <a:hlinkClick r:id="rId2"/>
              </a:rPr>
              <a:t>https://www.digitalcommerce360.com/2018/04/24/demand-for-digital-skills-in-retail-is-growing/</a:t>
            </a:r>
            <a:r>
              <a:rPr lang="en-ZA" sz="4000" dirty="0"/>
              <a:t> [accessed 26 February 2021]</a:t>
            </a:r>
          </a:p>
        </p:txBody>
      </p:sp>
    </p:spTree>
    <p:extLst>
      <p:ext uri="{BB962C8B-B14F-4D97-AF65-F5344CB8AC3E}">
        <p14:creationId xmlns:p14="http://schemas.microsoft.com/office/powerpoint/2010/main" val="23010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0CBFE0-1DC0-478A-B55C-FCAF184E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0" y="292601"/>
            <a:ext cx="9563621" cy="5594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D3C8E-BBD7-4BDA-8165-F49A04ACCC2B}"/>
              </a:ext>
            </a:extLst>
          </p:cNvPr>
          <p:cNvSpPr txBox="1"/>
          <p:nvPr/>
        </p:nvSpPr>
        <p:spPr>
          <a:xfrm>
            <a:off x="582461" y="6055197"/>
            <a:ext cx="956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linkClick r:id="rId3"/>
              </a:rPr>
              <a:t>https://mybroadband.co.za/news/business/339525-the-most-valuable-it-skills-in-south-africa.html</a:t>
            </a:r>
            <a:r>
              <a:rPr lang="en-ZA" dirty="0"/>
              <a:t> [accessed: 26 February 2021]</a:t>
            </a:r>
          </a:p>
        </p:txBody>
      </p:sp>
    </p:spTree>
    <p:extLst>
      <p:ext uri="{BB962C8B-B14F-4D97-AF65-F5344CB8AC3E}">
        <p14:creationId xmlns:p14="http://schemas.microsoft.com/office/powerpoint/2010/main" val="395120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1445-FFEF-4419-9D6E-62172FC9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SOLUTION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7A41-77FF-45AB-9026-0DDBBCDD6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teaching basic digital skills to learners and workers.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0322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522</TotalTime>
  <Words>559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Symbol</vt:lpstr>
      <vt:lpstr>Wingdings 3</vt:lpstr>
      <vt:lpstr>Ion</vt:lpstr>
      <vt:lpstr>Young Innovators 2021 Nemisa Hackathon</vt:lpstr>
      <vt:lpstr>Objective policy</vt:lpstr>
      <vt:lpstr>Problem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SOLUTION</vt:lpstr>
      <vt:lpstr>PowerPoint Presentation</vt:lpstr>
      <vt:lpstr>PowerPoint Presentation</vt:lpstr>
      <vt:lpstr>PowerPoint Presentation</vt:lpstr>
      <vt:lpstr>Making a data free website</vt:lpstr>
      <vt:lpstr>PowerPoint Presentation</vt:lpstr>
      <vt:lpstr>The Benefits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Innovators 2021 Nemisa Hackathon</dc:title>
  <dc:creator>tshegofatsomhiko48@gmail.com</dc:creator>
  <cp:lastModifiedBy>SHAUN MASUKU</cp:lastModifiedBy>
  <cp:revision>45</cp:revision>
  <dcterms:created xsi:type="dcterms:W3CDTF">2021-02-27T08:36:16Z</dcterms:created>
  <dcterms:modified xsi:type="dcterms:W3CDTF">2021-02-28T10:35:46Z</dcterms:modified>
</cp:coreProperties>
</file>