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1" r:id="rId4"/>
    <p:sldId id="262" r:id="rId5"/>
    <p:sldId id="263" r:id="rId6"/>
    <p:sldId id="264" r:id="rId7"/>
    <p:sldId id="269" r:id="rId8"/>
    <p:sldId id="267" r:id="rId9"/>
    <p:sldId id="270" r:id="rId10"/>
    <p:sldId id="259" r:id="rId11"/>
    <p:sldId id="271" r:id="rId12"/>
    <p:sldId id="25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53"/>
    <a:srgbClr val="FE7A99"/>
    <a:srgbClr val="FF5BA5"/>
    <a:srgbClr val="BEA7FF"/>
    <a:srgbClr val="D70DFF"/>
    <a:srgbClr val="9400E6"/>
    <a:srgbClr val="9900CC"/>
    <a:srgbClr val="CBB9FF"/>
    <a:srgbClr val="5EEC3C"/>
    <a:srgbClr val="FFA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62" autoAdjust="0"/>
  </p:normalViewPr>
  <p:slideViewPr>
    <p:cSldViewPr>
      <p:cViewPr varScale="1">
        <p:scale>
          <a:sx n="77" d="100"/>
          <a:sy n="77" d="100"/>
        </p:scale>
        <p:origin x="1206" y="-20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76154-C704-4167-9382-D02DAFAE73F1}" type="datetimeFigureOut">
              <a:rPr lang="en-US" smtClean="0"/>
              <a:t>2/28/2021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7773D-4BA8-4E09-83BE-F8FBFEF531B5}" type="slidenum">
              <a:rPr lang="en-US" smtClean="0"/>
              <a:t>‹#›</a:t>
            </a:fld>
            <a:endParaRPr lang="en-US"/>
          </a:p>
        </p:txBody>
      </p:sp>
    </p:spTree>
    <p:extLst>
      <p:ext uri="{BB962C8B-B14F-4D97-AF65-F5344CB8AC3E}">
        <p14:creationId xmlns:p14="http://schemas.microsoft.com/office/powerpoint/2010/main" val="303742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D07773D-4BA8-4E09-83BE-F8FBFEF531B5}" type="slidenum">
              <a:rPr lang="en-US" smtClean="0"/>
              <a:t>1</a:t>
            </a:fld>
            <a:endParaRPr lang="en-US"/>
          </a:p>
        </p:txBody>
      </p:sp>
    </p:spTree>
    <p:extLst>
      <p:ext uri="{BB962C8B-B14F-4D97-AF65-F5344CB8AC3E}">
        <p14:creationId xmlns:p14="http://schemas.microsoft.com/office/powerpoint/2010/main" val="103469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Note: We plan to minimize negative impacts to tourism.</a:t>
            </a:r>
          </a:p>
        </p:txBody>
      </p:sp>
      <p:sp>
        <p:nvSpPr>
          <p:cNvPr id="4" name="Slide Number Placeholder 3"/>
          <p:cNvSpPr>
            <a:spLocks noGrp="1"/>
          </p:cNvSpPr>
          <p:nvPr>
            <p:ph type="sldNum" sz="quarter" idx="5"/>
          </p:nvPr>
        </p:nvSpPr>
        <p:spPr/>
        <p:txBody>
          <a:bodyPr/>
          <a:lstStyle/>
          <a:p>
            <a:fld id="{0D07773D-4BA8-4E09-83BE-F8FBFEF531B5}" type="slidenum">
              <a:rPr lang="en-US" smtClean="0"/>
              <a:t>2</a:t>
            </a:fld>
            <a:endParaRPr lang="en-US"/>
          </a:p>
        </p:txBody>
      </p:sp>
    </p:spTree>
    <p:extLst>
      <p:ext uri="{BB962C8B-B14F-4D97-AF65-F5344CB8AC3E}">
        <p14:creationId xmlns:p14="http://schemas.microsoft.com/office/powerpoint/2010/main" val="61570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000" dirty="0"/>
              <a:t>Our policy objectives influenced the data that we needed.</a:t>
            </a:r>
          </a:p>
          <a:p>
            <a:r>
              <a:rPr lang="en-ZA" sz="2000" dirty="0"/>
              <a:t>This particular hackathon seeks to engage with government data to unlock insights that should inform policy decision.</a:t>
            </a:r>
          </a:p>
        </p:txBody>
      </p:sp>
      <p:sp>
        <p:nvSpPr>
          <p:cNvPr id="4" name="Slide Number Placeholder 3"/>
          <p:cNvSpPr>
            <a:spLocks noGrp="1"/>
          </p:cNvSpPr>
          <p:nvPr>
            <p:ph type="sldNum" sz="quarter" idx="5"/>
          </p:nvPr>
        </p:nvSpPr>
        <p:spPr/>
        <p:txBody>
          <a:bodyPr/>
          <a:lstStyle/>
          <a:p>
            <a:fld id="{0D07773D-4BA8-4E09-83BE-F8FBFEF531B5}" type="slidenum">
              <a:rPr lang="en-US" smtClean="0"/>
              <a:t>3</a:t>
            </a:fld>
            <a:endParaRPr lang="en-US"/>
          </a:p>
        </p:txBody>
      </p:sp>
    </p:spTree>
    <p:extLst>
      <p:ext uri="{BB962C8B-B14F-4D97-AF65-F5344CB8AC3E}">
        <p14:creationId xmlns:p14="http://schemas.microsoft.com/office/powerpoint/2010/main" val="354693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Because we delt with unsupervised data, we used unsupervised learning to and adapted the method of clustering analysis and instead of randomly selecting our independent variables we used sub setting method. </a:t>
            </a:r>
          </a:p>
          <a:p>
            <a:r>
              <a:rPr lang="en-ZA" b="1" dirty="0"/>
              <a:t>Sub setting- </a:t>
            </a:r>
            <a:r>
              <a:rPr lang="en-ZA" dirty="0"/>
              <a:t>Selected variables that best suited our policy objectives. </a:t>
            </a:r>
          </a:p>
          <a:p>
            <a:r>
              <a:rPr lang="en-ZA" b="1" dirty="0"/>
              <a:t>Cluster</a:t>
            </a:r>
            <a:r>
              <a:rPr lang="en-ZA" dirty="0"/>
              <a:t>- Grouping of  variables which have similar characteristics.</a:t>
            </a:r>
          </a:p>
          <a:p>
            <a:r>
              <a:rPr lang="en-ZA" b="1" dirty="0"/>
              <a:t>Multiple regression-  </a:t>
            </a:r>
            <a:r>
              <a:rPr lang="en-ZA" dirty="0"/>
              <a:t>Selecting  a single dependent variable and comparing it to multiple independent variable.</a:t>
            </a:r>
          </a:p>
        </p:txBody>
      </p:sp>
      <p:sp>
        <p:nvSpPr>
          <p:cNvPr id="4" name="Slide Number Placeholder 3"/>
          <p:cNvSpPr>
            <a:spLocks noGrp="1"/>
          </p:cNvSpPr>
          <p:nvPr>
            <p:ph type="sldNum" sz="quarter" idx="5"/>
          </p:nvPr>
        </p:nvSpPr>
        <p:spPr/>
        <p:txBody>
          <a:bodyPr/>
          <a:lstStyle/>
          <a:p>
            <a:fld id="{0D07773D-4BA8-4E09-83BE-F8FBFEF531B5}" type="slidenum">
              <a:rPr lang="en-US" smtClean="0"/>
              <a:t>4</a:t>
            </a:fld>
            <a:endParaRPr lang="en-US"/>
          </a:p>
        </p:txBody>
      </p:sp>
    </p:spTree>
    <p:extLst>
      <p:ext uri="{BB962C8B-B14F-4D97-AF65-F5344CB8AC3E}">
        <p14:creationId xmlns:p14="http://schemas.microsoft.com/office/powerpoint/2010/main" val="390783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Cluster</a:t>
            </a:r>
            <a:r>
              <a:rPr lang="en-ZA" dirty="0"/>
              <a:t>- Grouping of  variables which have similar characteristics. The K-method is best suitable because it is scalable, can be used for large data sets and has a time complexity of Big-O(n) where if the data is in real time then the results can happen almost instant. </a:t>
            </a:r>
          </a:p>
          <a:p>
            <a:r>
              <a:rPr lang="en-ZA" b="1" dirty="0"/>
              <a:t>Regression analysis- </a:t>
            </a:r>
            <a:r>
              <a:rPr lang="en-ZA" dirty="0"/>
              <a:t>Selecting  a single dependent variable and comparing it to multiple independent variable. Since this follows after the cluster analysis procedure, if at all new data is processed, the results will be quicker. </a:t>
            </a:r>
          </a:p>
          <a:p>
            <a:endParaRPr lang="en-ZA" dirty="0"/>
          </a:p>
        </p:txBody>
      </p:sp>
      <p:sp>
        <p:nvSpPr>
          <p:cNvPr id="4" name="Slide Number Placeholder 3"/>
          <p:cNvSpPr>
            <a:spLocks noGrp="1"/>
          </p:cNvSpPr>
          <p:nvPr>
            <p:ph type="sldNum" sz="quarter" idx="5"/>
          </p:nvPr>
        </p:nvSpPr>
        <p:spPr/>
        <p:txBody>
          <a:bodyPr/>
          <a:lstStyle/>
          <a:p>
            <a:fld id="{0D07773D-4BA8-4E09-83BE-F8FBFEF531B5}" type="slidenum">
              <a:rPr lang="en-US" smtClean="0"/>
              <a:t>5</a:t>
            </a:fld>
            <a:endParaRPr lang="en-US"/>
          </a:p>
        </p:txBody>
      </p:sp>
    </p:spTree>
    <p:extLst>
      <p:ext uri="{BB962C8B-B14F-4D97-AF65-F5344CB8AC3E}">
        <p14:creationId xmlns:p14="http://schemas.microsoft.com/office/powerpoint/2010/main" val="25020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D07773D-4BA8-4E09-83BE-F8FBFEF531B5}" type="slidenum">
              <a:rPr lang="en-US" smtClean="0"/>
              <a:t>6</a:t>
            </a:fld>
            <a:endParaRPr lang="en-US"/>
          </a:p>
        </p:txBody>
      </p:sp>
    </p:spTree>
    <p:extLst>
      <p:ext uri="{BB962C8B-B14F-4D97-AF65-F5344CB8AC3E}">
        <p14:creationId xmlns:p14="http://schemas.microsoft.com/office/powerpoint/2010/main" val="250756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D07773D-4BA8-4E09-83BE-F8FBFEF531B5}" type="slidenum">
              <a:rPr lang="en-US" smtClean="0"/>
              <a:t>7</a:t>
            </a:fld>
            <a:endParaRPr lang="en-US"/>
          </a:p>
        </p:txBody>
      </p:sp>
    </p:spTree>
    <p:extLst>
      <p:ext uri="{BB962C8B-B14F-4D97-AF65-F5344CB8AC3E}">
        <p14:creationId xmlns:p14="http://schemas.microsoft.com/office/powerpoint/2010/main" val="69617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D07773D-4BA8-4E09-83BE-F8FBFEF531B5}" type="slidenum">
              <a:rPr lang="en-US" smtClean="0"/>
              <a:t>11</a:t>
            </a:fld>
            <a:endParaRPr lang="en-US"/>
          </a:p>
        </p:txBody>
      </p:sp>
    </p:spTree>
    <p:extLst>
      <p:ext uri="{BB962C8B-B14F-4D97-AF65-F5344CB8AC3E}">
        <p14:creationId xmlns:p14="http://schemas.microsoft.com/office/powerpoint/2010/main" val="292140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D07773D-4BA8-4E09-83BE-F8FBFEF531B5}" type="slidenum">
              <a:rPr lang="en-US" smtClean="0"/>
              <a:t>12</a:t>
            </a:fld>
            <a:endParaRPr lang="en-US"/>
          </a:p>
        </p:txBody>
      </p:sp>
    </p:spTree>
    <p:extLst>
      <p:ext uri="{BB962C8B-B14F-4D97-AF65-F5344CB8AC3E}">
        <p14:creationId xmlns:p14="http://schemas.microsoft.com/office/powerpoint/2010/main" val="470055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724455"/>
            <a:ext cx="8246070" cy="1374345"/>
          </a:xfrm>
          <a:noFill/>
          <a:effectLst/>
        </p:spPr>
        <p:txBody>
          <a:bodyPr>
            <a:normAutofit/>
          </a:bodyPr>
          <a:lstStyle>
            <a:lvl1pPr algn="ctr">
              <a:defRPr sz="3600">
                <a:solidFill>
                  <a:schemeClr val="bg1"/>
                </a:solidFill>
                <a:effectLst>
                  <a:outerShdw blurRad="76200" dist="38100" dir="3000000" algn="ctr" rotWithShape="0">
                    <a:schemeClr val="tx1">
                      <a:alpha val="41000"/>
                    </a:schemeClr>
                  </a:outerShdw>
                </a:effectLs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4098800"/>
            <a:ext cx="8246070" cy="610820"/>
          </a:xfrm>
          <a:noFill/>
        </p:spPr>
        <p:txBody>
          <a:bodyPr>
            <a:normAutofit/>
          </a:bodyPr>
          <a:lstStyle>
            <a:lvl1pPr marL="0" indent="0" algn="ctr">
              <a:buNone/>
              <a:defRPr sz="2800" b="0" i="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739290"/>
          </a:xfrm>
        </p:spPr>
        <p:txBody>
          <a:bodyPr>
            <a:normAutofit/>
          </a:bodyPr>
          <a:lstStyle>
            <a:lvl1pPr algn="ct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5"/>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6" cy="572644"/>
          </a:xfrm>
        </p:spPr>
        <p:txBody>
          <a:bodyPr>
            <a:normAutofit/>
          </a:bodyPr>
          <a:lstStyle>
            <a:lvl1pPr algn="l">
              <a:defRPr sz="360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198559"/>
            <a:ext cx="6260906"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1" cy="763525"/>
          </a:xfrm>
        </p:spPr>
        <p:txBody>
          <a:bodyPr>
            <a:normAutofit/>
          </a:bodyPr>
          <a:lstStyle>
            <a:lvl1pPr algn="ct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34335"/>
            <a:ext cx="4040188"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34335"/>
            <a:ext cx="4041775"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2/28/2021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0"/>
            <a:ext cx="8246070" cy="1081957"/>
          </a:xfrm>
        </p:spPr>
        <p:txBody>
          <a:bodyPr>
            <a:normAutofit fontScale="90000"/>
          </a:bodyPr>
          <a:lstStyle/>
          <a:p>
            <a:r>
              <a:rPr lang="en-US" dirty="0">
                <a:solidFill>
                  <a:schemeClr val="tx1"/>
                </a:solidFill>
              </a:rPr>
              <a:t>TravelM8</a:t>
            </a:r>
            <a:br>
              <a:rPr lang="en-US" dirty="0">
                <a:solidFill>
                  <a:schemeClr val="tx1"/>
                </a:solidFill>
              </a:rPr>
            </a:br>
            <a:r>
              <a:rPr lang="en-US" dirty="0">
                <a:solidFill>
                  <a:schemeClr val="tx1"/>
                </a:solidFill>
              </a:rPr>
              <a:t>Northern Cape</a:t>
            </a:r>
          </a:p>
        </p:txBody>
      </p:sp>
      <p:sp>
        <p:nvSpPr>
          <p:cNvPr id="5" name="Subtitle 4">
            <a:extLst>
              <a:ext uri="{FF2B5EF4-FFF2-40B4-BE49-F238E27FC236}">
                <a16:creationId xmlns:a16="http://schemas.microsoft.com/office/drawing/2014/main" id="{419F62B3-E1B8-4D57-AE63-AD78182F064E}"/>
              </a:ext>
            </a:extLst>
          </p:cNvPr>
          <p:cNvSpPr>
            <a:spLocks noGrp="1"/>
          </p:cNvSpPr>
          <p:nvPr>
            <p:ph type="subTitle" idx="1"/>
          </p:nvPr>
        </p:nvSpPr>
        <p:spPr>
          <a:xfrm>
            <a:off x="1139650" y="2816808"/>
            <a:ext cx="6864700" cy="2162106"/>
          </a:xfrm>
        </p:spPr>
        <p:txBody>
          <a:bodyPr>
            <a:normAutofit/>
          </a:bodyPr>
          <a:lstStyle/>
          <a:p>
            <a:pPr algn="l"/>
            <a:r>
              <a:rPr lang="en-ZA" b="1" dirty="0">
                <a:solidFill>
                  <a:schemeClr val="bg1"/>
                </a:solidFill>
              </a:rPr>
              <a:t>Melvin Kisten – iammelvinkisten@gmail.com</a:t>
            </a:r>
          </a:p>
          <a:p>
            <a:pPr algn="l"/>
            <a:r>
              <a:rPr lang="en-ZA" b="1" dirty="0">
                <a:solidFill>
                  <a:schemeClr val="bg1"/>
                </a:solidFill>
              </a:rPr>
              <a:t>Galaletsang Mabothe</a:t>
            </a:r>
          </a:p>
          <a:p>
            <a:pPr algn="l"/>
            <a:r>
              <a:rPr lang="en-ZA" b="1" dirty="0">
                <a:solidFill>
                  <a:schemeClr val="bg1"/>
                </a:solidFill>
              </a:rPr>
              <a:t>Stefany Bam</a:t>
            </a:r>
          </a:p>
          <a:p>
            <a:pPr algn="l"/>
            <a:r>
              <a:rPr lang="en-ZA" b="1" dirty="0">
                <a:solidFill>
                  <a:schemeClr val="bg1"/>
                </a:solidFill>
              </a:rPr>
              <a:t>Hanna Sebolai</a:t>
            </a:r>
          </a:p>
        </p:txBody>
      </p:sp>
      <p:pic>
        <p:nvPicPr>
          <p:cNvPr id="9" name="Picture 8" descr="Logo&#10;&#10;Description automatically generated">
            <a:extLst>
              <a:ext uri="{FF2B5EF4-FFF2-40B4-BE49-F238E27FC236}">
                <a16:creationId xmlns:a16="http://schemas.microsoft.com/office/drawing/2014/main" id="{2CE4F300-694A-462F-BCCD-F7DD24A86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
        <p:nvSpPr>
          <p:cNvPr id="10" name="TextBox 9">
            <a:extLst>
              <a:ext uri="{FF2B5EF4-FFF2-40B4-BE49-F238E27FC236}">
                <a16:creationId xmlns:a16="http://schemas.microsoft.com/office/drawing/2014/main" id="{B8826C30-E1EE-474B-A8F1-D69E52AEB90F}"/>
              </a:ext>
            </a:extLst>
          </p:cNvPr>
          <p:cNvSpPr txBox="1"/>
          <p:nvPr/>
        </p:nvSpPr>
        <p:spPr>
          <a:xfrm>
            <a:off x="2048855" y="1081957"/>
            <a:ext cx="5046290"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ZA" sz="3200" b="1" dirty="0">
                <a:solidFill>
                  <a:schemeClr val="bg1"/>
                </a:solidFill>
              </a:rPr>
              <a:t>Tourism potential in the Northern Cape</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hart, scatter chart, bubble chart&#10;&#10;Description automatically generated">
            <a:extLst>
              <a:ext uri="{FF2B5EF4-FFF2-40B4-BE49-F238E27FC236}">
                <a16:creationId xmlns:a16="http://schemas.microsoft.com/office/drawing/2014/main" id="{5261DC95-B1BB-4F4F-A78A-537D7D3AE1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2245" y="973824"/>
            <a:ext cx="5518150" cy="3511550"/>
          </a:xfrm>
        </p:spPr>
      </p:pic>
      <p:pic>
        <p:nvPicPr>
          <p:cNvPr id="6" name="Picture 5" descr="Logo&#10;&#10;Description automatically generated">
            <a:extLst>
              <a:ext uri="{FF2B5EF4-FFF2-40B4-BE49-F238E27FC236}">
                <a16:creationId xmlns:a16="http://schemas.microsoft.com/office/drawing/2014/main" id="{70EDAB80-B314-4FA5-A40C-15D7B92C0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6" cy="572644"/>
          </a:xfrm>
        </p:spPr>
        <p:txBody>
          <a:bodyPr anchor="ctr">
            <a:normAutofit/>
          </a:bodyPr>
          <a:lstStyle/>
          <a:p>
            <a:pPr>
              <a:lnSpc>
                <a:spcPct val="90000"/>
              </a:lnSpc>
            </a:pPr>
            <a:r>
              <a:rPr lang="en-US" sz="2500" dirty="0"/>
              <a:t>Conclusion</a:t>
            </a:r>
          </a:p>
        </p:txBody>
      </p:sp>
      <p:sp>
        <p:nvSpPr>
          <p:cNvPr id="3" name="Content Placeholder 2"/>
          <p:cNvSpPr>
            <a:spLocks noGrp="1"/>
          </p:cNvSpPr>
          <p:nvPr>
            <p:ph idx="1"/>
          </p:nvPr>
        </p:nvSpPr>
        <p:spPr>
          <a:xfrm>
            <a:off x="2508723" y="974313"/>
            <a:ext cx="6260906" cy="3511061"/>
          </a:xfrm>
        </p:spPr>
        <p:txBody>
          <a:bodyPr>
            <a:normAutofit fontScale="92500" lnSpcReduction="10000"/>
          </a:bodyPr>
          <a:lstStyle/>
          <a:p>
            <a:pPr marL="0" indent="0">
              <a:buNone/>
            </a:pPr>
            <a:r>
              <a:rPr lang="en-US" dirty="0"/>
              <a:t>The Department of Tourism is not the only government department that must be involved. Instead, as we have seen, transport and comms, safety and security, availability of water and education are contributors to the tourism potential in our province. Hence it is paramount that respective government departments be part of the work that TravelM8 is spearheading.</a:t>
            </a:r>
          </a:p>
        </p:txBody>
      </p:sp>
      <p:pic>
        <p:nvPicPr>
          <p:cNvPr id="4" name="Picture 3" descr="Logo&#10;&#10;Description automatically generated">
            <a:extLst>
              <a:ext uri="{FF2B5EF4-FFF2-40B4-BE49-F238E27FC236}">
                <a16:creationId xmlns:a16="http://schemas.microsoft.com/office/drawing/2014/main" id="{74F6CAB9-D599-4DCB-A13B-FB6377940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38580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8965" y="2724455"/>
            <a:ext cx="8246070" cy="1374345"/>
          </a:xfrm>
        </p:spPr>
        <p:txBody>
          <a:bodyPr anchor="ctr">
            <a:normAutofit/>
          </a:bodyPr>
          <a:lstStyle/>
          <a:p>
            <a:r>
              <a:rPr lang="en-US" dirty="0"/>
              <a:t>THANK YOU!</a:t>
            </a:r>
          </a:p>
        </p:txBody>
      </p:sp>
      <p:sp>
        <p:nvSpPr>
          <p:cNvPr id="11" name="Subtitle 2">
            <a:extLst>
              <a:ext uri="{FF2B5EF4-FFF2-40B4-BE49-F238E27FC236}">
                <a16:creationId xmlns:a16="http://schemas.microsoft.com/office/drawing/2014/main" id="{E1D59E6D-4046-42AA-BAC4-F0E5919ADC99}"/>
              </a:ext>
            </a:extLst>
          </p:cNvPr>
          <p:cNvSpPr>
            <a:spLocks noGrp="1"/>
          </p:cNvSpPr>
          <p:nvPr>
            <p:ph type="subTitle" idx="1"/>
          </p:nvPr>
        </p:nvSpPr>
        <p:spPr>
          <a:xfrm>
            <a:off x="448965" y="3640685"/>
            <a:ext cx="8246070" cy="1068935"/>
          </a:xfrm>
        </p:spPr>
        <p:txBody>
          <a:bodyPr>
            <a:normAutofit fontScale="55000" lnSpcReduction="20000"/>
          </a:bodyPr>
          <a:lstStyle/>
          <a:p>
            <a:r>
              <a:rPr lang="en-US" dirty="0"/>
              <a:t>Any questions?</a:t>
            </a:r>
          </a:p>
          <a:p>
            <a:endParaRPr lang="en-US" dirty="0"/>
          </a:p>
          <a:p>
            <a:pPr algn="l"/>
            <a:r>
              <a:rPr lang="en-ZA" b="1" dirty="0">
                <a:solidFill>
                  <a:schemeClr val="bg1"/>
                </a:solidFill>
              </a:rPr>
              <a:t>Melvin Kisten</a:t>
            </a:r>
          </a:p>
          <a:p>
            <a:pPr algn="l"/>
            <a:r>
              <a:rPr lang="en-ZA" b="1" dirty="0">
                <a:solidFill>
                  <a:schemeClr val="bg1"/>
                </a:solidFill>
              </a:rPr>
              <a:t>Email: iammelvinkisten@gmail.com</a:t>
            </a:r>
          </a:p>
          <a:p>
            <a:endParaRPr lang="en-US" dirty="0"/>
          </a:p>
        </p:txBody>
      </p:sp>
      <p:pic>
        <p:nvPicPr>
          <p:cNvPr id="10" name="Picture 9" descr="Logo&#10;&#10;Description automatically generated">
            <a:extLst>
              <a:ext uri="{FF2B5EF4-FFF2-40B4-BE49-F238E27FC236}">
                <a16:creationId xmlns:a16="http://schemas.microsoft.com/office/drawing/2014/main" id="{B35D8D96-7302-4733-8556-C403503CB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417078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6" cy="572644"/>
          </a:xfrm>
        </p:spPr>
        <p:txBody>
          <a:bodyPr anchor="ctr">
            <a:normAutofit/>
          </a:bodyPr>
          <a:lstStyle/>
          <a:p>
            <a:pPr>
              <a:lnSpc>
                <a:spcPct val="90000"/>
              </a:lnSpc>
            </a:pPr>
            <a:r>
              <a:rPr lang="en-US" sz="3300"/>
              <a:t>Policy Objectives</a:t>
            </a:r>
          </a:p>
        </p:txBody>
      </p:sp>
      <p:sp>
        <p:nvSpPr>
          <p:cNvPr id="3" name="Content Placeholder 2"/>
          <p:cNvSpPr>
            <a:spLocks noGrp="1"/>
          </p:cNvSpPr>
          <p:nvPr>
            <p:ph idx="1"/>
          </p:nvPr>
        </p:nvSpPr>
        <p:spPr>
          <a:xfrm>
            <a:off x="2434130" y="1198559"/>
            <a:ext cx="6260906" cy="3511061"/>
          </a:xfrm>
        </p:spPr>
        <p:txBody>
          <a:bodyPr>
            <a:normAutofit/>
          </a:bodyPr>
          <a:lstStyle/>
          <a:p>
            <a:pPr marL="0" indent="0">
              <a:lnSpc>
                <a:spcPct val="90000"/>
              </a:lnSpc>
              <a:buNone/>
            </a:pPr>
            <a:r>
              <a:rPr lang="en-US" sz="2200" dirty="0"/>
              <a:t>Observe factors that influence tourism in the Northern Cape</a:t>
            </a:r>
          </a:p>
          <a:p>
            <a:pPr>
              <a:lnSpc>
                <a:spcPct val="90000"/>
              </a:lnSpc>
            </a:pPr>
            <a:r>
              <a:rPr lang="en-US" sz="2200" dirty="0"/>
              <a:t>Visa</a:t>
            </a:r>
          </a:p>
          <a:p>
            <a:pPr>
              <a:lnSpc>
                <a:spcPct val="90000"/>
              </a:lnSpc>
            </a:pPr>
            <a:r>
              <a:rPr lang="en-US" sz="2200" dirty="0"/>
              <a:t>Immigration</a:t>
            </a:r>
          </a:p>
          <a:p>
            <a:pPr>
              <a:lnSpc>
                <a:spcPct val="90000"/>
              </a:lnSpc>
            </a:pPr>
            <a:r>
              <a:rPr lang="en-US" sz="2200" dirty="0"/>
              <a:t>Tax</a:t>
            </a:r>
          </a:p>
          <a:p>
            <a:pPr>
              <a:lnSpc>
                <a:spcPct val="90000"/>
              </a:lnSpc>
            </a:pPr>
            <a:r>
              <a:rPr lang="en-US" sz="2200" dirty="0"/>
              <a:t>Investors</a:t>
            </a:r>
          </a:p>
          <a:p>
            <a:pPr>
              <a:lnSpc>
                <a:spcPct val="90000"/>
              </a:lnSpc>
            </a:pPr>
            <a:r>
              <a:rPr lang="en-US" sz="2200" dirty="0" err="1"/>
              <a:t>Labour</a:t>
            </a:r>
            <a:r>
              <a:rPr lang="en-US" sz="2200" dirty="0"/>
              <a:t> force</a:t>
            </a:r>
          </a:p>
          <a:p>
            <a:pPr>
              <a:lnSpc>
                <a:spcPct val="90000"/>
              </a:lnSpc>
            </a:pPr>
            <a:r>
              <a:rPr lang="en-US" sz="2200" dirty="0"/>
              <a:t>Education</a:t>
            </a:r>
          </a:p>
          <a:p>
            <a:pPr>
              <a:lnSpc>
                <a:spcPct val="90000"/>
              </a:lnSpc>
            </a:pPr>
            <a:r>
              <a:rPr lang="en-US" sz="2200" dirty="0"/>
              <a:t>Infrastructure development</a:t>
            </a:r>
          </a:p>
        </p:txBody>
      </p:sp>
      <p:pic>
        <p:nvPicPr>
          <p:cNvPr id="4" name="Picture 3" descr="Logo&#10;&#10;Description automatically generated">
            <a:extLst>
              <a:ext uri="{FF2B5EF4-FFF2-40B4-BE49-F238E27FC236}">
                <a16:creationId xmlns:a16="http://schemas.microsoft.com/office/drawing/2014/main" id="{A38E8AB7-F47D-456E-89DD-A82AF0E8F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6" cy="572644"/>
          </a:xfrm>
        </p:spPr>
        <p:txBody>
          <a:bodyPr anchor="ctr">
            <a:normAutofit/>
          </a:bodyPr>
          <a:lstStyle/>
          <a:p>
            <a:pPr>
              <a:lnSpc>
                <a:spcPct val="90000"/>
              </a:lnSpc>
            </a:pPr>
            <a:r>
              <a:rPr lang="en-US" sz="3300"/>
              <a:t>Describe data needed</a:t>
            </a:r>
          </a:p>
        </p:txBody>
      </p:sp>
      <p:sp>
        <p:nvSpPr>
          <p:cNvPr id="3" name="Content Placeholder 2"/>
          <p:cNvSpPr>
            <a:spLocks noGrp="1"/>
          </p:cNvSpPr>
          <p:nvPr>
            <p:ph idx="1"/>
          </p:nvPr>
        </p:nvSpPr>
        <p:spPr>
          <a:xfrm>
            <a:off x="2434130" y="1198559"/>
            <a:ext cx="6260906" cy="3511061"/>
          </a:xfrm>
        </p:spPr>
        <p:txBody>
          <a:bodyPr>
            <a:normAutofit/>
          </a:bodyPr>
          <a:lstStyle/>
          <a:p>
            <a:pPr>
              <a:lnSpc>
                <a:spcPct val="90000"/>
              </a:lnSpc>
            </a:pPr>
            <a:r>
              <a:rPr lang="en-US" sz="2200" dirty="0"/>
              <a:t>Migration</a:t>
            </a:r>
          </a:p>
          <a:p>
            <a:pPr>
              <a:lnSpc>
                <a:spcPct val="90000"/>
              </a:lnSpc>
            </a:pPr>
            <a:r>
              <a:rPr lang="en-US" sz="2200" dirty="0"/>
              <a:t>Composite Infrastructure Index</a:t>
            </a:r>
          </a:p>
          <a:p>
            <a:pPr>
              <a:lnSpc>
                <a:spcPct val="90000"/>
              </a:lnSpc>
            </a:pPr>
            <a:r>
              <a:rPr lang="en-US" sz="2200" dirty="0"/>
              <a:t>Education</a:t>
            </a:r>
          </a:p>
          <a:p>
            <a:pPr>
              <a:lnSpc>
                <a:spcPct val="90000"/>
              </a:lnSpc>
            </a:pPr>
            <a:r>
              <a:rPr lang="en-US" sz="2200" dirty="0"/>
              <a:t>Tourism Potential</a:t>
            </a:r>
          </a:p>
          <a:p>
            <a:pPr>
              <a:lnSpc>
                <a:spcPct val="90000"/>
              </a:lnSpc>
            </a:pPr>
            <a:r>
              <a:rPr lang="en-US" sz="2200" dirty="0"/>
              <a:t>Towns</a:t>
            </a:r>
          </a:p>
          <a:p>
            <a:pPr>
              <a:lnSpc>
                <a:spcPct val="90000"/>
              </a:lnSpc>
            </a:pPr>
            <a:r>
              <a:rPr lang="en-US" sz="2200" dirty="0"/>
              <a:t>Quality of </a:t>
            </a:r>
            <a:r>
              <a:rPr lang="en-US" sz="2200" dirty="0" err="1"/>
              <a:t>Labour</a:t>
            </a:r>
            <a:r>
              <a:rPr lang="en-US" sz="2200" dirty="0"/>
              <a:t> Force</a:t>
            </a:r>
          </a:p>
          <a:p>
            <a:pPr>
              <a:lnSpc>
                <a:spcPct val="90000"/>
              </a:lnSpc>
            </a:pPr>
            <a:r>
              <a:rPr lang="en-US" sz="2200" dirty="0"/>
              <a:t>Commercial Services</a:t>
            </a:r>
          </a:p>
          <a:p>
            <a:pPr>
              <a:lnSpc>
                <a:spcPct val="90000"/>
              </a:lnSpc>
            </a:pPr>
            <a:r>
              <a:rPr lang="en-US" sz="2200" dirty="0"/>
              <a:t>Safety and Security</a:t>
            </a:r>
          </a:p>
          <a:p>
            <a:r>
              <a:rPr lang="en-US" sz="2200" dirty="0"/>
              <a:t>Transport and Communication</a:t>
            </a:r>
          </a:p>
          <a:p>
            <a:pPr marL="0" indent="0">
              <a:lnSpc>
                <a:spcPct val="90000"/>
              </a:lnSpc>
              <a:buNone/>
            </a:pPr>
            <a:endParaRPr lang="en-US" sz="2600" b="1" dirty="0"/>
          </a:p>
        </p:txBody>
      </p:sp>
      <p:pic>
        <p:nvPicPr>
          <p:cNvPr id="4" name="Picture 3" descr="Logo&#10;&#10;Description automatically generated">
            <a:extLst>
              <a:ext uri="{FF2B5EF4-FFF2-40B4-BE49-F238E27FC236}">
                <a16:creationId xmlns:a16="http://schemas.microsoft.com/office/drawing/2014/main" id="{76D52CE1-6DCD-4AE9-AC26-7B9C0F47B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405147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6" cy="572644"/>
          </a:xfrm>
        </p:spPr>
        <p:txBody>
          <a:bodyPr anchor="ctr">
            <a:normAutofit/>
          </a:bodyPr>
          <a:lstStyle/>
          <a:p>
            <a:pPr>
              <a:lnSpc>
                <a:spcPct val="90000"/>
              </a:lnSpc>
            </a:pPr>
            <a:r>
              <a:rPr lang="en-US" sz="3300"/>
              <a:t>How was data prepared?</a:t>
            </a:r>
          </a:p>
        </p:txBody>
      </p:sp>
      <p:sp>
        <p:nvSpPr>
          <p:cNvPr id="3" name="Content Placeholder 2"/>
          <p:cNvSpPr>
            <a:spLocks noGrp="1"/>
          </p:cNvSpPr>
          <p:nvPr>
            <p:ph idx="1"/>
          </p:nvPr>
        </p:nvSpPr>
        <p:spPr>
          <a:xfrm>
            <a:off x="2434130" y="1198559"/>
            <a:ext cx="6260906" cy="3511061"/>
          </a:xfrm>
        </p:spPr>
        <p:txBody>
          <a:bodyPr>
            <a:normAutofit/>
          </a:bodyPr>
          <a:lstStyle/>
          <a:p>
            <a:r>
              <a:rPr lang="en-US" dirty="0"/>
              <a:t>Sub setting</a:t>
            </a:r>
          </a:p>
          <a:p>
            <a:r>
              <a:rPr lang="en-US" dirty="0"/>
              <a:t>Cluster analysis: k-means method</a:t>
            </a:r>
          </a:p>
          <a:p>
            <a:r>
              <a:rPr lang="en-US" dirty="0"/>
              <a:t>Multiple regression</a:t>
            </a:r>
          </a:p>
          <a:p>
            <a:r>
              <a:rPr lang="en-US" dirty="0"/>
              <a:t>Correlation between the independent variables and the dependent variable.</a:t>
            </a:r>
          </a:p>
          <a:p>
            <a:pPr marL="0" indent="0">
              <a:buNone/>
            </a:pPr>
            <a:endParaRPr lang="en-US" dirty="0"/>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D84598B4-40B4-40CE-AA6E-A53C18374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302943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6" cy="572644"/>
          </a:xfrm>
        </p:spPr>
        <p:txBody>
          <a:bodyPr anchor="ctr">
            <a:normAutofit/>
          </a:bodyPr>
          <a:lstStyle/>
          <a:p>
            <a:pPr>
              <a:lnSpc>
                <a:spcPct val="90000"/>
              </a:lnSpc>
            </a:pPr>
            <a:r>
              <a:rPr lang="en-US" sz="2800"/>
              <a:t>Complexity of data modelling techniques</a:t>
            </a:r>
          </a:p>
        </p:txBody>
      </p:sp>
      <p:sp>
        <p:nvSpPr>
          <p:cNvPr id="3" name="Content Placeholder 2"/>
          <p:cNvSpPr>
            <a:spLocks noGrp="1"/>
          </p:cNvSpPr>
          <p:nvPr>
            <p:ph idx="1"/>
          </p:nvPr>
        </p:nvSpPr>
        <p:spPr>
          <a:xfrm>
            <a:off x="2434130" y="847416"/>
            <a:ext cx="6260906" cy="1527050"/>
          </a:xfrm>
        </p:spPr>
        <p:txBody>
          <a:bodyPr>
            <a:normAutofit fontScale="85000" lnSpcReduction="20000"/>
          </a:bodyPr>
          <a:lstStyle/>
          <a:p>
            <a:pPr marL="0" indent="0">
              <a:buNone/>
            </a:pPr>
            <a:endParaRPr lang="en-US" dirty="0"/>
          </a:p>
          <a:p>
            <a:r>
              <a:rPr lang="en-US" dirty="0"/>
              <a:t>Cluster analysis: k-method</a:t>
            </a:r>
          </a:p>
          <a:p>
            <a:r>
              <a:rPr lang="en-US" dirty="0"/>
              <a:t>Regression analysis</a:t>
            </a:r>
          </a:p>
          <a:p>
            <a:r>
              <a:rPr lang="en-US" dirty="0"/>
              <a:t>Time complexity </a:t>
            </a:r>
          </a:p>
          <a:p>
            <a:endParaRPr lang="en-US" dirty="0"/>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49F718DE-7772-4C76-B4AF-E5F87D5D1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95337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6" cy="572644"/>
          </a:xfrm>
        </p:spPr>
        <p:txBody>
          <a:bodyPr anchor="ctr">
            <a:normAutofit/>
          </a:bodyPr>
          <a:lstStyle/>
          <a:p>
            <a:pPr>
              <a:lnSpc>
                <a:spcPct val="90000"/>
              </a:lnSpc>
            </a:pPr>
            <a:r>
              <a:rPr lang="en-US" sz="2500"/>
              <a:t>How well the results support policy objectives?</a:t>
            </a:r>
          </a:p>
        </p:txBody>
      </p:sp>
      <p:sp>
        <p:nvSpPr>
          <p:cNvPr id="3" name="Content Placeholder 2"/>
          <p:cNvSpPr>
            <a:spLocks noGrp="1"/>
          </p:cNvSpPr>
          <p:nvPr>
            <p:ph idx="1"/>
          </p:nvPr>
        </p:nvSpPr>
        <p:spPr>
          <a:xfrm>
            <a:off x="2505324" y="816219"/>
            <a:ext cx="6260906" cy="3511061"/>
          </a:xfrm>
        </p:spPr>
        <p:txBody>
          <a:bodyPr>
            <a:normAutofit/>
          </a:bodyPr>
          <a:lstStyle/>
          <a:p>
            <a:pPr marL="0" indent="0">
              <a:buNone/>
            </a:pPr>
            <a:endParaRPr lang="en-US" dirty="0"/>
          </a:p>
          <a:p>
            <a:r>
              <a:rPr lang="en-US" dirty="0"/>
              <a:t>Identify factors that influence tourism in the Northern Cape.</a:t>
            </a:r>
          </a:p>
          <a:p>
            <a:r>
              <a:rPr lang="en-US" dirty="0"/>
              <a:t>Our results is </a:t>
            </a:r>
            <a:r>
              <a:rPr lang="en-US"/>
              <a:t>to inform </a:t>
            </a:r>
            <a:r>
              <a:rPr lang="en-US" dirty="0"/>
              <a:t>tourism optimization.</a:t>
            </a:r>
          </a:p>
          <a:p>
            <a:r>
              <a:rPr lang="en-US" dirty="0"/>
              <a:t>Identify towns with similar tourism factor observations.</a:t>
            </a:r>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74F6CAB9-D599-4DCB-A13B-FB6377940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158875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4555F65A-EA53-473E-88F7-C2C90C645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245" y="937951"/>
            <a:ext cx="5402818" cy="3547423"/>
          </a:xfrm>
          <a:prstGeom prst="rect">
            <a:avLst/>
          </a:prstGeom>
        </p:spPr>
      </p:pic>
      <p:pic>
        <p:nvPicPr>
          <p:cNvPr id="6" name="Picture 5" descr="Logo&#10;&#10;Description automatically generated">
            <a:extLst>
              <a:ext uri="{FF2B5EF4-FFF2-40B4-BE49-F238E27FC236}">
                <a16:creationId xmlns:a16="http://schemas.microsoft.com/office/drawing/2014/main" id="{70EDAB80-B314-4FA5-A40C-15D7B92C0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85011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hart, scatter chart, bubble chart&#10;&#10;Description automatically generated">
            <a:extLst>
              <a:ext uri="{FF2B5EF4-FFF2-40B4-BE49-F238E27FC236}">
                <a16:creationId xmlns:a16="http://schemas.microsoft.com/office/drawing/2014/main" id="{73E67DB3-EB58-42EC-B6DA-25B6AF7F3B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2245" y="973824"/>
            <a:ext cx="5402818" cy="3511550"/>
          </a:xfrm>
        </p:spPr>
      </p:pic>
      <p:pic>
        <p:nvPicPr>
          <p:cNvPr id="6" name="Picture 5" descr="Logo&#10;&#10;Description automatically generated">
            <a:extLst>
              <a:ext uri="{FF2B5EF4-FFF2-40B4-BE49-F238E27FC236}">
                <a16:creationId xmlns:a16="http://schemas.microsoft.com/office/drawing/2014/main" id="{70EDAB80-B314-4FA5-A40C-15D7B92C0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162884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catter chart, bubble chart&#10;&#10;Description automatically generated">
            <a:extLst>
              <a:ext uri="{FF2B5EF4-FFF2-40B4-BE49-F238E27FC236}">
                <a16:creationId xmlns:a16="http://schemas.microsoft.com/office/drawing/2014/main" id="{28860C0A-136A-44A7-966F-1CBC39A3A8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2245" y="973824"/>
            <a:ext cx="5368296" cy="3511550"/>
          </a:xfrm>
        </p:spPr>
      </p:pic>
      <p:pic>
        <p:nvPicPr>
          <p:cNvPr id="6" name="Picture 5" descr="Logo&#10;&#10;Description automatically generated">
            <a:extLst>
              <a:ext uri="{FF2B5EF4-FFF2-40B4-BE49-F238E27FC236}">
                <a16:creationId xmlns:a16="http://schemas.microsoft.com/office/drawing/2014/main" id="{70EDAB80-B314-4FA5-A40C-15D7B92C0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05" y="4098800"/>
            <a:ext cx="1818410" cy="773148"/>
          </a:xfrm>
          <a:prstGeom prst="rect">
            <a:avLst/>
          </a:prstGeom>
        </p:spPr>
      </p:pic>
    </p:spTree>
    <p:extLst>
      <p:ext uri="{BB962C8B-B14F-4D97-AF65-F5344CB8AC3E}">
        <p14:creationId xmlns:p14="http://schemas.microsoft.com/office/powerpoint/2010/main" val="3007843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423</Words>
  <Application>Microsoft Office PowerPoint</Application>
  <PresentationFormat>On-screen Show (16:9)</PresentationFormat>
  <Paragraphs>65</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TravelM8 Northern Cape</vt:lpstr>
      <vt:lpstr>Policy Objectives</vt:lpstr>
      <vt:lpstr>Describe data needed</vt:lpstr>
      <vt:lpstr>How was data prepared?</vt:lpstr>
      <vt:lpstr>Complexity of data modelling techniques</vt:lpstr>
      <vt:lpstr>How well the results support policy objectives?</vt:lpstr>
      <vt:lpstr>PowerPoint Presentation</vt:lpstr>
      <vt:lpstr>PowerPoint Presentation</vt:lpstr>
      <vt:lpstr>PowerPoint Presentation</vt:lpstr>
      <vt:lpstr>PowerPoint Presentation</vt:lpstr>
      <vt:lpstr>Conclusion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Mabothe, Galaletsang Tlhompho</cp:lastModifiedBy>
  <cp:revision>225</cp:revision>
  <dcterms:created xsi:type="dcterms:W3CDTF">2013-08-21T19:17:07Z</dcterms:created>
  <dcterms:modified xsi:type="dcterms:W3CDTF">2021-02-28T08:23:06Z</dcterms:modified>
</cp:coreProperties>
</file>