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1" r:id="rId3"/>
    <p:sldId id="257" r:id="rId4"/>
    <p:sldId id="258" r:id="rId5"/>
    <p:sldId id="259" r:id="rId6"/>
    <p:sldId id="260" r:id="rId7"/>
    <p:sldId id="262" r:id="rId8"/>
    <p:sldId id="270" r:id="rId9"/>
    <p:sldId id="264" r:id="rId10"/>
    <p:sldId id="266" r:id="rId11"/>
    <p:sldId id="267" r:id="rId12"/>
    <p:sldId id="27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29" autoAdjust="0"/>
    <p:restoredTop sz="94660"/>
  </p:normalViewPr>
  <p:slideViewPr>
    <p:cSldViewPr snapToGrid="0">
      <p:cViewPr varScale="1">
        <p:scale>
          <a:sx n="108" d="100"/>
          <a:sy n="108" d="100"/>
        </p:scale>
        <p:origin x="144"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0D21DA-12AD-460B-B6AB-89174A453AE7}"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23156F70-93A0-4C78-B078-B531AB8FBD88}">
      <dgm:prSet phldrT="[Text]" custT="1"/>
      <dgm:spPr/>
      <dgm:t>
        <a:bodyPr/>
        <a:lstStyle/>
        <a:p>
          <a:r>
            <a:rPr lang="en-US" sz="1200" b="1" dirty="0" err="1" smtClean="0"/>
            <a:t>MySchoolApp</a:t>
          </a:r>
          <a:endParaRPr lang="en-US" sz="1200" b="1" dirty="0"/>
        </a:p>
      </dgm:t>
    </dgm:pt>
    <dgm:pt modelId="{BA037FEF-CD0D-40B7-9F44-18373B714F0C}" type="parTrans" cxnId="{B41444E0-B2F7-4F46-9EFB-5B4E06442C33}">
      <dgm:prSet/>
      <dgm:spPr/>
      <dgm:t>
        <a:bodyPr/>
        <a:lstStyle/>
        <a:p>
          <a:endParaRPr lang="en-US"/>
        </a:p>
      </dgm:t>
    </dgm:pt>
    <dgm:pt modelId="{2BE5FF53-8354-4407-A110-199CAECFF40A}" type="sibTrans" cxnId="{B41444E0-B2F7-4F46-9EFB-5B4E06442C33}">
      <dgm:prSet/>
      <dgm:spPr/>
      <dgm:t>
        <a:bodyPr/>
        <a:lstStyle/>
        <a:p>
          <a:endParaRPr lang="en-US"/>
        </a:p>
      </dgm:t>
    </dgm:pt>
    <dgm:pt modelId="{88D7AB09-0F8E-44B0-992D-89F9D04B9E0D}">
      <dgm:prSet phldrT="[Text]"/>
      <dgm:spPr/>
      <dgm:t>
        <a:bodyPr/>
        <a:lstStyle/>
        <a:p>
          <a:r>
            <a:rPr lang="en-US" dirty="0" smtClean="0"/>
            <a:t>After school hours connectivity</a:t>
          </a:r>
        </a:p>
        <a:p>
          <a:r>
            <a:rPr lang="en-US" dirty="0" smtClean="0"/>
            <a:t>(internet access)</a:t>
          </a:r>
          <a:endParaRPr lang="en-US" dirty="0"/>
        </a:p>
      </dgm:t>
    </dgm:pt>
    <dgm:pt modelId="{68C87C34-4CF4-47BE-9C8B-A3EF3E8AF9B6}" type="parTrans" cxnId="{73F20C1A-DEA5-440E-A375-B54351B5752E}">
      <dgm:prSet/>
      <dgm:spPr/>
      <dgm:t>
        <a:bodyPr/>
        <a:lstStyle/>
        <a:p>
          <a:endParaRPr lang="en-US"/>
        </a:p>
      </dgm:t>
    </dgm:pt>
    <dgm:pt modelId="{9921774C-CC12-4621-94AA-CCB626831E3F}" type="sibTrans" cxnId="{73F20C1A-DEA5-440E-A375-B54351B5752E}">
      <dgm:prSet/>
      <dgm:spPr/>
      <dgm:t>
        <a:bodyPr/>
        <a:lstStyle/>
        <a:p>
          <a:endParaRPr lang="en-US"/>
        </a:p>
      </dgm:t>
    </dgm:pt>
    <dgm:pt modelId="{58479BC7-0628-4CF9-A92D-BF5B3896C544}">
      <dgm:prSet phldrT="[Text]"/>
      <dgm:spPr/>
      <dgm:t>
        <a:bodyPr/>
        <a:lstStyle/>
        <a:p>
          <a:r>
            <a:rPr lang="en-US" dirty="0" smtClean="0"/>
            <a:t>Prevent Theft</a:t>
          </a:r>
          <a:endParaRPr lang="en-US" dirty="0"/>
        </a:p>
      </dgm:t>
    </dgm:pt>
    <dgm:pt modelId="{18CD6D3C-CCB7-4682-AA80-8CD2054F7E69}" type="parTrans" cxnId="{0272B7D6-0732-4E8A-B92D-CA7114EDFA54}">
      <dgm:prSet/>
      <dgm:spPr/>
      <dgm:t>
        <a:bodyPr/>
        <a:lstStyle/>
        <a:p>
          <a:endParaRPr lang="en-US"/>
        </a:p>
      </dgm:t>
    </dgm:pt>
    <dgm:pt modelId="{6F445D07-82B9-4711-A191-A0B729E28409}" type="sibTrans" cxnId="{0272B7D6-0732-4E8A-B92D-CA7114EDFA54}">
      <dgm:prSet/>
      <dgm:spPr/>
      <dgm:t>
        <a:bodyPr/>
        <a:lstStyle/>
        <a:p>
          <a:endParaRPr lang="en-US"/>
        </a:p>
      </dgm:t>
    </dgm:pt>
    <dgm:pt modelId="{C2F16611-243B-4827-A1D3-22D2B9468346}">
      <dgm:prSet phldrT="[Text]"/>
      <dgm:spPr/>
      <dgm:t>
        <a:bodyPr/>
        <a:lstStyle/>
        <a:p>
          <a:r>
            <a:rPr lang="en-US" dirty="0" smtClean="0"/>
            <a:t>Keeps record of access to the premises</a:t>
          </a:r>
        </a:p>
        <a:p>
          <a:r>
            <a:rPr lang="en-US" dirty="0" smtClean="0"/>
            <a:t>Biometrics</a:t>
          </a:r>
          <a:endParaRPr lang="en-US" dirty="0"/>
        </a:p>
      </dgm:t>
    </dgm:pt>
    <dgm:pt modelId="{212B2181-C9DE-4AB0-9764-C0350331A58E}" type="parTrans" cxnId="{BD4F1328-8687-4E6C-BDD1-2CC6ECCD3215}">
      <dgm:prSet/>
      <dgm:spPr/>
      <dgm:t>
        <a:bodyPr/>
        <a:lstStyle/>
        <a:p>
          <a:endParaRPr lang="en-US"/>
        </a:p>
      </dgm:t>
    </dgm:pt>
    <dgm:pt modelId="{56CE851C-1865-4118-A6F9-54269C2D4555}" type="sibTrans" cxnId="{BD4F1328-8687-4E6C-BDD1-2CC6ECCD3215}">
      <dgm:prSet/>
      <dgm:spPr/>
      <dgm:t>
        <a:bodyPr/>
        <a:lstStyle/>
        <a:p>
          <a:endParaRPr lang="en-US"/>
        </a:p>
      </dgm:t>
    </dgm:pt>
    <dgm:pt modelId="{39236E41-76AA-4123-98DC-9C4298597116}">
      <dgm:prSet phldrT="[Text]"/>
      <dgm:spPr/>
      <dgm:t>
        <a:bodyPr/>
        <a:lstStyle/>
        <a:p>
          <a:r>
            <a:rPr lang="en-US" dirty="0" smtClean="0"/>
            <a:t>Push Notifications</a:t>
          </a:r>
          <a:endParaRPr lang="en-US" dirty="0"/>
        </a:p>
      </dgm:t>
    </dgm:pt>
    <dgm:pt modelId="{D9DB4C7C-B61E-4C1C-A2AD-B5DD2F2A0E82}" type="parTrans" cxnId="{0371A99E-7134-4AFA-9C64-BD545A6C4032}">
      <dgm:prSet/>
      <dgm:spPr/>
      <dgm:t>
        <a:bodyPr/>
        <a:lstStyle/>
        <a:p>
          <a:endParaRPr lang="en-US"/>
        </a:p>
      </dgm:t>
    </dgm:pt>
    <dgm:pt modelId="{98CAFD1E-1650-436D-9865-52D86305E070}" type="sibTrans" cxnId="{0371A99E-7134-4AFA-9C64-BD545A6C4032}">
      <dgm:prSet/>
      <dgm:spPr/>
      <dgm:t>
        <a:bodyPr/>
        <a:lstStyle/>
        <a:p>
          <a:endParaRPr lang="en-US"/>
        </a:p>
      </dgm:t>
    </dgm:pt>
    <dgm:pt modelId="{D1663FB9-8756-434F-96A5-655CBD4A7E37}">
      <dgm:prSet phldrT="[Text]"/>
      <dgm:spPr/>
      <dgm:t>
        <a:bodyPr/>
        <a:lstStyle/>
        <a:p>
          <a:r>
            <a:rPr lang="en-US" dirty="0" smtClean="0"/>
            <a:t>Linked with Security company</a:t>
          </a:r>
          <a:endParaRPr lang="en-US" dirty="0"/>
        </a:p>
      </dgm:t>
    </dgm:pt>
    <dgm:pt modelId="{8FB2626E-5ED8-45CE-B14C-E7294E5DF170}" type="parTrans" cxnId="{43A618D0-F181-4BE9-8268-24F1F33C2A98}">
      <dgm:prSet/>
      <dgm:spPr/>
      <dgm:t>
        <a:bodyPr/>
        <a:lstStyle/>
        <a:p>
          <a:endParaRPr lang="en-US"/>
        </a:p>
      </dgm:t>
    </dgm:pt>
    <dgm:pt modelId="{5CFCB7E1-0285-4791-A9E6-E98B9FB453E1}" type="sibTrans" cxnId="{43A618D0-F181-4BE9-8268-24F1F33C2A98}">
      <dgm:prSet/>
      <dgm:spPr/>
      <dgm:t>
        <a:bodyPr/>
        <a:lstStyle/>
        <a:p>
          <a:endParaRPr lang="en-US"/>
        </a:p>
      </dgm:t>
    </dgm:pt>
    <dgm:pt modelId="{1342AE37-514B-422B-9B49-82A8FD23EDA3}" type="pres">
      <dgm:prSet presAssocID="{580D21DA-12AD-460B-B6AB-89174A453AE7}" presName="cycle" presStyleCnt="0">
        <dgm:presLayoutVars>
          <dgm:chMax val="1"/>
          <dgm:dir/>
          <dgm:animLvl val="ctr"/>
          <dgm:resizeHandles val="exact"/>
        </dgm:presLayoutVars>
      </dgm:prSet>
      <dgm:spPr/>
    </dgm:pt>
    <dgm:pt modelId="{749DFAB8-FEB9-4593-806A-39656424025F}" type="pres">
      <dgm:prSet presAssocID="{23156F70-93A0-4C78-B078-B531AB8FBD88}" presName="centerShape" presStyleLbl="node0" presStyleIdx="0" presStyleCnt="1"/>
      <dgm:spPr/>
      <dgm:t>
        <a:bodyPr/>
        <a:lstStyle/>
        <a:p>
          <a:endParaRPr lang="en-US"/>
        </a:p>
      </dgm:t>
    </dgm:pt>
    <dgm:pt modelId="{951581E9-6093-4CFF-95E9-9D6A8E7AF4C0}" type="pres">
      <dgm:prSet presAssocID="{68C87C34-4CF4-47BE-9C8B-A3EF3E8AF9B6}" presName="Name9" presStyleLbl="parChTrans1D2" presStyleIdx="0" presStyleCnt="5"/>
      <dgm:spPr/>
    </dgm:pt>
    <dgm:pt modelId="{7DFADA6F-AAC4-4791-9E98-053885B03E46}" type="pres">
      <dgm:prSet presAssocID="{68C87C34-4CF4-47BE-9C8B-A3EF3E8AF9B6}" presName="connTx" presStyleLbl="parChTrans1D2" presStyleIdx="0" presStyleCnt="5"/>
      <dgm:spPr/>
    </dgm:pt>
    <dgm:pt modelId="{E5FFE4FD-1F0B-4A31-B47E-744091F830B3}" type="pres">
      <dgm:prSet presAssocID="{88D7AB09-0F8E-44B0-992D-89F9D04B9E0D}" presName="node" presStyleLbl="node1" presStyleIdx="0" presStyleCnt="5">
        <dgm:presLayoutVars>
          <dgm:bulletEnabled val="1"/>
        </dgm:presLayoutVars>
      </dgm:prSet>
      <dgm:spPr/>
      <dgm:t>
        <a:bodyPr/>
        <a:lstStyle/>
        <a:p>
          <a:endParaRPr lang="en-US"/>
        </a:p>
      </dgm:t>
    </dgm:pt>
    <dgm:pt modelId="{869FDDA8-3548-4971-9C00-3F666F3F7868}" type="pres">
      <dgm:prSet presAssocID="{18CD6D3C-CCB7-4682-AA80-8CD2054F7E69}" presName="Name9" presStyleLbl="parChTrans1D2" presStyleIdx="1" presStyleCnt="5"/>
      <dgm:spPr/>
    </dgm:pt>
    <dgm:pt modelId="{927FE074-0FB2-49B4-AFE4-2EC6C4DC92D1}" type="pres">
      <dgm:prSet presAssocID="{18CD6D3C-CCB7-4682-AA80-8CD2054F7E69}" presName="connTx" presStyleLbl="parChTrans1D2" presStyleIdx="1" presStyleCnt="5"/>
      <dgm:spPr/>
    </dgm:pt>
    <dgm:pt modelId="{D5071B17-F169-4518-99B4-8A73DF6C627C}" type="pres">
      <dgm:prSet presAssocID="{58479BC7-0628-4CF9-A92D-BF5B3896C544}" presName="node" presStyleLbl="node1" presStyleIdx="1" presStyleCnt="5">
        <dgm:presLayoutVars>
          <dgm:bulletEnabled val="1"/>
        </dgm:presLayoutVars>
      </dgm:prSet>
      <dgm:spPr/>
      <dgm:t>
        <a:bodyPr/>
        <a:lstStyle/>
        <a:p>
          <a:endParaRPr lang="en-US"/>
        </a:p>
      </dgm:t>
    </dgm:pt>
    <dgm:pt modelId="{FAF45F1A-AB95-4DE1-97FC-D9E8860F625E}" type="pres">
      <dgm:prSet presAssocID="{212B2181-C9DE-4AB0-9764-C0350331A58E}" presName="Name9" presStyleLbl="parChTrans1D2" presStyleIdx="2" presStyleCnt="5"/>
      <dgm:spPr/>
    </dgm:pt>
    <dgm:pt modelId="{8C812B72-1C6B-4BD3-9F6C-F3E4F0094119}" type="pres">
      <dgm:prSet presAssocID="{212B2181-C9DE-4AB0-9764-C0350331A58E}" presName="connTx" presStyleLbl="parChTrans1D2" presStyleIdx="2" presStyleCnt="5"/>
      <dgm:spPr/>
    </dgm:pt>
    <dgm:pt modelId="{E8E7B8EF-3B44-4A41-8208-6AFD4041D753}" type="pres">
      <dgm:prSet presAssocID="{C2F16611-243B-4827-A1D3-22D2B9468346}" presName="node" presStyleLbl="node1" presStyleIdx="2" presStyleCnt="5">
        <dgm:presLayoutVars>
          <dgm:bulletEnabled val="1"/>
        </dgm:presLayoutVars>
      </dgm:prSet>
      <dgm:spPr/>
    </dgm:pt>
    <dgm:pt modelId="{BC7D8DC9-00EC-483C-8101-BAB6E198FF0C}" type="pres">
      <dgm:prSet presAssocID="{D9DB4C7C-B61E-4C1C-A2AD-B5DD2F2A0E82}" presName="Name9" presStyleLbl="parChTrans1D2" presStyleIdx="3" presStyleCnt="5"/>
      <dgm:spPr/>
    </dgm:pt>
    <dgm:pt modelId="{AE38720A-7CB4-4388-967E-87F74A96327C}" type="pres">
      <dgm:prSet presAssocID="{D9DB4C7C-B61E-4C1C-A2AD-B5DD2F2A0E82}" presName="connTx" presStyleLbl="parChTrans1D2" presStyleIdx="3" presStyleCnt="5"/>
      <dgm:spPr/>
    </dgm:pt>
    <dgm:pt modelId="{E08608DB-151C-4727-ADD5-717A62CAB9E8}" type="pres">
      <dgm:prSet presAssocID="{39236E41-76AA-4123-98DC-9C4298597116}" presName="node" presStyleLbl="node1" presStyleIdx="3" presStyleCnt="5">
        <dgm:presLayoutVars>
          <dgm:bulletEnabled val="1"/>
        </dgm:presLayoutVars>
      </dgm:prSet>
      <dgm:spPr/>
      <dgm:t>
        <a:bodyPr/>
        <a:lstStyle/>
        <a:p>
          <a:endParaRPr lang="en-US"/>
        </a:p>
      </dgm:t>
    </dgm:pt>
    <dgm:pt modelId="{816E789E-CB31-45A8-B4D6-700A4725C417}" type="pres">
      <dgm:prSet presAssocID="{8FB2626E-5ED8-45CE-B14C-E7294E5DF170}" presName="Name9" presStyleLbl="parChTrans1D2" presStyleIdx="4" presStyleCnt="5"/>
      <dgm:spPr/>
    </dgm:pt>
    <dgm:pt modelId="{08A9FB5A-83D9-498B-86AF-78C8444DC0BB}" type="pres">
      <dgm:prSet presAssocID="{8FB2626E-5ED8-45CE-B14C-E7294E5DF170}" presName="connTx" presStyleLbl="parChTrans1D2" presStyleIdx="4" presStyleCnt="5"/>
      <dgm:spPr/>
    </dgm:pt>
    <dgm:pt modelId="{7D959D94-DD2B-41B4-8478-729214290794}" type="pres">
      <dgm:prSet presAssocID="{D1663FB9-8756-434F-96A5-655CBD4A7E37}" presName="node" presStyleLbl="node1" presStyleIdx="4" presStyleCnt="5">
        <dgm:presLayoutVars>
          <dgm:bulletEnabled val="1"/>
        </dgm:presLayoutVars>
      </dgm:prSet>
      <dgm:spPr/>
    </dgm:pt>
  </dgm:ptLst>
  <dgm:cxnLst>
    <dgm:cxn modelId="{C533D9AD-EC3B-4B09-90DC-508C9A6D71D5}" type="presOf" srcId="{68C87C34-4CF4-47BE-9C8B-A3EF3E8AF9B6}" destId="{951581E9-6093-4CFF-95E9-9D6A8E7AF4C0}" srcOrd="0" destOrd="0" presId="urn:microsoft.com/office/officeart/2005/8/layout/radial1"/>
    <dgm:cxn modelId="{CD7CD213-9DE4-440C-8B9E-109BC12CBA37}" type="presOf" srcId="{C2F16611-243B-4827-A1D3-22D2B9468346}" destId="{E8E7B8EF-3B44-4A41-8208-6AFD4041D753}" srcOrd="0" destOrd="0" presId="urn:microsoft.com/office/officeart/2005/8/layout/radial1"/>
    <dgm:cxn modelId="{1E4712FE-2CF1-418B-9A17-3B1B9C35E394}" type="presOf" srcId="{88D7AB09-0F8E-44B0-992D-89F9D04B9E0D}" destId="{E5FFE4FD-1F0B-4A31-B47E-744091F830B3}" srcOrd="0" destOrd="0" presId="urn:microsoft.com/office/officeart/2005/8/layout/radial1"/>
    <dgm:cxn modelId="{E765291A-1506-409D-905C-A8A6DDD48C1F}" type="presOf" srcId="{23156F70-93A0-4C78-B078-B531AB8FBD88}" destId="{749DFAB8-FEB9-4593-806A-39656424025F}" srcOrd="0" destOrd="0" presId="urn:microsoft.com/office/officeart/2005/8/layout/radial1"/>
    <dgm:cxn modelId="{73F20C1A-DEA5-440E-A375-B54351B5752E}" srcId="{23156F70-93A0-4C78-B078-B531AB8FBD88}" destId="{88D7AB09-0F8E-44B0-992D-89F9D04B9E0D}" srcOrd="0" destOrd="0" parTransId="{68C87C34-4CF4-47BE-9C8B-A3EF3E8AF9B6}" sibTransId="{9921774C-CC12-4621-94AA-CCB626831E3F}"/>
    <dgm:cxn modelId="{BD4F1328-8687-4E6C-BDD1-2CC6ECCD3215}" srcId="{23156F70-93A0-4C78-B078-B531AB8FBD88}" destId="{C2F16611-243B-4827-A1D3-22D2B9468346}" srcOrd="2" destOrd="0" parTransId="{212B2181-C9DE-4AB0-9764-C0350331A58E}" sibTransId="{56CE851C-1865-4118-A6F9-54269C2D4555}"/>
    <dgm:cxn modelId="{FCDB3D48-E6F0-4015-B4A0-9C796314C9D1}" type="presOf" srcId="{212B2181-C9DE-4AB0-9764-C0350331A58E}" destId="{FAF45F1A-AB95-4DE1-97FC-D9E8860F625E}" srcOrd="0" destOrd="0" presId="urn:microsoft.com/office/officeart/2005/8/layout/radial1"/>
    <dgm:cxn modelId="{A1A526CC-8DF7-4CB5-817D-F03112243A14}" type="presOf" srcId="{58479BC7-0628-4CF9-A92D-BF5B3896C544}" destId="{D5071B17-F169-4518-99B4-8A73DF6C627C}" srcOrd="0" destOrd="0" presId="urn:microsoft.com/office/officeart/2005/8/layout/radial1"/>
    <dgm:cxn modelId="{B41444E0-B2F7-4F46-9EFB-5B4E06442C33}" srcId="{580D21DA-12AD-460B-B6AB-89174A453AE7}" destId="{23156F70-93A0-4C78-B078-B531AB8FBD88}" srcOrd="0" destOrd="0" parTransId="{BA037FEF-CD0D-40B7-9F44-18373B714F0C}" sibTransId="{2BE5FF53-8354-4407-A110-199CAECFF40A}"/>
    <dgm:cxn modelId="{11E7A11D-7331-42F9-A804-E55ABCD1B42F}" type="presOf" srcId="{18CD6D3C-CCB7-4682-AA80-8CD2054F7E69}" destId="{927FE074-0FB2-49B4-AFE4-2EC6C4DC92D1}" srcOrd="1" destOrd="0" presId="urn:microsoft.com/office/officeart/2005/8/layout/radial1"/>
    <dgm:cxn modelId="{B118D90D-A0D7-43F6-A412-6E187AB9E746}" type="presOf" srcId="{D1663FB9-8756-434F-96A5-655CBD4A7E37}" destId="{7D959D94-DD2B-41B4-8478-729214290794}" srcOrd="0" destOrd="0" presId="urn:microsoft.com/office/officeart/2005/8/layout/radial1"/>
    <dgm:cxn modelId="{71C8B611-3C88-408D-A72E-BDF28C5985A8}" type="presOf" srcId="{D9DB4C7C-B61E-4C1C-A2AD-B5DD2F2A0E82}" destId="{BC7D8DC9-00EC-483C-8101-BAB6E198FF0C}" srcOrd="0" destOrd="0" presId="urn:microsoft.com/office/officeart/2005/8/layout/radial1"/>
    <dgm:cxn modelId="{5015B7DB-1588-4650-82B1-71FC8DEE0C36}" type="presOf" srcId="{212B2181-C9DE-4AB0-9764-C0350331A58E}" destId="{8C812B72-1C6B-4BD3-9F6C-F3E4F0094119}" srcOrd="1" destOrd="0" presId="urn:microsoft.com/office/officeart/2005/8/layout/radial1"/>
    <dgm:cxn modelId="{2490868A-B619-497C-8D00-88E256A59F2B}" type="presOf" srcId="{39236E41-76AA-4123-98DC-9C4298597116}" destId="{E08608DB-151C-4727-ADD5-717A62CAB9E8}" srcOrd="0" destOrd="0" presId="urn:microsoft.com/office/officeart/2005/8/layout/radial1"/>
    <dgm:cxn modelId="{0272B7D6-0732-4E8A-B92D-CA7114EDFA54}" srcId="{23156F70-93A0-4C78-B078-B531AB8FBD88}" destId="{58479BC7-0628-4CF9-A92D-BF5B3896C544}" srcOrd="1" destOrd="0" parTransId="{18CD6D3C-CCB7-4682-AA80-8CD2054F7E69}" sibTransId="{6F445D07-82B9-4711-A191-A0B729E28409}"/>
    <dgm:cxn modelId="{43A618D0-F181-4BE9-8268-24F1F33C2A98}" srcId="{23156F70-93A0-4C78-B078-B531AB8FBD88}" destId="{D1663FB9-8756-434F-96A5-655CBD4A7E37}" srcOrd="4" destOrd="0" parTransId="{8FB2626E-5ED8-45CE-B14C-E7294E5DF170}" sibTransId="{5CFCB7E1-0285-4791-A9E6-E98B9FB453E1}"/>
    <dgm:cxn modelId="{0371A99E-7134-4AFA-9C64-BD545A6C4032}" srcId="{23156F70-93A0-4C78-B078-B531AB8FBD88}" destId="{39236E41-76AA-4123-98DC-9C4298597116}" srcOrd="3" destOrd="0" parTransId="{D9DB4C7C-B61E-4C1C-A2AD-B5DD2F2A0E82}" sibTransId="{98CAFD1E-1650-436D-9865-52D86305E070}"/>
    <dgm:cxn modelId="{C802B8E6-6192-4E37-9682-B5B01953AC9A}" type="presOf" srcId="{8FB2626E-5ED8-45CE-B14C-E7294E5DF170}" destId="{816E789E-CB31-45A8-B4D6-700A4725C417}" srcOrd="0" destOrd="0" presId="urn:microsoft.com/office/officeart/2005/8/layout/radial1"/>
    <dgm:cxn modelId="{6F9CEE00-A608-4F60-B102-3738D5C6F614}" type="presOf" srcId="{D9DB4C7C-B61E-4C1C-A2AD-B5DD2F2A0E82}" destId="{AE38720A-7CB4-4388-967E-87F74A96327C}" srcOrd="1" destOrd="0" presId="urn:microsoft.com/office/officeart/2005/8/layout/radial1"/>
    <dgm:cxn modelId="{6CA0040D-ED48-45B3-80EF-7E21C8A1B2FF}" type="presOf" srcId="{68C87C34-4CF4-47BE-9C8B-A3EF3E8AF9B6}" destId="{7DFADA6F-AAC4-4791-9E98-053885B03E46}" srcOrd="1" destOrd="0" presId="urn:microsoft.com/office/officeart/2005/8/layout/radial1"/>
    <dgm:cxn modelId="{789E27BB-12D5-4522-AA21-5EE1058E823F}" type="presOf" srcId="{8FB2626E-5ED8-45CE-B14C-E7294E5DF170}" destId="{08A9FB5A-83D9-498B-86AF-78C8444DC0BB}" srcOrd="1" destOrd="0" presId="urn:microsoft.com/office/officeart/2005/8/layout/radial1"/>
    <dgm:cxn modelId="{5B2871E7-9DB1-4897-873D-E020EC93F3CD}" type="presOf" srcId="{18CD6D3C-CCB7-4682-AA80-8CD2054F7E69}" destId="{869FDDA8-3548-4971-9C00-3F666F3F7868}" srcOrd="0" destOrd="0" presId="urn:microsoft.com/office/officeart/2005/8/layout/radial1"/>
    <dgm:cxn modelId="{997E4C36-6BD8-4A82-BBC1-603EA005086A}" type="presOf" srcId="{580D21DA-12AD-460B-B6AB-89174A453AE7}" destId="{1342AE37-514B-422B-9B49-82A8FD23EDA3}" srcOrd="0" destOrd="0" presId="urn:microsoft.com/office/officeart/2005/8/layout/radial1"/>
    <dgm:cxn modelId="{B2B442B9-68D6-4853-80C3-369EE38C7B6C}" type="presParOf" srcId="{1342AE37-514B-422B-9B49-82A8FD23EDA3}" destId="{749DFAB8-FEB9-4593-806A-39656424025F}" srcOrd="0" destOrd="0" presId="urn:microsoft.com/office/officeart/2005/8/layout/radial1"/>
    <dgm:cxn modelId="{439AABE7-3C43-4604-B236-A3CFA2C51079}" type="presParOf" srcId="{1342AE37-514B-422B-9B49-82A8FD23EDA3}" destId="{951581E9-6093-4CFF-95E9-9D6A8E7AF4C0}" srcOrd="1" destOrd="0" presId="urn:microsoft.com/office/officeart/2005/8/layout/radial1"/>
    <dgm:cxn modelId="{0A1BFF10-2FFE-4C6A-A8D7-0CCE33DE89EE}" type="presParOf" srcId="{951581E9-6093-4CFF-95E9-9D6A8E7AF4C0}" destId="{7DFADA6F-AAC4-4791-9E98-053885B03E46}" srcOrd="0" destOrd="0" presId="urn:microsoft.com/office/officeart/2005/8/layout/radial1"/>
    <dgm:cxn modelId="{C651E44A-A2D1-4EBE-A301-1EFB58EE564C}" type="presParOf" srcId="{1342AE37-514B-422B-9B49-82A8FD23EDA3}" destId="{E5FFE4FD-1F0B-4A31-B47E-744091F830B3}" srcOrd="2" destOrd="0" presId="urn:microsoft.com/office/officeart/2005/8/layout/radial1"/>
    <dgm:cxn modelId="{5B5EBF92-A847-4746-8B52-3013D6FF7FCE}" type="presParOf" srcId="{1342AE37-514B-422B-9B49-82A8FD23EDA3}" destId="{869FDDA8-3548-4971-9C00-3F666F3F7868}" srcOrd="3" destOrd="0" presId="urn:microsoft.com/office/officeart/2005/8/layout/radial1"/>
    <dgm:cxn modelId="{EEAE3A5B-1417-4635-B492-26086F4FF0DB}" type="presParOf" srcId="{869FDDA8-3548-4971-9C00-3F666F3F7868}" destId="{927FE074-0FB2-49B4-AFE4-2EC6C4DC92D1}" srcOrd="0" destOrd="0" presId="urn:microsoft.com/office/officeart/2005/8/layout/radial1"/>
    <dgm:cxn modelId="{C878176B-57D3-4617-A51E-2372CF00332E}" type="presParOf" srcId="{1342AE37-514B-422B-9B49-82A8FD23EDA3}" destId="{D5071B17-F169-4518-99B4-8A73DF6C627C}" srcOrd="4" destOrd="0" presId="urn:microsoft.com/office/officeart/2005/8/layout/radial1"/>
    <dgm:cxn modelId="{24CC4AAD-8EBF-4510-BAE5-5D7FE9BD63BA}" type="presParOf" srcId="{1342AE37-514B-422B-9B49-82A8FD23EDA3}" destId="{FAF45F1A-AB95-4DE1-97FC-D9E8860F625E}" srcOrd="5" destOrd="0" presId="urn:microsoft.com/office/officeart/2005/8/layout/radial1"/>
    <dgm:cxn modelId="{0376A80E-3557-4D6E-B9FF-5E4D00ED9712}" type="presParOf" srcId="{FAF45F1A-AB95-4DE1-97FC-D9E8860F625E}" destId="{8C812B72-1C6B-4BD3-9F6C-F3E4F0094119}" srcOrd="0" destOrd="0" presId="urn:microsoft.com/office/officeart/2005/8/layout/radial1"/>
    <dgm:cxn modelId="{A3ADB413-A8C2-44DB-8EC4-969612BAC789}" type="presParOf" srcId="{1342AE37-514B-422B-9B49-82A8FD23EDA3}" destId="{E8E7B8EF-3B44-4A41-8208-6AFD4041D753}" srcOrd="6" destOrd="0" presId="urn:microsoft.com/office/officeart/2005/8/layout/radial1"/>
    <dgm:cxn modelId="{BCA8FC3A-3CB3-4338-AC77-BA9535DC5EA3}" type="presParOf" srcId="{1342AE37-514B-422B-9B49-82A8FD23EDA3}" destId="{BC7D8DC9-00EC-483C-8101-BAB6E198FF0C}" srcOrd="7" destOrd="0" presId="urn:microsoft.com/office/officeart/2005/8/layout/radial1"/>
    <dgm:cxn modelId="{6F7FF3B4-710D-48A5-B9C0-0757F898FF35}" type="presParOf" srcId="{BC7D8DC9-00EC-483C-8101-BAB6E198FF0C}" destId="{AE38720A-7CB4-4388-967E-87F74A96327C}" srcOrd="0" destOrd="0" presId="urn:microsoft.com/office/officeart/2005/8/layout/radial1"/>
    <dgm:cxn modelId="{2A08256D-881E-4C5F-9FA9-9F213E06C8A4}" type="presParOf" srcId="{1342AE37-514B-422B-9B49-82A8FD23EDA3}" destId="{E08608DB-151C-4727-ADD5-717A62CAB9E8}" srcOrd="8" destOrd="0" presId="urn:microsoft.com/office/officeart/2005/8/layout/radial1"/>
    <dgm:cxn modelId="{B8F5BFEE-3496-402A-897C-5725438C0FF2}" type="presParOf" srcId="{1342AE37-514B-422B-9B49-82A8FD23EDA3}" destId="{816E789E-CB31-45A8-B4D6-700A4725C417}" srcOrd="9" destOrd="0" presId="urn:microsoft.com/office/officeart/2005/8/layout/radial1"/>
    <dgm:cxn modelId="{A4280A43-49AF-4300-9149-C3D45463D4BF}" type="presParOf" srcId="{816E789E-CB31-45A8-B4D6-700A4725C417}" destId="{08A9FB5A-83D9-498B-86AF-78C8444DC0BB}" srcOrd="0" destOrd="0" presId="urn:microsoft.com/office/officeart/2005/8/layout/radial1"/>
    <dgm:cxn modelId="{344AFB09-037B-4BB8-AED8-D29CF8EFD179}" type="presParOf" srcId="{1342AE37-514B-422B-9B49-82A8FD23EDA3}" destId="{7D959D94-DD2B-41B4-8478-729214290794}"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DFAB8-FEB9-4593-806A-39656424025F}">
      <dsp:nvSpPr>
        <dsp:cNvPr id="0" name=""/>
        <dsp:cNvSpPr/>
      </dsp:nvSpPr>
      <dsp:spPr>
        <a:xfrm>
          <a:off x="2665802" y="1488450"/>
          <a:ext cx="1132001" cy="113200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err="1" smtClean="0"/>
            <a:t>MySchoolApp</a:t>
          </a:r>
          <a:endParaRPr lang="en-US" sz="1200" b="1" kern="1200" dirty="0"/>
        </a:p>
      </dsp:txBody>
      <dsp:txXfrm>
        <a:off x="2831580" y="1654228"/>
        <a:ext cx="800445" cy="800445"/>
      </dsp:txXfrm>
    </dsp:sp>
    <dsp:sp modelId="{951581E9-6093-4CFF-95E9-9D6A8E7AF4C0}">
      <dsp:nvSpPr>
        <dsp:cNvPr id="0" name=""/>
        <dsp:cNvSpPr/>
      </dsp:nvSpPr>
      <dsp:spPr>
        <a:xfrm rot="16200000">
          <a:off x="3060812" y="1301696"/>
          <a:ext cx="341982" cy="31524"/>
        </a:xfrm>
        <a:custGeom>
          <a:avLst/>
          <a:gdLst/>
          <a:ahLst/>
          <a:cxnLst/>
          <a:rect l="0" t="0" r="0" b="0"/>
          <a:pathLst>
            <a:path>
              <a:moveTo>
                <a:pt x="0" y="15762"/>
              </a:moveTo>
              <a:lnTo>
                <a:pt x="341982" y="1576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23253" y="1308909"/>
        <a:ext cx="17099" cy="17099"/>
      </dsp:txXfrm>
    </dsp:sp>
    <dsp:sp modelId="{E5FFE4FD-1F0B-4A31-B47E-744091F830B3}">
      <dsp:nvSpPr>
        <dsp:cNvPr id="0" name=""/>
        <dsp:cNvSpPr/>
      </dsp:nvSpPr>
      <dsp:spPr>
        <a:xfrm>
          <a:off x="2665802" y="14466"/>
          <a:ext cx="1132001" cy="113200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After school hours connectivity</a:t>
          </a:r>
        </a:p>
        <a:p>
          <a:pPr lvl="0" algn="ctr" defTabSz="444500">
            <a:lnSpc>
              <a:spcPct val="90000"/>
            </a:lnSpc>
            <a:spcBef>
              <a:spcPct val="0"/>
            </a:spcBef>
            <a:spcAft>
              <a:spcPct val="35000"/>
            </a:spcAft>
          </a:pPr>
          <a:r>
            <a:rPr lang="en-US" sz="1000" kern="1200" dirty="0" smtClean="0"/>
            <a:t>(internet access)</a:t>
          </a:r>
          <a:endParaRPr lang="en-US" sz="1000" kern="1200" dirty="0"/>
        </a:p>
      </dsp:txBody>
      <dsp:txXfrm>
        <a:off x="2831580" y="180244"/>
        <a:ext cx="800445" cy="800445"/>
      </dsp:txXfrm>
    </dsp:sp>
    <dsp:sp modelId="{869FDDA8-3548-4971-9C00-3F666F3F7868}">
      <dsp:nvSpPr>
        <dsp:cNvPr id="0" name=""/>
        <dsp:cNvSpPr/>
      </dsp:nvSpPr>
      <dsp:spPr>
        <a:xfrm rot="20520000">
          <a:off x="3761733" y="1810945"/>
          <a:ext cx="341982" cy="31524"/>
        </a:xfrm>
        <a:custGeom>
          <a:avLst/>
          <a:gdLst/>
          <a:ahLst/>
          <a:cxnLst/>
          <a:rect l="0" t="0" r="0" b="0"/>
          <a:pathLst>
            <a:path>
              <a:moveTo>
                <a:pt x="0" y="15762"/>
              </a:moveTo>
              <a:lnTo>
                <a:pt x="341982" y="1576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24174" y="1818158"/>
        <a:ext cx="17099" cy="17099"/>
      </dsp:txXfrm>
    </dsp:sp>
    <dsp:sp modelId="{D5071B17-F169-4518-99B4-8A73DF6C627C}">
      <dsp:nvSpPr>
        <dsp:cNvPr id="0" name=""/>
        <dsp:cNvSpPr/>
      </dsp:nvSpPr>
      <dsp:spPr>
        <a:xfrm>
          <a:off x="4067644" y="1032964"/>
          <a:ext cx="1132001" cy="113200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Prevent Theft</a:t>
          </a:r>
          <a:endParaRPr lang="en-US" sz="1000" kern="1200" dirty="0"/>
        </a:p>
      </dsp:txBody>
      <dsp:txXfrm>
        <a:off x="4233422" y="1198742"/>
        <a:ext cx="800445" cy="800445"/>
      </dsp:txXfrm>
    </dsp:sp>
    <dsp:sp modelId="{FAF45F1A-AB95-4DE1-97FC-D9E8860F625E}">
      <dsp:nvSpPr>
        <dsp:cNvPr id="0" name=""/>
        <dsp:cNvSpPr/>
      </dsp:nvSpPr>
      <dsp:spPr>
        <a:xfrm rot="3240000">
          <a:off x="3494005" y="2634927"/>
          <a:ext cx="341982" cy="31524"/>
        </a:xfrm>
        <a:custGeom>
          <a:avLst/>
          <a:gdLst/>
          <a:ahLst/>
          <a:cxnLst/>
          <a:rect l="0" t="0" r="0" b="0"/>
          <a:pathLst>
            <a:path>
              <a:moveTo>
                <a:pt x="0" y="15762"/>
              </a:moveTo>
              <a:lnTo>
                <a:pt x="341982" y="1576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56446" y="2642140"/>
        <a:ext cx="17099" cy="17099"/>
      </dsp:txXfrm>
    </dsp:sp>
    <dsp:sp modelId="{E8E7B8EF-3B44-4A41-8208-6AFD4041D753}">
      <dsp:nvSpPr>
        <dsp:cNvPr id="0" name=""/>
        <dsp:cNvSpPr/>
      </dsp:nvSpPr>
      <dsp:spPr>
        <a:xfrm>
          <a:off x="3532188" y="2680928"/>
          <a:ext cx="1132001" cy="113200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Keeps record of access to the premises</a:t>
          </a:r>
        </a:p>
        <a:p>
          <a:pPr lvl="0" algn="ctr" defTabSz="444500">
            <a:lnSpc>
              <a:spcPct val="90000"/>
            </a:lnSpc>
            <a:spcBef>
              <a:spcPct val="0"/>
            </a:spcBef>
            <a:spcAft>
              <a:spcPct val="35000"/>
            </a:spcAft>
          </a:pPr>
          <a:r>
            <a:rPr lang="en-US" sz="1000" kern="1200" dirty="0" smtClean="0"/>
            <a:t>Biometrics</a:t>
          </a:r>
          <a:endParaRPr lang="en-US" sz="1000" kern="1200" dirty="0"/>
        </a:p>
      </dsp:txBody>
      <dsp:txXfrm>
        <a:off x="3697966" y="2846706"/>
        <a:ext cx="800445" cy="800445"/>
      </dsp:txXfrm>
    </dsp:sp>
    <dsp:sp modelId="{BC7D8DC9-00EC-483C-8101-BAB6E198FF0C}">
      <dsp:nvSpPr>
        <dsp:cNvPr id="0" name=""/>
        <dsp:cNvSpPr/>
      </dsp:nvSpPr>
      <dsp:spPr>
        <a:xfrm rot="7560000">
          <a:off x="2627619" y="2634927"/>
          <a:ext cx="341982" cy="31524"/>
        </a:xfrm>
        <a:custGeom>
          <a:avLst/>
          <a:gdLst/>
          <a:ahLst/>
          <a:cxnLst/>
          <a:rect l="0" t="0" r="0" b="0"/>
          <a:pathLst>
            <a:path>
              <a:moveTo>
                <a:pt x="0" y="15762"/>
              </a:moveTo>
              <a:lnTo>
                <a:pt x="341982" y="1576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90060" y="2642140"/>
        <a:ext cx="17099" cy="17099"/>
      </dsp:txXfrm>
    </dsp:sp>
    <dsp:sp modelId="{E08608DB-151C-4727-ADD5-717A62CAB9E8}">
      <dsp:nvSpPr>
        <dsp:cNvPr id="0" name=""/>
        <dsp:cNvSpPr/>
      </dsp:nvSpPr>
      <dsp:spPr>
        <a:xfrm>
          <a:off x="1799416" y="2680928"/>
          <a:ext cx="1132001" cy="113200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Push Notifications</a:t>
          </a:r>
          <a:endParaRPr lang="en-US" sz="1000" kern="1200" dirty="0"/>
        </a:p>
      </dsp:txBody>
      <dsp:txXfrm>
        <a:off x="1965194" y="2846706"/>
        <a:ext cx="800445" cy="800445"/>
      </dsp:txXfrm>
    </dsp:sp>
    <dsp:sp modelId="{816E789E-CB31-45A8-B4D6-700A4725C417}">
      <dsp:nvSpPr>
        <dsp:cNvPr id="0" name=""/>
        <dsp:cNvSpPr/>
      </dsp:nvSpPr>
      <dsp:spPr>
        <a:xfrm rot="11880000">
          <a:off x="2359891" y="1810945"/>
          <a:ext cx="341982" cy="31524"/>
        </a:xfrm>
        <a:custGeom>
          <a:avLst/>
          <a:gdLst/>
          <a:ahLst/>
          <a:cxnLst/>
          <a:rect l="0" t="0" r="0" b="0"/>
          <a:pathLst>
            <a:path>
              <a:moveTo>
                <a:pt x="0" y="15762"/>
              </a:moveTo>
              <a:lnTo>
                <a:pt x="341982" y="1576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522333" y="1818158"/>
        <a:ext cx="17099" cy="17099"/>
      </dsp:txXfrm>
    </dsp:sp>
    <dsp:sp modelId="{7D959D94-DD2B-41B4-8478-729214290794}">
      <dsp:nvSpPr>
        <dsp:cNvPr id="0" name=""/>
        <dsp:cNvSpPr/>
      </dsp:nvSpPr>
      <dsp:spPr>
        <a:xfrm>
          <a:off x="1263960" y="1032964"/>
          <a:ext cx="1132001" cy="113200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Linked with Security company</a:t>
          </a:r>
          <a:endParaRPr lang="en-US" sz="1000" kern="1200" dirty="0"/>
        </a:p>
      </dsp:txBody>
      <dsp:txXfrm>
        <a:off x="1429738" y="1198742"/>
        <a:ext cx="800445" cy="80044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2/28/2021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2/28/2021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2/28/2021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2/28/2021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2/28/2021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2/28/2021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2/28/2021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2/28/2021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2/28/2021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2/28/2021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9182">
              <a:srgbClr val="F1BB83"/>
            </a:gs>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2/28/2021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t>The Venoms</a:t>
            </a:r>
            <a:endParaRPr lang="en-ZA" dirty="0"/>
          </a:p>
        </p:txBody>
      </p:sp>
      <p:sp>
        <p:nvSpPr>
          <p:cNvPr id="3" name="Subtitle 2"/>
          <p:cNvSpPr>
            <a:spLocks noGrp="1"/>
          </p:cNvSpPr>
          <p:nvPr>
            <p:ph type="subTitle" idx="1"/>
          </p:nvPr>
        </p:nvSpPr>
        <p:spPr/>
        <p:txBody>
          <a:bodyPr/>
          <a:lstStyle/>
          <a:p>
            <a:r>
              <a:rPr lang="en-US" dirty="0" smtClean="0"/>
              <a:t>Promoting inclusive 4IR</a:t>
            </a:r>
            <a:endParaRPr lang="en-ZA"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8498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965" y="457632"/>
            <a:ext cx="9157541" cy="2338648"/>
          </a:xfrm>
          <a:prstGeom prst="rect">
            <a:avLst/>
          </a:prstGeom>
        </p:spPr>
      </p:pic>
      <p:sp>
        <p:nvSpPr>
          <p:cNvPr id="9" name="Content Placeholder 8"/>
          <p:cNvSpPr>
            <a:spLocks noGrp="1"/>
          </p:cNvSpPr>
          <p:nvPr>
            <p:ph idx="1"/>
          </p:nvPr>
        </p:nvSpPr>
        <p:spPr/>
        <p:txBody>
          <a:bodyPr>
            <a:normAutofit/>
          </a:bodyPr>
          <a:lstStyle/>
          <a:p>
            <a:endParaRPr lang="en-ZA" dirty="0"/>
          </a:p>
          <a:p>
            <a:endParaRPr lang="en-ZA" dirty="0" smtClean="0"/>
          </a:p>
          <a:p>
            <a:endParaRPr lang="en-ZA" dirty="0"/>
          </a:p>
          <a:p>
            <a:r>
              <a:rPr lang="en-ZA" dirty="0" smtClean="0"/>
              <a:t>‘</a:t>
            </a:r>
            <a:r>
              <a:rPr lang="en-ZA" dirty="0"/>
              <a:t>Digital </a:t>
            </a:r>
            <a:r>
              <a:rPr lang="en-ZA" dirty="0" smtClean="0"/>
              <a:t>Behaviours </a:t>
            </a:r>
            <a:r>
              <a:rPr lang="en-ZA" dirty="0"/>
              <a:t>– Individuals’ </a:t>
            </a:r>
            <a:r>
              <a:rPr lang="en-ZA" dirty="0" smtClean="0"/>
              <a:t>dataset </a:t>
            </a:r>
            <a:r>
              <a:rPr lang="en-ZA" dirty="0"/>
              <a:t>can shed more light on this matter.</a:t>
            </a:r>
          </a:p>
          <a:p>
            <a:r>
              <a:rPr lang="en-ZA" dirty="0" smtClean="0"/>
              <a:t>Clean </a:t>
            </a:r>
            <a:r>
              <a:rPr lang="en-ZA" dirty="0"/>
              <a:t>the data and process it to reach an educated conclusions. There is also data on </a:t>
            </a:r>
          </a:p>
          <a:p>
            <a:r>
              <a:rPr lang="en-ZA" dirty="0"/>
              <a:t>Government’s digital communication which could shed like on an effective strategy to communicate with the public </a:t>
            </a:r>
          </a:p>
          <a:p>
            <a:endParaRPr lang="en-ZA" dirty="0"/>
          </a:p>
        </p:txBody>
      </p:sp>
    </p:spTree>
    <p:extLst>
      <p:ext uri="{BB962C8B-B14F-4D97-AF65-F5344CB8AC3E}">
        <p14:creationId xmlns:p14="http://schemas.microsoft.com/office/powerpoint/2010/main" val="55208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6897" y="463071"/>
            <a:ext cx="9329737" cy="2009775"/>
          </a:xfrm>
          <a:prstGeom prst="rect">
            <a:avLst/>
          </a:prstGeom>
        </p:spPr>
      </p:pic>
      <p:pic>
        <p:nvPicPr>
          <p:cNvPr id="5" name="Picture 4"/>
          <p:cNvPicPr>
            <a:picLocks noChangeAspect="1"/>
          </p:cNvPicPr>
          <p:nvPr/>
        </p:nvPicPr>
        <p:blipFill>
          <a:blip r:embed="rId3"/>
          <a:stretch>
            <a:fillRect/>
          </a:stretch>
        </p:blipFill>
        <p:spPr>
          <a:xfrm>
            <a:off x="476896" y="4827650"/>
            <a:ext cx="9329737" cy="1647825"/>
          </a:xfrm>
          <a:prstGeom prst="rect">
            <a:avLst/>
          </a:prstGeom>
        </p:spPr>
      </p:pic>
      <p:pic>
        <p:nvPicPr>
          <p:cNvPr id="6" name="Picture 5"/>
          <p:cNvPicPr>
            <a:picLocks noChangeAspect="1"/>
          </p:cNvPicPr>
          <p:nvPr/>
        </p:nvPicPr>
        <p:blipFill>
          <a:blip r:embed="rId4"/>
          <a:stretch>
            <a:fillRect/>
          </a:stretch>
        </p:blipFill>
        <p:spPr>
          <a:xfrm>
            <a:off x="476897" y="2726323"/>
            <a:ext cx="9329737" cy="1847850"/>
          </a:xfrm>
          <a:prstGeom prst="rect">
            <a:avLst/>
          </a:prstGeom>
        </p:spPr>
      </p:pic>
    </p:spTree>
    <p:extLst>
      <p:ext uri="{BB962C8B-B14F-4D97-AF65-F5344CB8AC3E}">
        <p14:creationId xmlns:p14="http://schemas.microsoft.com/office/powerpoint/2010/main" val="3686239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Conclusion</a:t>
            </a:r>
            <a:endParaRPr lang="en-ZA" dirty="0"/>
          </a:p>
        </p:txBody>
      </p:sp>
      <p:sp>
        <p:nvSpPr>
          <p:cNvPr id="5" name="Text Placeholder 4"/>
          <p:cNvSpPr>
            <a:spLocks noGrp="1"/>
          </p:cNvSpPr>
          <p:nvPr>
            <p:ph type="body" idx="1"/>
          </p:nvPr>
        </p:nvSpPr>
        <p:spPr>
          <a:xfrm>
            <a:off x="1154955" y="2603500"/>
            <a:ext cx="7598428" cy="576262"/>
          </a:xfrm>
        </p:spPr>
        <p:txBody>
          <a:bodyPr/>
          <a:lstStyle/>
          <a:p>
            <a:endParaRPr lang="en-ZA" dirty="0"/>
          </a:p>
        </p:txBody>
      </p:sp>
      <p:sp>
        <p:nvSpPr>
          <p:cNvPr id="6" name="Content Placeholder 5"/>
          <p:cNvSpPr>
            <a:spLocks noGrp="1"/>
          </p:cNvSpPr>
          <p:nvPr>
            <p:ph sz="half" idx="2"/>
          </p:nvPr>
        </p:nvSpPr>
        <p:spPr>
          <a:xfrm>
            <a:off x="1154953" y="3179762"/>
            <a:ext cx="7598429" cy="2840039"/>
          </a:xfrm>
        </p:spPr>
        <p:txBody>
          <a:bodyPr/>
          <a:lstStyle/>
          <a:p>
            <a:r>
              <a:rPr lang="en-ZA" dirty="0" smtClean="0"/>
              <a:t>The South African ICT landscape is skewered towards metros rather than being all inclusive.</a:t>
            </a:r>
          </a:p>
          <a:p>
            <a:r>
              <a:rPr lang="en-ZA" dirty="0" smtClean="0"/>
              <a:t>While this is cheaper in terms of building infrastructure but it doesn’t allow for fair development in skills and innovation.</a:t>
            </a:r>
          </a:p>
          <a:p>
            <a:r>
              <a:rPr lang="en-ZA" dirty="0" smtClean="0"/>
              <a:t>Rural areas, given the opportunity could shake up the industry and disrupt urban migration while creating </a:t>
            </a:r>
            <a:r>
              <a:rPr lang="en-ZA" dirty="0" err="1" smtClean="0"/>
              <a:t>employement</a:t>
            </a:r>
            <a:endParaRPr lang="en-ZA" dirty="0"/>
          </a:p>
        </p:txBody>
      </p:sp>
    </p:spTree>
    <p:extLst>
      <p:ext uri="{BB962C8B-B14F-4D97-AF65-F5344CB8AC3E}">
        <p14:creationId xmlns:p14="http://schemas.microsoft.com/office/powerpoint/2010/main" val="2588881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Improving Connectivity</a:t>
            </a:r>
            <a:endParaRPr lang="en-Z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2749" y="2536996"/>
            <a:ext cx="7074131" cy="3797301"/>
          </a:xfrm>
        </p:spPr>
      </p:pic>
    </p:spTree>
    <p:extLst>
      <p:ext uri="{BB962C8B-B14F-4D97-AF65-F5344CB8AC3E}">
        <p14:creationId xmlns:p14="http://schemas.microsoft.com/office/powerpoint/2010/main" val="8180941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Policy Objective</a:t>
            </a:r>
            <a:endParaRPr lang="en-ZA" dirty="0"/>
          </a:p>
        </p:txBody>
      </p:sp>
      <p:sp>
        <p:nvSpPr>
          <p:cNvPr id="3" name="Content Placeholder 2"/>
          <p:cNvSpPr>
            <a:spLocks noGrp="1"/>
          </p:cNvSpPr>
          <p:nvPr>
            <p:ph idx="1"/>
          </p:nvPr>
        </p:nvSpPr>
        <p:spPr/>
        <p:txBody>
          <a:bodyPr/>
          <a:lstStyle/>
          <a:p>
            <a:r>
              <a:rPr lang="en-US" dirty="0"/>
              <a:t>Strategy Objectives The objectives of the Digital and Future Skills Strategy are to provide</a:t>
            </a:r>
            <a:r>
              <a:rPr lang="en-US" dirty="0" smtClean="0"/>
              <a:t>:</a:t>
            </a:r>
          </a:p>
          <a:p>
            <a:pPr lvl="1"/>
            <a:r>
              <a:rPr lang="en-US" dirty="0" smtClean="0"/>
              <a:t> </a:t>
            </a:r>
            <a:r>
              <a:rPr lang="en-US" sz="1000" dirty="0"/>
              <a:t>• A roadmap for priority digital skills action points: Identification, </a:t>
            </a:r>
            <a:r>
              <a:rPr lang="en-US" sz="1000" dirty="0" err="1"/>
              <a:t>categorisation</a:t>
            </a:r>
            <a:r>
              <a:rPr lang="en-US" sz="1000" dirty="0"/>
              <a:t> and guidelines for collectively building a comprehensive range of digital skills, set out as strategy elements, driven either by </a:t>
            </a:r>
            <a:r>
              <a:rPr lang="en-US" sz="1000" dirty="0" smtClean="0"/>
              <a:t>DCDT (</a:t>
            </a:r>
            <a:r>
              <a:rPr lang="en-US" sz="1000" dirty="0"/>
              <a:t>DEPARTMENT OF COMMUNICATIONS AND DIGITAL </a:t>
            </a:r>
            <a:r>
              <a:rPr lang="en-US" sz="1000" dirty="0" smtClean="0"/>
              <a:t>TECHNOLOGIES) </a:t>
            </a:r>
            <a:r>
              <a:rPr lang="en-US" sz="1000" dirty="0"/>
              <a:t>directly, or in conjunction with other stakeholders and structures; </a:t>
            </a:r>
            <a:endParaRPr lang="en-US" sz="1000" dirty="0" smtClean="0"/>
          </a:p>
          <a:p>
            <a:pPr lvl="1"/>
            <a:r>
              <a:rPr lang="en-US" sz="1000" dirty="0" smtClean="0"/>
              <a:t>• </a:t>
            </a:r>
            <a:r>
              <a:rPr lang="en-US" sz="1000" dirty="0"/>
              <a:t>A roadmap for stakeholder collaboration: Identification of key action points to facilitate stakeholder collaboration across government, with state agencies and government appointed committees, with </a:t>
            </a:r>
            <a:r>
              <a:rPr lang="en-US" sz="1000" dirty="0" err="1"/>
              <a:t>organised</a:t>
            </a:r>
            <a:r>
              <a:rPr lang="en-US" sz="1000" dirty="0"/>
              <a:t> business and </a:t>
            </a:r>
            <a:r>
              <a:rPr lang="en-US" sz="1000" dirty="0" err="1"/>
              <a:t>labour</a:t>
            </a:r>
            <a:r>
              <a:rPr lang="en-US" sz="1000" dirty="0"/>
              <a:t>, with academia, scientific </a:t>
            </a:r>
            <a:r>
              <a:rPr lang="en-US" sz="1000" dirty="0" err="1" smtClean="0"/>
              <a:t>organisations</a:t>
            </a:r>
            <a:r>
              <a:rPr lang="en-US" sz="1000" dirty="0" smtClean="0"/>
              <a:t> </a:t>
            </a:r>
            <a:r>
              <a:rPr lang="en-US" sz="1000" dirty="0"/>
              <a:t>and civil society</a:t>
            </a:r>
            <a:r>
              <a:rPr lang="en-US" sz="1000" dirty="0" smtClean="0"/>
              <a:t>.</a:t>
            </a:r>
          </a:p>
          <a:p>
            <a:pPr lvl="3"/>
            <a:r>
              <a:rPr lang="en-US" sz="800" dirty="0"/>
              <a:t>DEPARTMENT OF COMMUNICATIONS AND DIGITAL TECHNOLOGIES NOTICE 513 OF 2020 </a:t>
            </a:r>
            <a:endParaRPr lang="en-US" sz="800" dirty="0" smtClean="0"/>
          </a:p>
          <a:p>
            <a:pPr marL="1371600" lvl="3" indent="0">
              <a:buNone/>
            </a:pPr>
            <a:r>
              <a:rPr lang="en-US" sz="800" dirty="0" smtClean="0"/>
              <a:t>As gazette  by </a:t>
            </a:r>
            <a:r>
              <a:rPr lang="en-US" sz="800" dirty="0" err="1" smtClean="0"/>
              <a:t>honourable</a:t>
            </a:r>
            <a:r>
              <a:rPr lang="en-US" sz="800" dirty="0" smtClean="0"/>
              <a:t> Minister </a:t>
            </a:r>
            <a:r>
              <a:rPr lang="en-ZA" sz="800" dirty="0"/>
              <a:t>MS STELLA NDABENI </a:t>
            </a:r>
            <a:r>
              <a:rPr lang="en-ZA" sz="800" dirty="0" smtClean="0"/>
              <a:t>– ABRAHAMS on 30/08/2020</a:t>
            </a:r>
            <a:endParaRPr lang="en-ZA" sz="600" dirty="0"/>
          </a:p>
        </p:txBody>
      </p:sp>
    </p:spTree>
    <p:extLst>
      <p:ext uri="{BB962C8B-B14F-4D97-AF65-F5344CB8AC3E}">
        <p14:creationId xmlns:p14="http://schemas.microsoft.com/office/powerpoint/2010/main" val="2681026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Data We Used on The Policy</a:t>
            </a:r>
            <a:endParaRPr lang="en-ZA" dirty="0"/>
          </a:p>
        </p:txBody>
      </p:sp>
      <p:sp>
        <p:nvSpPr>
          <p:cNvPr id="3" name="Content Placeholder 2"/>
          <p:cNvSpPr>
            <a:spLocks noGrp="1"/>
          </p:cNvSpPr>
          <p:nvPr>
            <p:ph idx="1"/>
          </p:nvPr>
        </p:nvSpPr>
        <p:spPr/>
        <p:txBody>
          <a:bodyPr/>
          <a:lstStyle/>
          <a:p>
            <a:endParaRPr lang="en-ZA" dirty="0" smtClean="0"/>
          </a:p>
          <a:p>
            <a:r>
              <a:rPr lang="en-ZA" sz="2000" b="1" dirty="0" smtClean="0">
                <a:effectLst>
                  <a:outerShdw blurRad="38100" dist="38100" dir="2700000" algn="tl">
                    <a:srgbClr val="000000">
                      <a:alpha val="43137"/>
                    </a:srgbClr>
                  </a:outerShdw>
                </a:effectLst>
              </a:rPr>
              <a:t>Mostly qualitative data, with a categorical data type</a:t>
            </a:r>
            <a:endParaRPr lang="en-ZA" sz="2000" b="1" dirty="0">
              <a:effectLst>
                <a:outerShdw blurRad="38100" dist="38100" dir="2700000" algn="tl">
                  <a:srgbClr val="000000">
                    <a:alpha val="43137"/>
                  </a:srgbClr>
                </a:outerShdw>
              </a:effectLst>
            </a:endParaRPr>
          </a:p>
          <a:p>
            <a:pPr marL="0" indent="0">
              <a:buNone/>
            </a:pPr>
            <a:endParaRPr lang="en-ZA" dirty="0" smtClean="0"/>
          </a:p>
          <a:p>
            <a:r>
              <a:rPr lang="en-ZA" dirty="0" smtClean="0"/>
              <a:t>Digital Behaviours – </a:t>
            </a:r>
            <a:r>
              <a:rPr lang="en-ZA" dirty="0" smtClean="0"/>
              <a:t>Individuals</a:t>
            </a:r>
            <a:endParaRPr lang="en-ZA" dirty="0" smtClean="0"/>
          </a:p>
          <a:p>
            <a:r>
              <a:rPr lang="en-ZA" dirty="0" smtClean="0"/>
              <a:t>Digital Behaviours – Organizations and Government</a:t>
            </a:r>
          </a:p>
          <a:p>
            <a:r>
              <a:rPr lang="en-ZA" dirty="0" smtClean="0"/>
              <a:t>MOOCs &amp; Online Learning Behaviours</a:t>
            </a:r>
          </a:p>
          <a:p>
            <a:r>
              <a:rPr lang="en-ZA" dirty="0" smtClean="0"/>
              <a:t>Complementary datasets</a:t>
            </a:r>
          </a:p>
          <a:p>
            <a:r>
              <a:rPr lang="en-ZA" dirty="0" smtClean="0"/>
              <a:t>General household survey</a:t>
            </a:r>
          </a:p>
        </p:txBody>
      </p:sp>
    </p:spTree>
    <p:extLst>
      <p:ext uri="{BB962C8B-B14F-4D97-AF65-F5344CB8AC3E}">
        <p14:creationId xmlns:p14="http://schemas.microsoft.com/office/powerpoint/2010/main" val="2286380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022" y="973668"/>
            <a:ext cx="9468196" cy="706964"/>
          </a:xfrm>
        </p:spPr>
        <p:txBody>
          <a:bodyPr/>
          <a:lstStyle/>
          <a:p>
            <a:r>
              <a:rPr lang="en-ZA" dirty="0" smtClean="0"/>
              <a:t>How we managed to handle our dataset</a:t>
            </a:r>
            <a:endParaRPr lang="en-ZA" dirty="0"/>
          </a:p>
        </p:txBody>
      </p:sp>
      <p:sp>
        <p:nvSpPr>
          <p:cNvPr id="3" name="Content Placeholder 2"/>
          <p:cNvSpPr>
            <a:spLocks noGrp="1"/>
          </p:cNvSpPr>
          <p:nvPr>
            <p:ph idx="1"/>
          </p:nvPr>
        </p:nvSpPr>
        <p:spPr>
          <a:xfrm>
            <a:off x="539813" y="2452256"/>
            <a:ext cx="10748871" cy="4480559"/>
          </a:xfrm>
        </p:spPr>
        <p:txBody>
          <a:bodyPr>
            <a:normAutofit fontScale="92500" lnSpcReduction="20000"/>
          </a:bodyPr>
          <a:lstStyle/>
          <a:p>
            <a:r>
              <a:rPr lang="en-ZA" dirty="0" smtClean="0"/>
              <a:t>Data Cleaning</a:t>
            </a:r>
          </a:p>
          <a:p>
            <a:pPr lvl="1"/>
            <a:r>
              <a:rPr lang="en-ZA" dirty="0" smtClean="0"/>
              <a:t>We broke the whole data into </a:t>
            </a:r>
            <a:r>
              <a:rPr lang="en-ZA" dirty="0" err="1" smtClean="0"/>
              <a:t>subdata</a:t>
            </a:r>
            <a:endParaRPr lang="en-ZA" dirty="0" smtClean="0"/>
          </a:p>
          <a:p>
            <a:pPr lvl="1"/>
            <a:r>
              <a:rPr lang="en-ZA" dirty="0" smtClean="0"/>
              <a:t>Managed to clean all the null </a:t>
            </a:r>
          </a:p>
          <a:p>
            <a:pPr marL="457200" lvl="1" indent="0">
              <a:buNone/>
            </a:pPr>
            <a:r>
              <a:rPr lang="en-ZA" dirty="0" smtClean="0"/>
              <a:t>      values on the data</a:t>
            </a:r>
          </a:p>
          <a:p>
            <a:pPr lvl="1"/>
            <a:endParaRPr lang="en-ZA" dirty="0"/>
          </a:p>
          <a:p>
            <a:pPr lvl="1"/>
            <a:r>
              <a:rPr lang="en-ZA" dirty="0" smtClean="0"/>
              <a:t>Application used: </a:t>
            </a:r>
            <a:r>
              <a:rPr lang="en-ZA" sz="1200" dirty="0" err="1" smtClean="0"/>
              <a:t>Jupyter</a:t>
            </a:r>
            <a:endParaRPr lang="en-ZA" sz="1200" dirty="0" smtClean="0"/>
          </a:p>
          <a:p>
            <a:pPr marL="2286000" lvl="5" indent="0">
              <a:buNone/>
            </a:pPr>
            <a:r>
              <a:rPr lang="en-ZA" dirty="0" smtClean="0"/>
              <a:t>    </a:t>
            </a:r>
            <a:r>
              <a:rPr lang="en-ZA" dirty="0" err="1" smtClean="0"/>
              <a:t>Phython</a:t>
            </a:r>
            <a:endParaRPr lang="en-ZA" dirty="0" smtClean="0"/>
          </a:p>
          <a:p>
            <a:pPr marL="2286000" lvl="5" indent="0">
              <a:buNone/>
            </a:pPr>
            <a:r>
              <a:rPr lang="en-ZA" dirty="0" smtClean="0"/>
              <a:t>    Spider</a:t>
            </a:r>
          </a:p>
          <a:p>
            <a:pPr marL="457200" lvl="1" indent="0">
              <a:buNone/>
            </a:pPr>
            <a:endParaRPr lang="en-ZA" dirty="0"/>
          </a:p>
          <a:p>
            <a:pPr lvl="1"/>
            <a:r>
              <a:rPr lang="en-ZA" dirty="0" err="1" smtClean="0"/>
              <a:t>Subdata</a:t>
            </a:r>
            <a:r>
              <a:rPr lang="en-ZA" dirty="0" smtClean="0"/>
              <a:t> with null values</a:t>
            </a:r>
          </a:p>
          <a:p>
            <a:pPr lvl="1"/>
            <a:endParaRPr lang="en-ZA" dirty="0"/>
          </a:p>
          <a:p>
            <a:pPr lvl="1"/>
            <a:endParaRPr lang="en-ZA" dirty="0" smtClean="0"/>
          </a:p>
          <a:p>
            <a:pPr lvl="1"/>
            <a:r>
              <a:rPr lang="en-ZA" dirty="0" smtClean="0"/>
              <a:t>Data cleaned from duplicates and </a:t>
            </a:r>
          </a:p>
          <a:p>
            <a:pPr marL="457200" lvl="1" indent="0">
              <a:buNone/>
            </a:pPr>
            <a:r>
              <a:rPr lang="en-ZA" dirty="0"/>
              <a:t> </a:t>
            </a:r>
            <a:r>
              <a:rPr lang="en-ZA" dirty="0" smtClean="0"/>
              <a:t>    null values</a:t>
            </a:r>
          </a:p>
          <a:p>
            <a:pPr lvl="1"/>
            <a:endParaRPr lang="en-ZA" dirty="0"/>
          </a:p>
          <a:p>
            <a:pPr marL="457200" lvl="1" indent="0">
              <a:buNone/>
            </a:pPr>
            <a:endParaRPr lang="en-ZA" dirty="0"/>
          </a:p>
          <a:p>
            <a:pPr marL="457200" lvl="1" indent="0">
              <a:buNone/>
            </a:pPr>
            <a:endParaRPr lang="en-ZA" dirty="0" smtClean="0"/>
          </a:p>
          <a:p>
            <a:pPr marL="457200" lvl="1" indent="0">
              <a:buNone/>
            </a:pPr>
            <a:endParaRPr lang="en-ZA" dirty="0"/>
          </a:p>
        </p:txBody>
      </p:sp>
      <p:pic>
        <p:nvPicPr>
          <p:cNvPr id="4" name="Picture 3"/>
          <p:cNvPicPr>
            <a:picLocks noChangeAspect="1"/>
          </p:cNvPicPr>
          <p:nvPr/>
        </p:nvPicPr>
        <p:blipFill rotWithShape="1">
          <a:blip r:embed="rId2"/>
          <a:srcRect l="1358" t="3277" r="33026" b="15320"/>
          <a:stretch/>
        </p:blipFill>
        <p:spPr>
          <a:xfrm>
            <a:off x="5344980" y="2240996"/>
            <a:ext cx="6466019" cy="4512229"/>
          </a:xfrm>
          <a:prstGeom prst="rect">
            <a:avLst/>
          </a:prstGeom>
        </p:spPr>
      </p:pic>
      <p:cxnSp>
        <p:nvCxnSpPr>
          <p:cNvPr id="6" name="Straight Arrow Connector 5"/>
          <p:cNvCxnSpPr/>
          <p:nvPr/>
        </p:nvCxnSpPr>
        <p:spPr>
          <a:xfrm flipV="1">
            <a:off x="3790950" y="3771900"/>
            <a:ext cx="1876425" cy="1647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341181" y="6191251"/>
            <a:ext cx="1326194" cy="245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863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We will be speaking primarily towards these strategic action points:</a:t>
            </a:r>
            <a:endParaRPr lang="en-ZA" dirty="0"/>
          </a:p>
        </p:txBody>
      </p:sp>
      <p:sp>
        <p:nvSpPr>
          <p:cNvPr id="3" name="Content Placeholder 2"/>
          <p:cNvSpPr>
            <a:spLocks noGrp="1"/>
          </p:cNvSpPr>
          <p:nvPr>
            <p:ph idx="1"/>
          </p:nvPr>
        </p:nvSpPr>
        <p:spPr>
          <a:xfrm>
            <a:off x="1154954" y="2603499"/>
            <a:ext cx="8825659" cy="3883025"/>
          </a:xfrm>
        </p:spPr>
        <p:txBody>
          <a:bodyPr>
            <a:normAutofit/>
          </a:bodyPr>
          <a:lstStyle/>
          <a:p>
            <a:r>
              <a:rPr lang="en-ZA" dirty="0" smtClean="0"/>
              <a:t>Strategic action point 1.1</a:t>
            </a:r>
          </a:p>
          <a:p>
            <a:r>
              <a:rPr lang="en-ZA" dirty="0"/>
              <a:t>Strategic action point </a:t>
            </a:r>
            <a:r>
              <a:rPr lang="en-ZA" dirty="0" smtClean="0"/>
              <a:t>1.3</a:t>
            </a:r>
          </a:p>
          <a:p>
            <a:r>
              <a:rPr lang="en-ZA" dirty="0"/>
              <a:t>Strategic action </a:t>
            </a:r>
            <a:r>
              <a:rPr lang="en-ZA" dirty="0" smtClean="0"/>
              <a:t>point 2.3</a:t>
            </a:r>
          </a:p>
          <a:p>
            <a:r>
              <a:rPr lang="en-ZA" b="1" i="1" u="sng" dirty="0"/>
              <a:t>Strategic action </a:t>
            </a:r>
            <a:r>
              <a:rPr lang="en-ZA" b="1" i="1" u="sng" dirty="0" smtClean="0"/>
              <a:t>point 3.1</a:t>
            </a:r>
          </a:p>
          <a:p>
            <a:r>
              <a:rPr lang="en-ZA" b="1" i="1" u="sng" dirty="0"/>
              <a:t>Strategic action </a:t>
            </a:r>
            <a:r>
              <a:rPr lang="en-ZA" b="1" i="1" u="sng" dirty="0" smtClean="0"/>
              <a:t>point 5.1</a:t>
            </a:r>
          </a:p>
          <a:p>
            <a:r>
              <a:rPr lang="en-ZA" b="1" i="1" u="sng" dirty="0"/>
              <a:t>Strategic action </a:t>
            </a:r>
            <a:r>
              <a:rPr lang="en-ZA" b="1" i="1" u="sng" dirty="0" smtClean="0"/>
              <a:t>point 5.2</a:t>
            </a:r>
          </a:p>
          <a:p>
            <a:r>
              <a:rPr lang="en-ZA" b="1" i="1" u="sng" dirty="0"/>
              <a:t>Strategic action </a:t>
            </a:r>
            <a:r>
              <a:rPr lang="en-ZA" b="1" i="1" u="sng" dirty="0" smtClean="0"/>
              <a:t>point 8.1</a:t>
            </a:r>
          </a:p>
          <a:p>
            <a:r>
              <a:rPr lang="en-ZA" b="1" i="1" u="sng" dirty="0"/>
              <a:t>Strategic action </a:t>
            </a:r>
            <a:r>
              <a:rPr lang="en-ZA" b="1" i="1" u="sng" dirty="0" smtClean="0"/>
              <a:t>point 8.4</a:t>
            </a:r>
          </a:p>
          <a:p>
            <a:r>
              <a:rPr lang="en-ZA" b="1" i="1" u="sng" dirty="0"/>
              <a:t>Strategic action </a:t>
            </a:r>
            <a:r>
              <a:rPr lang="en-ZA" b="1" i="1" u="sng" dirty="0" smtClean="0"/>
              <a:t>point 8.5</a:t>
            </a:r>
            <a:endParaRPr lang="en-ZA" b="1" i="1" u="sng" dirty="0"/>
          </a:p>
          <a:p>
            <a:endParaRPr lang="en-ZA" dirty="0" smtClean="0"/>
          </a:p>
          <a:p>
            <a:endParaRPr lang="en-ZA" dirty="0" smtClean="0"/>
          </a:p>
          <a:p>
            <a:endParaRPr lang="en-ZA" dirty="0"/>
          </a:p>
        </p:txBody>
      </p:sp>
    </p:spTree>
    <p:extLst>
      <p:ext uri="{BB962C8B-B14F-4D97-AF65-F5344CB8AC3E}">
        <p14:creationId xmlns:p14="http://schemas.microsoft.com/office/powerpoint/2010/main" val="1318522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4046" y="457408"/>
            <a:ext cx="8421379" cy="2686050"/>
          </a:xfrm>
          <a:prstGeom prst="rect">
            <a:avLst/>
          </a:prstGeom>
        </p:spPr>
      </p:pic>
      <p:sp>
        <p:nvSpPr>
          <p:cNvPr id="2" name="Rectangle 1"/>
          <p:cNvSpPr/>
          <p:nvPr/>
        </p:nvSpPr>
        <p:spPr>
          <a:xfrm>
            <a:off x="9428086" y="2211303"/>
            <a:ext cx="2530136" cy="44824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ZA" dirty="0" smtClean="0"/>
              <a:t>The data shows a clear bias towards urban areas in terms of access and device ownership.</a:t>
            </a:r>
          </a:p>
          <a:p>
            <a:pPr marL="285750" indent="-285750" algn="ctr">
              <a:buFont typeface="Arial" panose="020B0604020202020204" pitchFamily="34" charset="0"/>
              <a:buChar char="•"/>
            </a:pPr>
            <a:r>
              <a:rPr lang="en-ZA" dirty="0" smtClean="0"/>
              <a:t>In order to redress apartheid spatial planning and urban migration, more resources need to be directed towards rural areas</a:t>
            </a:r>
            <a:endParaRPr lang="en-ZA" dirty="0"/>
          </a:p>
        </p:txBody>
      </p:sp>
      <p:sp>
        <p:nvSpPr>
          <p:cNvPr id="4" name="Rectangle 3"/>
          <p:cNvSpPr/>
          <p:nvPr/>
        </p:nvSpPr>
        <p:spPr>
          <a:xfrm>
            <a:off x="474045" y="3173767"/>
            <a:ext cx="8199438" cy="3519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ZA" dirty="0" smtClean="0"/>
              <a:t>With reference to Strategic Action point 5.2 – more resources should be diverted to hosting events such as the </a:t>
            </a:r>
            <a:r>
              <a:rPr lang="en-ZA" dirty="0" err="1" smtClean="0"/>
              <a:t>Hackerthon</a:t>
            </a:r>
            <a:r>
              <a:rPr lang="en-ZA" dirty="0" smtClean="0"/>
              <a:t> in rural and semi-rural areas.</a:t>
            </a:r>
          </a:p>
          <a:p>
            <a:pPr marL="285750" indent="-285750" algn="ctr">
              <a:buFont typeface="Arial" panose="020B0604020202020204" pitchFamily="34" charset="0"/>
              <a:buChar char="•"/>
            </a:pPr>
            <a:r>
              <a:rPr lang="en-ZA" dirty="0" smtClean="0"/>
              <a:t>SETA are at the coalface of skills development and should be used to give access to rural and semi-rural areas communities for learners-hips and development – reference Strategic Action point 8.1</a:t>
            </a:r>
          </a:p>
          <a:p>
            <a:pPr marL="285750" indent="-285750" algn="ctr">
              <a:buFont typeface="Arial" panose="020B0604020202020204" pitchFamily="34" charset="0"/>
              <a:buChar char="•"/>
            </a:pPr>
            <a:r>
              <a:rPr lang="en-ZA" dirty="0" smtClean="0"/>
              <a:t>Seed funding should be diverted to semi-rural and rural areas. Currently these resources are concentrated to Gauteng and the Western Province. This side-lines rural entrepreneurs.</a:t>
            </a:r>
          </a:p>
          <a:p>
            <a:pPr marL="285750" indent="-285750" algn="ctr">
              <a:buFont typeface="Arial" panose="020B0604020202020204" pitchFamily="34" charset="0"/>
              <a:buChar char="•"/>
            </a:pPr>
            <a:endParaRPr lang="en-ZA" dirty="0" smtClean="0"/>
          </a:p>
          <a:p>
            <a:pPr marL="285750" indent="-285750" algn="ctr">
              <a:buFont typeface="Arial" panose="020B0604020202020204" pitchFamily="34" charset="0"/>
              <a:buChar char="•"/>
            </a:pPr>
            <a:endParaRPr lang="en-ZA" dirty="0" smtClean="0"/>
          </a:p>
          <a:p>
            <a:pPr marL="285750" indent="-285750" algn="ctr">
              <a:buFont typeface="Arial" panose="020B0604020202020204" pitchFamily="34" charset="0"/>
              <a:buChar char="•"/>
            </a:pPr>
            <a:endParaRPr lang="en-ZA" dirty="0"/>
          </a:p>
        </p:txBody>
      </p:sp>
    </p:spTree>
    <p:extLst>
      <p:ext uri="{BB962C8B-B14F-4D97-AF65-F5344CB8AC3E}">
        <p14:creationId xmlns:p14="http://schemas.microsoft.com/office/powerpoint/2010/main" val="304810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smtClean="0"/>
              <a:t>MySchoolApp Concept Design</a:t>
            </a:r>
            <a:endParaRPr lang="en-ZA" dirty="0"/>
          </a:p>
        </p:txBody>
      </p:sp>
      <p:graphicFrame>
        <p:nvGraphicFramePr>
          <p:cNvPr id="7" name="Diagram 6"/>
          <p:cNvGraphicFramePr/>
          <p:nvPr>
            <p:extLst>
              <p:ext uri="{D42A27DB-BD31-4B8C-83A1-F6EECF244321}">
                <p14:modId xmlns:p14="http://schemas.microsoft.com/office/powerpoint/2010/main" val="1431286082"/>
              </p:ext>
            </p:extLst>
          </p:nvPr>
        </p:nvGraphicFramePr>
        <p:xfrm>
          <a:off x="2303856" y="2481965"/>
          <a:ext cx="6463607" cy="3827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8170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524" y="180746"/>
            <a:ext cx="8647953" cy="2190980"/>
          </a:xfrm>
          <a:prstGeom prst="rect">
            <a:avLst/>
          </a:prstGeom>
        </p:spPr>
      </p:pic>
      <p:sp>
        <p:nvSpPr>
          <p:cNvPr id="4" name="TextBox 3"/>
          <p:cNvSpPr txBox="1"/>
          <p:nvPr/>
        </p:nvSpPr>
        <p:spPr>
          <a:xfrm>
            <a:off x="621030" y="3924300"/>
            <a:ext cx="10951845" cy="923330"/>
          </a:xfrm>
          <a:prstGeom prst="rect">
            <a:avLst/>
          </a:prstGeom>
          <a:noFill/>
        </p:spPr>
        <p:txBody>
          <a:bodyPr wrap="square" rtlCol="0">
            <a:spAutoFit/>
          </a:bodyPr>
          <a:lstStyle/>
          <a:p>
            <a:r>
              <a:rPr lang="en-ZA" dirty="0" smtClean="0"/>
              <a:t>Our data suggests that rural and </a:t>
            </a:r>
            <a:r>
              <a:rPr lang="en-ZA" dirty="0" smtClean="0"/>
              <a:t>sem</a:t>
            </a:r>
            <a:r>
              <a:rPr lang="en-ZA" dirty="0" smtClean="0"/>
              <a:t>i-rural </a:t>
            </a:r>
            <a:r>
              <a:rPr lang="en-ZA" dirty="0" smtClean="0"/>
              <a:t>areas are unjustly side-lined when it comes to the digital revolution. An increase in access to training and opportunities will not just create additional employment but will also lead to an increase in entrepreneurship.</a:t>
            </a:r>
            <a:endParaRPr lang="en-ZA" dirty="0"/>
          </a:p>
        </p:txBody>
      </p:sp>
    </p:spTree>
    <p:extLst>
      <p:ext uri="{BB962C8B-B14F-4D97-AF65-F5344CB8AC3E}">
        <p14:creationId xmlns:p14="http://schemas.microsoft.com/office/powerpoint/2010/main" val="21120868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272</TotalTime>
  <Words>568</Words>
  <Application>Microsoft Office PowerPoint</Application>
  <PresentationFormat>Widescreen</PresentationFormat>
  <Paragraphs>72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Wingdings 3</vt:lpstr>
      <vt:lpstr>Ion Boardroom</vt:lpstr>
      <vt:lpstr>The Venoms</vt:lpstr>
      <vt:lpstr>Improving Connectivity</vt:lpstr>
      <vt:lpstr>Policy Objective</vt:lpstr>
      <vt:lpstr>Data We Used on The Policy</vt:lpstr>
      <vt:lpstr>How we managed to handle our dataset</vt:lpstr>
      <vt:lpstr>We will be speaking primarily towards these strategic action points:</vt:lpstr>
      <vt:lpstr>PowerPoint Presentation</vt:lpstr>
      <vt:lpstr>MySchoolApp Concept Design</vt:lpstr>
      <vt:lpstr>PowerPoint Presentation</vt:lpstr>
      <vt:lpstr>PowerPoint Presentation</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Venoms</dc:title>
  <dc:creator>lab131</dc:creator>
  <cp:lastModifiedBy>lab131</cp:lastModifiedBy>
  <cp:revision>29</cp:revision>
  <dcterms:created xsi:type="dcterms:W3CDTF">2021-02-28T05:53:02Z</dcterms:created>
  <dcterms:modified xsi:type="dcterms:W3CDTF">2021-02-28T10:27:19Z</dcterms:modified>
</cp:coreProperties>
</file>