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3" r:id="rId4"/>
    <p:sldId id="257" r:id="rId5"/>
    <p:sldId id="258" r:id="rId6"/>
    <p:sldId id="260" r:id="rId7"/>
    <p:sldId id="25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1" d="100"/>
          <a:sy n="81" d="100"/>
        </p:scale>
        <p:origin x="41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620277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318880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8985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773924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912741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3545501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97508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35713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3846233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70B5C7-8A36-434C-8621-7E8BB32CD73E}" type="datetimeFigureOut">
              <a:rPr lang="en-US" smtClean="0"/>
              <a:t>2/28/2021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59622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70B5C7-8A36-434C-8621-7E8BB32CD73E}"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037036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70B5C7-8A36-434C-8621-7E8BB32CD73E}" type="datetimeFigureOut">
              <a:rPr lang="en-US" smtClean="0"/>
              <a:t>2/28/2021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049068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70B5C7-8A36-434C-8621-7E8BB32CD73E}" type="datetimeFigureOut">
              <a:rPr lang="en-US" smtClean="0"/>
              <a:t>2/28/2021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551033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70B5C7-8A36-434C-8621-7E8BB32CD73E}" type="datetimeFigureOut">
              <a:rPr lang="en-US" smtClean="0"/>
              <a:t>2/28/2021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1658772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C70B5C7-8A36-434C-8621-7E8BB32CD73E}"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4200158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70B5C7-8A36-434C-8621-7E8BB32CD73E}" type="datetimeFigureOut">
              <a:rPr lang="en-US" smtClean="0"/>
              <a:t>2/28/2021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49D5F9-EABA-4F53-94E9-4862116A34AA}" type="slidenum">
              <a:rPr lang="en-US" smtClean="0"/>
              <a:t>‹#›</a:t>
            </a:fld>
            <a:endParaRPr lang="en-US"/>
          </a:p>
        </p:txBody>
      </p:sp>
    </p:spTree>
    <p:extLst>
      <p:ext uri="{BB962C8B-B14F-4D97-AF65-F5344CB8AC3E}">
        <p14:creationId xmlns:p14="http://schemas.microsoft.com/office/powerpoint/2010/main" val="3066991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70B5C7-8A36-434C-8621-7E8BB32CD73E}" type="datetimeFigureOut">
              <a:rPr lang="en-US" smtClean="0"/>
              <a:t>2/28/2021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449D5F9-EABA-4F53-94E9-4862116A34AA}" type="slidenum">
              <a:rPr lang="en-US" smtClean="0"/>
              <a:t>‹#›</a:t>
            </a:fld>
            <a:endParaRPr lang="en-US"/>
          </a:p>
        </p:txBody>
      </p:sp>
    </p:spTree>
    <p:extLst>
      <p:ext uri="{BB962C8B-B14F-4D97-AF65-F5344CB8AC3E}">
        <p14:creationId xmlns:p14="http://schemas.microsoft.com/office/powerpoint/2010/main" val="14001808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81608CA-F8FA-47F5-B7C7-E3DDD4688549}"/>
              </a:ext>
            </a:extLst>
          </p:cNvPr>
          <p:cNvSpPr txBox="1"/>
          <p:nvPr/>
        </p:nvSpPr>
        <p:spPr>
          <a:xfrm>
            <a:off x="432966" y="265573"/>
            <a:ext cx="4587766" cy="6555641"/>
          </a:xfrm>
          <a:prstGeom prst="rect">
            <a:avLst/>
          </a:prstGeom>
          <a:noFill/>
        </p:spPr>
        <p:txBody>
          <a:bodyPr wrap="square">
            <a:spAutoFit/>
          </a:bodyPr>
          <a:lstStyle/>
          <a:p>
            <a:r>
              <a:rPr lang="en-US" sz="1400" dirty="0"/>
              <a:t>THE DAILY BIRD PROJECT: Food security and sustainable program.</a:t>
            </a:r>
          </a:p>
          <a:p>
            <a:endParaRPr lang="en-US" sz="1400" dirty="0"/>
          </a:p>
          <a:p>
            <a:r>
              <a:rPr lang="en-US" sz="1400" dirty="0"/>
              <a:t>Identified Problem</a:t>
            </a:r>
          </a:p>
          <a:p>
            <a:r>
              <a:rPr lang="en-US" sz="1400" dirty="0"/>
              <a:t>Food security is an eminent issue due to lack in sustainable living with surplus of consumers and a shortage of producers.</a:t>
            </a:r>
          </a:p>
          <a:p>
            <a:r>
              <a:rPr lang="en-US" sz="1400" dirty="0"/>
              <a:t>Consumerism is a chain that hampers sustainable growth.</a:t>
            </a:r>
          </a:p>
          <a:p>
            <a:endParaRPr lang="en-US" sz="1400" dirty="0"/>
          </a:p>
          <a:p>
            <a:r>
              <a:rPr lang="en-US" sz="1400" dirty="0"/>
              <a:t>Supply &amp; Delivery of local fresh produce in rural and urban derived from the (NHTS2013) data set.</a:t>
            </a:r>
          </a:p>
          <a:p>
            <a:r>
              <a:rPr lang="en-US" sz="1400" dirty="0"/>
              <a:t>We also used </a:t>
            </a:r>
            <a:r>
              <a:rPr lang="en-US" sz="1400" dirty="0" err="1"/>
              <a:t>statssa</a:t>
            </a:r>
            <a:r>
              <a:rPr lang="en-US" sz="1400" dirty="0"/>
              <a:t> and food security policy south Africa.</a:t>
            </a:r>
          </a:p>
          <a:p>
            <a:endParaRPr lang="en-US" sz="1400" dirty="0"/>
          </a:p>
          <a:p>
            <a:pPr marL="285750" indent="-285750">
              <a:buFont typeface="Arial" panose="020B0604020202020204" pitchFamily="34" charset="0"/>
              <a:buChar char="•"/>
            </a:pPr>
            <a:r>
              <a:rPr lang="en-US" sz="1400" dirty="0"/>
              <a:t>Transportation modes and costs to go to buy food and groceries increase costs of products</a:t>
            </a:r>
          </a:p>
          <a:p>
            <a:pPr marL="285750" indent="-285750">
              <a:buFont typeface="Arial" panose="020B0604020202020204" pitchFamily="34" charset="0"/>
              <a:buChar char="•"/>
            </a:pPr>
            <a:r>
              <a:rPr lang="en-US" sz="1400" dirty="0"/>
              <a:t>The delayed time factor to buy food and groceries</a:t>
            </a:r>
          </a:p>
          <a:p>
            <a:pPr marL="285750" indent="-285750">
              <a:buFont typeface="Arial" panose="020B0604020202020204" pitchFamily="34" charset="0"/>
              <a:buChar char="•"/>
            </a:pPr>
            <a:r>
              <a:rPr lang="en-US" sz="1400" dirty="0"/>
              <a:t>(NHtS2013)</a:t>
            </a:r>
          </a:p>
          <a:p>
            <a:pPr marL="285750" indent="-285750">
              <a:buFont typeface="Arial" panose="020B0604020202020204" pitchFamily="34" charset="0"/>
              <a:buChar char="•"/>
            </a:pPr>
            <a:r>
              <a:rPr lang="en-US" sz="1400" dirty="0"/>
              <a:t>Total house expenditure vs sales on farming products .</a:t>
            </a:r>
          </a:p>
          <a:p>
            <a:pPr marL="285750" indent="-285750">
              <a:buFont typeface="Arial" panose="020B0604020202020204" pitchFamily="34" charset="0"/>
              <a:buChar char="•"/>
            </a:pPr>
            <a:r>
              <a:rPr lang="en-US" sz="1400" dirty="0"/>
              <a:t>Unemployment rate </a:t>
            </a:r>
            <a:r>
              <a:rPr lang="en-US" sz="1400" dirty="0" err="1"/>
              <a:t>statssa</a:t>
            </a:r>
            <a:r>
              <a:rPr lang="en-US" sz="1400" dirty="0"/>
              <a:t> :</a:t>
            </a:r>
          </a:p>
          <a:p>
            <a:r>
              <a:rPr lang="en-US" sz="1400" dirty="0"/>
              <a:t>(The results of the Quarterly </a:t>
            </a:r>
            <a:r>
              <a:rPr lang="en-US" sz="1400" dirty="0" err="1"/>
              <a:t>Labour</a:t>
            </a:r>
            <a:r>
              <a:rPr lang="en-US" sz="1400" dirty="0"/>
              <a:t> Force Survey (QLFS) for the fourth quarter of 2020 show that the number of employed persons increased by 333 000 to 15,0 million in the fourth quarter of 2020, and the number of unemployed persons also increased by 701 000 to 7,2 million compared to the third quarter of 2020.</a:t>
            </a:r>
          </a:p>
          <a:p>
            <a:endParaRPr lang="en-US" sz="1400" dirty="0"/>
          </a:p>
        </p:txBody>
      </p:sp>
      <p:pic>
        <p:nvPicPr>
          <p:cNvPr id="12" name="Picture 11">
            <a:extLst>
              <a:ext uri="{FF2B5EF4-FFF2-40B4-BE49-F238E27FC236}">
                <a16:creationId xmlns:a16="http://schemas.microsoft.com/office/drawing/2014/main" id="{BD6513D4-382E-418D-B6D1-D57091D28E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0732" y="160447"/>
            <a:ext cx="5516033" cy="5182020"/>
          </a:xfrm>
          <a:prstGeom prst="rect">
            <a:avLst/>
          </a:prstGeom>
        </p:spPr>
      </p:pic>
    </p:spTree>
    <p:extLst>
      <p:ext uri="{BB962C8B-B14F-4D97-AF65-F5344CB8AC3E}">
        <p14:creationId xmlns:p14="http://schemas.microsoft.com/office/powerpoint/2010/main" val="291255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A8075E-5EDD-4C53-8350-2F527EBC4D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84" y="762000"/>
            <a:ext cx="9081501" cy="5340689"/>
          </a:xfrm>
          <a:prstGeom prst="rect">
            <a:avLst/>
          </a:prstGeom>
        </p:spPr>
      </p:pic>
    </p:spTree>
    <p:extLst>
      <p:ext uri="{BB962C8B-B14F-4D97-AF65-F5344CB8AC3E}">
        <p14:creationId xmlns:p14="http://schemas.microsoft.com/office/powerpoint/2010/main" val="2646909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BA10328-C898-4FCE-B1A7-F30E1B95D0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0321" y="215900"/>
            <a:ext cx="5555779" cy="2641600"/>
          </a:xfrm>
          <a:prstGeom prst="rect">
            <a:avLst/>
          </a:prstGeom>
        </p:spPr>
      </p:pic>
      <p:pic>
        <p:nvPicPr>
          <p:cNvPr id="7" name="Picture 6">
            <a:extLst>
              <a:ext uri="{FF2B5EF4-FFF2-40B4-BE49-F238E27FC236}">
                <a16:creationId xmlns:a16="http://schemas.microsoft.com/office/drawing/2014/main" id="{D45B7188-BEEB-420C-8F98-4520641AC9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193" y="76201"/>
            <a:ext cx="4700810" cy="1713002"/>
          </a:xfrm>
          <a:prstGeom prst="rect">
            <a:avLst/>
          </a:prstGeom>
        </p:spPr>
      </p:pic>
      <p:pic>
        <p:nvPicPr>
          <p:cNvPr id="9" name="Picture 8">
            <a:extLst>
              <a:ext uri="{FF2B5EF4-FFF2-40B4-BE49-F238E27FC236}">
                <a16:creationId xmlns:a16="http://schemas.microsoft.com/office/drawing/2014/main" id="{9FD0FC70-ADBB-489C-A481-710E3BA2807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0919" y="2134220"/>
            <a:ext cx="4261214" cy="2820325"/>
          </a:xfrm>
          <a:prstGeom prst="rect">
            <a:avLst/>
          </a:prstGeom>
        </p:spPr>
      </p:pic>
      <p:pic>
        <p:nvPicPr>
          <p:cNvPr id="10" name="Picture 9">
            <a:extLst>
              <a:ext uri="{FF2B5EF4-FFF2-40B4-BE49-F238E27FC236}">
                <a16:creationId xmlns:a16="http://schemas.microsoft.com/office/drawing/2014/main" id="{A5F5A9E7-F1E5-4BBE-BFC7-3BB892D8BC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930451" y="2857500"/>
            <a:ext cx="4261214" cy="2374329"/>
          </a:xfrm>
          <a:prstGeom prst="rect">
            <a:avLst/>
          </a:prstGeom>
        </p:spPr>
      </p:pic>
    </p:spTree>
    <p:extLst>
      <p:ext uri="{BB962C8B-B14F-4D97-AF65-F5344CB8AC3E}">
        <p14:creationId xmlns:p14="http://schemas.microsoft.com/office/powerpoint/2010/main" val="2606912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1B4D7E6-1CCB-49E0-B5B3-954DFB65D7D4}"/>
              </a:ext>
            </a:extLst>
          </p:cNvPr>
          <p:cNvSpPr txBox="1"/>
          <p:nvPr/>
        </p:nvSpPr>
        <p:spPr>
          <a:xfrm>
            <a:off x="709448" y="612845"/>
            <a:ext cx="8434552" cy="3231654"/>
          </a:xfrm>
          <a:prstGeom prst="rect">
            <a:avLst/>
          </a:prstGeom>
          <a:noFill/>
        </p:spPr>
        <p:txBody>
          <a:bodyPr wrap="square">
            <a:spAutoFit/>
          </a:bodyPr>
          <a:lstStyle/>
          <a:p>
            <a:r>
              <a:rPr lang="en-US" sz="1200" dirty="0"/>
              <a:t>Solutions</a:t>
            </a:r>
          </a:p>
          <a:p>
            <a:r>
              <a:rPr lang="en-US" sz="1200" dirty="0"/>
              <a:t>- Sustainable rural farmers</a:t>
            </a:r>
          </a:p>
          <a:p>
            <a:endParaRPr lang="en-US" sz="1200" dirty="0"/>
          </a:p>
          <a:p>
            <a:r>
              <a:rPr lang="en-US" sz="1200" dirty="0"/>
              <a:t>Developing a platform by utilizing a app to trade fresh produce, sourced from local farmers through 4IR technologies and farmers being trained into the Daily Bird Project.</a:t>
            </a:r>
          </a:p>
          <a:p>
            <a:endParaRPr lang="en-US" sz="1200" dirty="0"/>
          </a:p>
          <a:p>
            <a:r>
              <a:rPr lang="en-US" sz="1200" dirty="0"/>
              <a:t>Assisting farmers in producing the highest quality fresh produce by providing specialist support as and when needed.</a:t>
            </a:r>
          </a:p>
          <a:p>
            <a:endParaRPr lang="en-US" sz="1200" dirty="0"/>
          </a:p>
          <a:p>
            <a:r>
              <a:rPr lang="en-US" sz="1200" dirty="0"/>
              <a:t>Affordability for the consumer and feasibility for the producer even if it means your </a:t>
            </a:r>
            <a:r>
              <a:rPr lang="en-US" sz="1200" dirty="0" err="1"/>
              <a:t>neighbour</a:t>
            </a:r>
            <a:r>
              <a:rPr lang="en-US" sz="1200" dirty="0"/>
              <a:t> becomes your supplier (food security policy objective)</a:t>
            </a:r>
          </a:p>
          <a:p>
            <a:endParaRPr lang="en-US" sz="1200" dirty="0"/>
          </a:p>
          <a:p>
            <a:r>
              <a:rPr lang="en-US" sz="1200" dirty="0"/>
              <a:t>4IR Technology includes</a:t>
            </a:r>
          </a:p>
          <a:p>
            <a:r>
              <a:rPr lang="en-US" sz="1200" dirty="0"/>
              <a:t>Big Data;</a:t>
            </a:r>
          </a:p>
          <a:p>
            <a:r>
              <a:rPr lang="en-US" sz="1200" dirty="0"/>
              <a:t>Cloud Computing</a:t>
            </a:r>
          </a:p>
          <a:p>
            <a:r>
              <a:rPr lang="en-US" sz="1200" dirty="0"/>
              <a:t>Real time data analytics Internet Power BI used</a:t>
            </a:r>
          </a:p>
          <a:p>
            <a:r>
              <a:rPr lang="en-US" sz="1200" dirty="0"/>
              <a:t>Artificial Intelligence. </a:t>
            </a:r>
          </a:p>
          <a:p>
            <a:r>
              <a:rPr lang="en-US" sz="1200" dirty="0"/>
              <a:t> </a:t>
            </a:r>
          </a:p>
        </p:txBody>
      </p:sp>
    </p:spTree>
    <p:extLst>
      <p:ext uri="{BB962C8B-B14F-4D97-AF65-F5344CB8AC3E}">
        <p14:creationId xmlns:p14="http://schemas.microsoft.com/office/powerpoint/2010/main" val="3071991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826F126-723F-4E54-BE55-B421BF3A942F}"/>
              </a:ext>
            </a:extLst>
          </p:cNvPr>
          <p:cNvSpPr txBox="1"/>
          <p:nvPr/>
        </p:nvSpPr>
        <p:spPr>
          <a:xfrm>
            <a:off x="593834" y="840848"/>
            <a:ext cx="6096000" cy="4247317"/>
          </a:xfrm>
          <a:prstGeom prst="rect">
            <a:avLst/>
          </a:prstGeom>
          <a:noFill/>
        </p:spPr>
        <p:txBody>
          <a:bodyPr wrap="square">
            <a:spAutoFit/>
          </a:bodyPr>
          <a:lstStyle/>
          <a:p>
            <a:r>
              <a:rPr lang="en-US" sz="1000" dirty="0"/>
              <a:t>Large rural and communities will benefit in the following ways;</a:t>
            </a:r>
          </a:p>
          <a:p>
            <a:r>
              <a:rPr lang="en-US" sz="1000" dirty="0"/>
              <a:t>Saving</a:t>
            </a:r>
          </a:p>
          <a:p>
            <a:r>
              <a:rPr lang="en-US" sz="1000" dirty="0"/>
              <a:t>* Farm to fork model/ soil to fork as others may refer to it</a:t>
            </a:r>
          </a:p>
          <a:p>
            <a:r>
              <a:rPr lang="en-US" sz="1000" dirty="0"/>
              <a:t>* More affordable and accessible produce</a:t>
            </a:r>
          </a:p>
          <a:p>
            <a:r>
              <a:rPr lang="en-US" sz="1000" dirty="0"/>
              <a:t>Income opportunities</a:t>
            </a:r>
          </a:p>
          <a:p>
            <a:r>
              <a:rPr lang="en-US" sz="1000" dirty="0"/>
              <a:t>* Join the local farming force and promote sustainable living through utilizing the user friendly app,</a:t>
            </a:r>
          </a:p>
          <a:p>
            <a:r>
              <a:rPr lang="en-US" sz="1000" dirty="0"/>
              <a:t>Employment</a:t>
            </a:r>
          </a:p>
          <a:p>
            <a:r>
              <a:rPr lang="en-US" sz="1000" dirty="0"/>
              <a:t>* Fresh produce will be from farmer to consumer; picking, sorting and packing, delivery and data capturing.</a:t>
            </a:r>
          </a:p>
          <a:p>
            <a:endParaRPr lang="en-US" sz="1000" dirty="0"/>
          </a:p>
          <a:p>
            <a:r>
              <a:rPr lang="en-US" sz="1000" dirty="0"/>
              <a:t>Covid-19 strategy social distancing avoid crowded areas modes of transport by delivery methods order and process online. Quality and control checks would be placed. Can’t rely on chain stores break consumer culture.</a:t>
            </a:r>
          </a:p>
          <a:p>
            <a:endParaRPr lang="en-US" sz="1000" dirty="0"/>
          </a:p>
          <a:p>
            <a:r>
              <a:rPr lang="en-US" sz="1000" dirty="0"/>
              <a:t>Carbon credits:  Reduce emission gases</a:t>
            </a:r>
          </a:p>
          <a:p>
            <a:endParaRPr lang="en-US" sz="1000" dirty="0"/>
          </a:p>
          <a:p>
            <a:r>
              <a:rPr lang="en-US" sz="1000" dirty="0"/>
              <a:t>Governance &amp; policies</a:t>
            </a:r>
          </a:p>
          <a:p>
            <a:endParaRPr lang="en-US" sz="1000" dirty="0"/>
          </a:p>
          <a:p>
            <a:r>
              <a:rPr lang="en-US" sz="1000" dirty="0"/>
              <a:t>Clearly defined company policies including returns, wastage and </a:t>
            </a:r>
            <a:r>
              <a:rPr lang="en-US" sz="1000" dirty="0" err="1"/>
              <a:t>Qpro</a:t>
            </a:r>
            <a:r>
              <a:rPr lang="en-US" sz="1000" dirty="0"/>
              <a:t> standards to adhere to.</a:t>
            </a:r>
          </a:p>
          <a:p>
            <a:endParaRPr lang="en-US" sz="1000" dirty="0"/>
          </a:p>
          <a:p>
            <a:r>
              <a:rPr lang="en-US" sz="1000" dirty="0"/>
              <a:t>Pre drawn up contracts and agreements between the fresh produce supplier and the </a:t>
            </a:r>
            <a:r>
              <a:rPr lang="en-US" sz="1000" dirty="0" err="1"/>
              <a:t>The</a:t>
            </a:r>
            <a:r>
              <a:rPr lang="en-US" sz="1000" dirty="0"/>
              <a:t> Daily Bird Project to mitigate potential risks identified and ensure fair- trade.</a:t>
            </a:r>
          </a:p>
          <a:p>
            <a:endParaRPr lang="en-US" sz="1000" dirty="0"/>
          </a:p>
          <a:p>
            <a:endParaRPr lang="en-US" sz="1000" dirty="0"/>
          </a:p>
          <a:p>
            <a:r>
              <a:rPr lang="en-US" sz="1000" dirty="0"/>
              <a:t>Technological challenges;</a:t>
            </a:r>
          </a:p>
          <a:p>
            <a:r>
              <a:rPr lang="en-US" sz="1000" dirty="0"/>
              <a:t>*Lack of internet access</a:t>
            </a:r>
          </a:p>
          <a:p>
            <a:r>
              <a:rPr lang="en-US" sz="1000" dirty="0"/>
              <a:t>…DR KK FREE WIFI</a:t>
            </a:r>
          </a:p>
          <a:p>
            <a:r>
              <a:rPr lang="en-US" sz="1000" dirty="0"/>
              <a:t>*Operational challenge</a:t>
            </a:r>
          </a:p>
          <a:p>
            <a:r>
              <a:rPr lang="en-US" sz="1000" dirty="0"/>
              <a:t>…Business continuity mode</a:t>
            </a:r>
          </a:p>
        </p:txBody>
      </p:sp>
      <p:pic>
        <p:nvPicPr>
          <p:cNvPr id="1026" name="Picture 2">
            <a:extLst>
              <a:ext uri="{FF2B5EF4-FFF2-40B4-BE49-F238E27FC236}">
                <a16:creationId xmlns:a16="http://schemas.microsoft.com/office/drawing/2014/main" id="{E7E6522E-317C-489E-89CD-6DF73FB397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4118" y="914108"/>
            <a:ext cx="3797483" cy="31881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870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252698-23E5-4E5A-929C-FE623972EDB5}"/>
              </a:ext>
            </a:extLst>
          </p:cNvPr>
          <p:cNvSpPr txBox="1"/>
          <p:nvPr/>
        </p:nvSpPr>
        <p:spPr>
          <a:xfrm>
            <a:off x="446690" y="197346"/>
            <a:ext cx="8660524" cy="5262979"/>
          </a:xfrm>
          <a:prstGeom prst="rect">
            <a:avLst/>
          </a:prstGeom>
          <a:noFill/>
        </p:spPr>
        <p:txBody>
          <a:bodyPr wrap="square">
            <a:spAutoFit/>
          </a:bodyPr>
          <a:lstStyle/>
          <a:p>
            <a:r>
              <a:rPr lang="en-US" sz="1600" dirty="0"/>
              <a:t>Farmer benefits</a:t>
            </a:r>
          </a:p>
          <a:p>
            <a:endParaRPr lang="en-US" sz="1600" dirty="0"/>
          </a:p>
          <a:p>
            <a:r>
              <a:rPr lang="en-US" sz="1600" dirty="0"/>
              <a:t>Introduction to a open market,</a:t>
            </a:r>
          </a:p>
          <a:p>
            <a:r>
              <a:rPr lang="en-US" sz="1600" dirty="0"/>
              <a:t>Training in sustainable farming, Problem identification and real-time analytics linked to the markets.</a:t>
            </a:r>
          </a:p>
          <a:p>
            <a:r>
              <a:rPr lang="en-US" sz="1600" dirty="0"/>
              <a:t>*Yield suggestions based on statistics</a:t>
            </a:r>
          </a:p>
          <a:p>
            <a:r>
              <a:rPr lang="en-US" sz="1600" dirty="0"/>
              <a:t>Forecasting for planning planting and harvesting schedules</a:t>
            </a:r>
          </a:p>
          <a:p>
            <a:endParaRPr lang="en-US" sz="1600" dirty="0"/>
          </a:p>
          <a:p>
            <a:r>
              <a:rPr lang="en-US" sz="1600" dirty="0"/>
              <a:t>Chatbots, FAQ; for agricultural assistance</a:t>
            </a:r>
          </a:p>
          <a:p>
            <a:r>
              <a:rPr lang="en-US" sz="1600" dirty="0"/>
              <a:t>small scale farmers would then penetrate the independent supermarkets and wholesalers</a:t>
            </a:r>
          </a:p>
          <a:p>
            <a:endParaRPr lang="en-US" sz="1600" dirty="0"/>
          </a:p>
          <a:p>
            <a:r>
              <a:rPr lang="en-US" sz="1600" dirty="0"/>
              <a:t>Supplier payments to run on a weekly schedule and be credited to their account with the Project to still be able to access the buyer portal and buy what they cannot produce</a:t>
            </a:r>
          </a:p>
          <a:p>
            <a:endParaRPr lang="en-US" sz="1600" dirty="0"/>
          </a:p>
          <a:p>
            <a:endParaRPr lang="en-US" sz="1600" dirty="0"/>
          </a:p>
          <a:p>
            <a:r>
              <a:rPr lang="en-US" sz="1600" dirty="0"/>
              <a:t>Ongoing Support Cost</a:t>
            </a:r>
          </a:p>
          <a:p>
            <a:endParaRPr lang="en-US" sz="1600" dirty="0"/>
          </a:p>
          <a:p>
            <a:r>
              <a:rPr lang="en-US" sz="1600" dirty="0"/>
              <a:t>Network Servers Data analyst Monitoring</a:t>
            </a:r>
          </a:p>
          <a:p>
            <a:r>
              <a:rPr lang="en-US" sz="1600" dirty="0"/>
              <a:t>Data capturing and analysis</a:t>
            </a:r>
          </a:p>
          <a:p>
            <a:r>
              <a:rPr lang="en-US" sz="1600" dirty="0"/>
              <a:t>Systems Developers</a:t>
            </a:r>
          </a:p>
          <a:p>
            <a:r>
              <a:rPr lang="en-US" sz="1600" dirty="0"/>
              <a:t>Supplier portal with discussion room</a:t>
            </a:r>
          </a:p>
        </p:txBody>
      </p:sp>
    </p:spTree>
    <p:extLst>
      <p:ext uri="{BB962C8B-B14F-4D97-AF65-F5344CB8AC3E}">
        <p14:creationId xmlns:p14="http://schemas.microsoft.com/office/powerpoint/2010/main" val="3605913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6.jpeg">
            <a:extLst>
              <a:ext uri="{FF2B5EF4-FFF2-40B4-BE49-F238E27FC236}">
                <a16:creationId xmlns:a16="http://schemas.microsoft.com/office/drawing/2014/main" id="{26A7C573-C767-4F47-9215-24E5F1E0EF75}"/>
              </a:ext>
            </a:extLst>
          </p:cNvPr>
          <p:cNvPicPr/>
          <p:nvPr/>
        </p:nvPicPr>
        <p:blipFill>
          <a:blip r:embed="rId2" cstate="print"/>
          <a:stretch>
            <a:fillRect/>
          </a:stretch>
        </p:blipFill>
        <p:spPr>
          <a:xfrm>
            <a:off x="875118" y="301055"/>
            <a:ext cx="2979420" cy="4469130"/>
          </a:xfrm>
          <a:prstGeom prst="rect">
            <a:avLst/>
          </a:prstGeom>
        </p:spPr>
      </p:pic>
      <p:pic>
        <p:nvPicPr>
          <p:cNvPr id="5" name="image7.jpeg">
            <a:extLst>
              <a:ext uri="{FF2B5EF4-FFF2-40B4-BE49-F238E27FC236}">
                <a16:creationId xmlns:a16="http://schemas.microsoft.com/office/drawing/2014/main" id="{0682BEAD-10DE-41BC-ABFD-8E8DED96F24B}"/>
              </a:ext>
            </a:extLst>
          </p:cNvPr>
          <p:cNvPicPr/>
          <p:nvPr/>
        </p:nvPicPr>
        <p:blipFill>
          <a:blip r:embed="rId3" cstate="print"/>
          <a:stretch>
            <a:fillRect/>
          </a:stretch>
        </p:blipFill>
        <p:spPr>
          <a:xfrm>
            <a:off x="4297362" y="301055"/>
            <a:ext cx="3597275" cy="4488180"/>
          </a:xfrm>
          <a:prstGeom prst="rect">
            <a:avLst/>
          </a:prstGeom>
        </p:spPr>
      </p:pic>
      <p:pic>
        <p:nvPicPr>
          <p:cNvPr id="6" name="image8.jpeg">
            <a:extLst>
              <a:ext uri="{FF2B5EF4-FFF2-40B4-BE49-F238E27FC236}">
                <a16:creationId xmlns:a16="http://schemas.microsoft.com/office/drawing/2014/main" id="{C01BD9E9-717E-49F1-BF95-34D94A67383F}"/>
              </a:ext>
            </a:extLst>
          </p:cNvPr>
          <p:cNvPicPr/>
          <p:nvPr/>
        </p:nvPicPr>
        <p:blipFill>
          <a:blip r:embed="rId4" cstate="print"/>
          <a:stretch>
            <a:fillRect/>
          </a:stretch>
        </p:blipFill>
        <p:spPr>
          <a:xfrm>
            <a:off x="8337461" y="413845"/>
            <a:ext cx="2995295" cy="4495800"/>
          </a:xfrm>
          <a:prstGeom prst="rect">
            <a:avLst/>
          </a:prstGeom>
        </p:spPr>
      </p:pic>
      <p:graphicFrame>
        <p:nvGraphicFramePr>
          <p:cNvPr id="2" name="Table 2">
            <a:extLst>
              <a:ext uri="{FF2B5EF4-FFF2-40B4-BE49-F238E27FC236}">
                <a16:creationId xmlns:a16="http://schemas.microsoft.com/office/drawing/2014/main" id="{B01FD946-7461-4F7C-9D83-CF4D8447A4C6}"/>
              </a:ext>
            </a:extLst>
          </p:cNvPr>
          <p:cNvGraphicFramePr>
            <a:graphicFrameLocks noGrp="1"/>
          </p:cNvGraphicFramePr>
          <p:nvPr>
            <p:extLst>
              <p:ext uri="{D42A27DB-BD31-4B8C-83A1-F6EECF244321}">
                <p14:modId xmlns:p14="http://schemas.microsoft.com/office/powerpoint/2010/main" val="684941846"/>
              </p:ext>
            </p:extLst>
          </p:nvPr>
        </p:nvGraphicFramePr>
        <p:xfrm>
          <a:off x="875118" y="5233858"/>
          <a:ext cx="8128000" cy="1014541"/>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459374071"/>
                    </a:ext>
                  </a:extLst>
                </a:gridCol>
              </a:tblGrid>
              <a:tr h="1014541">
                <a:tc>
                  <a:txBody>
                    <a:bodyPr/>
                    <a:lstStyle/>
                    <a:p>
                      <a:r>
                        <a:rPr lang="en-US" dirty="0"/>
                        <a:t>KITCHEN SCRAPS CAN BE USED TO AS SEEDLINGS TO GROW WHICH CONTRIBUTE TO SUSTAINABILITY IN TERMS OF THE ABOVE FRESH PRODUCE</a:t>
                      </a:r>
                    </a:p>
                  </a:txBody>
                  <a:tcPr/>
                </a:tc>
                <a:extLst>
                  <a:ext uri="{0D108BD9-81ED-4DB2-BD59-A6C34878D82A}">
                    <a16:rowId xmlns:a16="http://schemas.microsoft.com/office/drawing/2014/main" val="4278360773"/>
                  </a:ext>
                </a:extLst>
              </a:tr>
            </a:tbl>
          </a:graphicData>
        </a:graphic>
      </p:graphicFrame>
    </p:spTree>
    <p:extLst>
      <p:ext uri="{BB962C8B-B14F-4D97-AF65-F5344CB8AC3E}">
        <p14:creationId xmlns:p14="http://schemas.microsoft.com/office/powerpoint/2010/main" val="30353089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578</Words>
  <Application>Microsoft Office PowerPoint</Application>
  <PresentationFormat>Widescreen</PresentationFormat>
  <Paragraphs>75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Ziyaad Kana</dc:creator>
  <cp:lastModifiedBy>Ziyaad Kana</cp:lastModifiedBy>
  <cp:revision>5</cp:revision>
  <dcterms:created xsi:type="dcterms:W3CDTF">2021-02-28T12:22:42Z</dcterms:created>
  <dcterms:modified xsi:type="dcterms:W3CDTF">2021-02-28T12:51:01Z</dcterms:modified>
</cp:coreProperties>
</file>