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hSBjAYMogF9dIpkspIkf3O7Yd5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214646464646464"/>
          <c:y val="0.1910265840594377"/>
          <c:w val="0.84722222222222221"/>
          <c:h val="0.8060346061757954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466-2543-8296-8B82624927EC}"/>
              </c:ext>
            </c:extLst>
          </c:dPt>
          <c:dPt>
            <c:idx val="1"/>
            <c:bubble3D val="0"/>
            <c:explosion val="3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D466-2543-8296-8B82624927EC}"/>
              </c:ext>
            </c:extLst>
          </c:dPt>
          <c:dPt>
            <c:idx val="2"/>
            <c:bubble3D val="0"/>
            <c:explosion val="4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466-2543-8296-8B82624927EC}"/>
              </c:ext>
            </c:extLst>
          </c:dPt>
          <c:dPt>
            <c:idx val="3"/>
            <c:bubble3D val="0"/>
            <c:explosion val="3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D466-2543-8296-8B82624927EC}"/>
              </c:ext>
            </c:extLst>
          </c:dPt>
          <c:dLbls>
            <c:dLbl>
              <c:idx val="0"/>
              <c:layout>
                <c:manualLayout>
                  <c:x val="1.1363636363636364E-2"/>
                  <c:y val="-3.918470614370701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TAXIS</a:t>
                    </a:r>
                  </a:p>
                  <a:p>
                    <a:pPr>
                      <a:defRPr/>
                    </a:pPr>
                    <a:r>
                      <a:rPr lang="en-US" sz="2000" dirty="0"/>
                      <a:t>69</a:t>
                    </a:r>
                    <a:r>
                      <a:rPr lang="en-US" sz="2000" baseline="0" dirty="0"/>
                      <a:t> %</a:t>
                    </a:r>
                    <a:r>
                      <a:rPr lang="en-US" sz="2000" dirty="0"/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917929292929293"/>
                      <c:h val="0.2025705329153605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D466-2543-8296-8B82624927EC}"/>
                </c:ext>
              </c:extLst>
            </c:dLbl>
            <c:dLbl>
              <c:idx val="1"/>
              <c:layout>
                <c:manualLayout>
                  <c:x val="-5.0505050505050509E-3"/>
                  <c:y val="1.88087774294670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Buses</a:t>
                    </a:r>
                    <a:r>
                      <a:rPr lang="en-US" sz="2000" baseline="0" dirty="0"/>
                      <a:t> </a:t>
                    </a:r>
                  </a:p>
                  <a:p>
                    <a:pPr>
                      <a:defRPr>
                        <a:solidFill>
                          <a:schemeClr val="accent1"/>
                        </a:solidFill>
                      </a:defRPr>
                    </a:pPr>
                    <a:r>
                      <a:rPr lang="en-US" sz="2000" baseline="0" dirty="0"/>
                      <a:t>20.2 %</a:t>
                    </a:r>
                    <a:endParaRPr lang="en-US" sz="2000" dirty="0"/>
                  </a:p>
                  <a:p>
                    <a:pPr>
                      <a:defRPr>
                        <a:solidFill>
                          <a:schemeClr val="accent1"/>
                        </a:solidFill>
                      </a:defRPr>
                    </a:pP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466-2543-8296-8B82624927EC}"/>
                </c:ext>
              </c:extLst>
            </c:dLbl>
            <c:dLbl>
              <c:idx val="2"/>
              <c:layout>
                <c:manualLayout>
                  <c:x val="-3.1565656565656568E-2"/>
                  <c:y val="-1.567398119122262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Trains</a:t>
                    </a:r>
                  </a:p>
                  <a:p>
                    <a:pPr>
                      <a:defRPr>
                        <a:solidFill>
                          <a:schemeClr val="accent1"/>
                        </a:solidFill>
                      </a:defRPr>
                    </a:pPr>
                    <a:r>
                      <a:rPr lang="en-US" sz="2000" dirty="0"/>
                      <a:t>9.9 %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466-2543-8296-8B82624927EC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OTHERS</a:t>
                    </a:r>
                  </a:p>
                  <a:p>
                    <a:pPr>
                      <a:defRPr>
                        <a:solidFill>
                          <a:schemeClr val="accent1"/>
                        </a:solidFill>
                      </a:defRPr>
                    </a:pP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466-2543-8296-8B82624927EC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66-2543-8296-8B82624927EC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0.8209</cdr:x>
      <cdr:y>0.17618</cdr:y>
    </cdr:from>
    <cdr:to>
      <cdr:x>0.91181</cdr:x>
      <cdr:y>0.40188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25BDD88-322E-A04C-A43A-54FED12630CD}"/>
            </a:ext>
          </a:extLst>
        </cdr:cNvPr>
        <cdr:cNvSpPr txBox="1"/>
      </cdr:nvSpPr>
      <cdr:spPr>
        <a:xfrm xmlns:a="http://schemas.openxmlformats.org/drawingml/2006/main">
          <a:off x="8256905" y="71374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0.48946</cdr:x>
      <cdr:y>0.39724</cdr:y>
    </cdr:from>
    <cdr:to>
      <cdr:x>0.55328</cdr:x>
      <cdr:y>0.51719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42112A7-0638-C44C-8602-508777E673FA}"/>
            </a:ext>
          </a:extLst>
        </cdr:cNvPr>
        <cdr:cNvSpPr txBox="1"/>
      </cdr:nvSpPr>
      <cdr:spPr>
        <a:xfrm xmlns:a="http://schemas.openxmlformats.org/drawingml/2006/main">
          <a:off x="4923227" y="1609344"/>
          <a:ext cx="641896" cy="4859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0.24082</cdr:x>
      <cdr:y>0.37437</cdr:y>
    </cdr:from>
    <cdr:to>
      <cdr:x>0.33173</cdr:x>
      <cdr:y>0.60008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31C0A51-6F7A-6B42-90C4-ACDC27D1A364}"/>
            </a:ext>
          </a:extLst>
        </cdr:cNvPr>
        <cdr:cNvSpPr txBox="1"/>
      </cdr:nvSpPr>
      <cdr:spPr>
        <a:xfrm xmlns:a="http://schemas.openxmlformats.org/drawingml/2006/main">
          <a:off x="2422251" y="151669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c1db6f768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gc1db6f7685_0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2" name="Google Shape;142;gc1db6f7685_0_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rotWithShape="1">
            <a:blip r:embed="rId2">
              <a:alphaModFix amt="85000"/>
            </a:blip>
            <a:tile tx="0" ty="-762000" sx="92000" sy="89000" flip="xy" algn="ctr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0" name="Google Shape;20;p6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rotWithShape="1">
            <a:blip r:embed="rId2">
              <a:alphaModFix amt="85000"/>
            </a:blip>
            <a:tile tx="0" ty="-717550" sx="92000" sy="89000" flip="xy" algn="ctr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1" name="Google Shape;21;p6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rotWithShape="1">
            <a:blip r:embed="rId2">
              <a:alphaModFix amt="85000"/>
            </a:blip>
            <a:tile tx="0" ty="-704850" sx="92000" sy="89000" flip="xy" algn="ctr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2" name="Google Shape;22;p6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23" name="Google Shape;23;p6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tx="0" ty="0" sx="85000" sy="85000" flip="none" algn="tl"/>
            </a:blip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endParaRPr sz="20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4" name="Google Shape;24;p6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" name="Google Shape;25;p6"/>
          <p:cNvSpPr txBox="1"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600"/>
              <a:buFont typeface="Rockwell"/>
              <a:buNone/>
              <a:defRPr sz="96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380"/>
              <a:buNone/>
              <a:defRPr sz="28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204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700"/>
              <a:buNone/>
              <a:defRPr sz="20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9592733" y="4289334"/>
            <a:ext cx="1193868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body" idx="1"/>
          </p:nvPr>
        </p:nvSpPr>
        <p:spPr>
          <a:xfrm rot="5400000">
            <a:off x="4073652" y="-882396"/>
            <a:ext cx="4050792" cy="100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marL="1371600" lvl="2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marL="1828800" lvl="3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marL="2286000" lvl="4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marL="2743200" lvl="5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marL="3200400" lvl="6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marL="3657600" lvl="7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marL="4114800" lvl="8" indent="-325754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 rot="5400000">
            <a:off x="7181850" y="2076450"/>
            <a:ext cx="5638800" cy="25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 rot="5400000">
            <a:off x="2000250" y="-400050"/>
            <a:ext cx="5638800" cy="75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marL="1371600" lvl="2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marL="1828800" lvl="3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marL="2286000" lvl="4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marL="2743200" lvl="5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marL="3200400" lvl="6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marL="3657600" lvl="7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marL="4114800" lvl="8" indent="-325754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Char char="▪"/>
              <a:defRPr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2pPr>
            <a:lvl3pPr marL="1371600" lvl="2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3pPr>
            <a:lvl4pPr marL="1828800" lvl="3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4pPr>
            <a:lvl5pPr marL="2286000" lvl="4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5pPr>
            <a:lvl6pPr marL="2743200" lvl="5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6pPr>
            <a:lvl7pPr marL="3200400" lvl="6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7pPr>
            <a:lvl8pPr marL="3657600" lvl="7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/>
            </a:lvl8pPr>
            <a:lvl9pPr marL="4114800" lvl="8" indent="-325754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rotWithShape="1">
            <a:blip r:embed="rId2">
              <a:alphaModFix amt="85000"/>
            </a:blip>
            <a:tile tx="0" ty="-704850" sx="92000" sy="89000" flip="xy" algn="ctr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8000"/>
              <a:buFont typeface="Rockwell"/>
              <a:buNone/>
              <a:defRPr sz="80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19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dt" idx="10"/>
          </p:nvPr>
        </p:nvSpPr>
        <p:spPr>
          <a:xfrm>
            <a:off x="8593667" y="6272784"/>
            <a:ext cx="264430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ftr" idx="11"/>
          </p:nvPr>
        </p:nvSpPr>
        <p:spPr>
          <a:xfrm>
            <a:off x="2182708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2" name="Google Shape;42;p8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43" name="Google Shape;43;p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rotWithShape="1">
              <a:blip r:embed="rId3">
                <a:alphaModFix/>
              </a:blip>
              <a:tile tx="0" ty="0" sx="85000" sy="85000" flip="none" algn="tl"/>
            </a:blip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endParaRPr sz="20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4" name="Google Shape;44;p8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" name="Google Shape;45;p8"/>
          <p:cNvSpPr txBox="1">
            <a:spLocks noGrp="1"/>
          </p:cNvSpPr>
          <p:nvPr>
            <p:ph type="sldNum" idx="12"/>
          </p:nvPr>
        </p:nvSpPr>
        <p:spPr>
          <a:xfrm>
            <a:off x="843702" y="2506133"/>
            <a:ext cx="1188298" cy="720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069848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6pPr>
            <a:lvl7pPr marL="3200400" lvl="6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7pPr>
            <a:lvl8pPr marL="3657600" lvl="7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8pPr>
            <a:lvl9pPr marL="4114800" lvl="8" indent="-325754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 sz="18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2"/>
          </p:nvPr>
        </p:nvSpPr>
        <p:spPr>
          <a:xfrm>
            <a:off x="6364224" y="2194560"/>
            <a:ext cx="4754880" cy="397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6pPr>
            <a:lvl7pPr marL="3200400" lvl="6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7pPr>
            <a:lvl8pPr marL="3657600" lvl="7" indent="-325754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8pPr>
            <a:lvl9pPr marL="4114800" lvl="8" indent="-325754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530"/>
              <a:buChar char="▪"/>
              <a:defRPr sz="18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sz="2000" b="1">
                <a:solidFill>
                  <a:srgbClr val="9E361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2"/>
          </p:nvPr>
        </p:nvSpPr>
        <p:spPr>
          <a:xfrm>
            <a:off x="1069848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marL="3200400" lvl="6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marL="3657600" lvl="7" indent="-31495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marL="4114800" lvl="8" indent="-314959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3"/>
          </p:nvPr>
        </p:nvSpPr>
        <p:spPr>
          <a:xfrm>
            <a:off x="6364224" y="2048256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None/>
              <a:defRPr sz="2000" b="1">
                <a:solidFill>
                  <a:srgbClr val="9E361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4"/>
          </p:nvPr>
        </p:nvSpPr>
        <p:spPr>
          <a:xfrm>
            <a:off x="6364224" y="2743200"/>
            <a:ext cx="475488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6pPr>
            <a:lvl7pPr marL="3200400" lvl="6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7pPr>
            <a:lvl8pPr marL="3657600" lvl="7" indent="-31495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8pPr>
            <a:lvl9pPr marL="4114800" lvl="8" indent="-314959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360"/>
              <a:buChar char="▪"/>
              <a:defRPr sz="16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tx="0" ty="-704850" sx="92000" sy="89000" flip="xy" algn="ctr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Rockwell"/>
              <a:buNone/>
              <a:defRPr sz="32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>
            <a:off x="838200" y="685800"/>
            <a:ext cx="6711696" cy="5020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655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700"/>
              <a:buChar char="▪"/>
              <a:defRPr sz="2000"/>
            </a:lvl1pPr>
            <a:lvl2pPr marL="914400" lvl="1" indent="-325755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30"/>
              <a:buChar char="▪"/>
              <a:defRPr sz="1800"/>
            </a:lvl2pPr>
            <a:lvl3pPr marL="1371600" lvl="2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3pPr>
            <a:lvl4pPr marL="1828800" lvl="3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4pPr>
            <a:lvl5pPr marL="2286000" lvl="4" indent="-31496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360"/>
              <a:buChar char="▪"/>
              <a:defRPr sz="1600"/>
            </a:lvl5pPr>
            <a:lvl6pPr marL="2743200" lvl="5" indent="-3365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  <a:defRPr sz="2000"/>
            </a:lvl6pPr>
            <a:lvl7pPr marL="3200400" lvl="6" indent="-3365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  <a:defRPr sz="2000"/>
            </a:lvl7pPr>
            <a:lvl8pPr marL="3657600" lvl="7" indent="-3365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700"/>
              <a:buChar char="▪"/>
              <a:defRPr sz="2000"/>
            </a:lvl8pPr>
            <a:lvl9pPr marL="4114800" lvl="8" indent="-33655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1700"/>
              <a:buChar char="▪"/>
              <a:defRPr sz="2000"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body" idx="2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9E361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8" name="Google Shape;78;p13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79" name="Google Shape;79;p13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tx="50800" ty="0" sx="85000" sy="85000" flip="none" algn="tl"/>
            </a:blip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endParaRPr sz="20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1" name="Google Shape;81;p13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rotWithShape="1">
            <a:blip r:embed="rId2">
              <a:alphaModFix amt="60000"/>
            </a:blip>
            <a:tile tx="0" ty="-704850" sx="92000" sy="89000" flip="xy" algn="ctr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4" name="Google Shape;84;p14"/>
          <p:cNvSpPr txBox="1"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Font typeface="Rockwell"/>
              <a:buNone/>
              <a:defRPr sz="32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4"/>
          <p:cNvSpPr>
            <a:spLocks noGrp="1"/>
          </p:cNvSpPr>
          <p:nvPr>
            <p:ph type="pic" idx="2"/>
          </p:nvPr>
        </p:nvSpPr>
        <p:spPr>
          <a:xfrm>
            <a:off x="0" y="0"/>
            <a:ext cx="8303740" cy="6858000"/>
          </a:xfrm>
          <a:prstGeom prst="rect">
            <a:avLst/>
          </a:prstGeom>
          <a:solidFill>
            <a:srgbClr val="E1DFD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ts val="27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23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204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ts val="17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>
            <a:off x="8549640" y="2423160"/>
            <a:ext cx="3200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190"/>
              <a:buNone/>
              <a:defRPr sz="1400">
                <a:solidFill>
                  <a:srgbClr val="9E361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85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65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SzPts val="765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88" name="Google Shape;88;p14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9" name="Google Shape;89;p14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3">
                <a:alphaModFix/>
              </a:blip>
              <a:tile tx="50800" ty="0" sx="85000" sy="85000" flip="none" algn="tl"/>
            </a:blip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endParaRPr sz="20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Rockwell"/>
              <a:buNone/>
              <a:defRPr sz="54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3655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9E3611"/>
              </a:buClr>
              <a:buSzPts val="17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2575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53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96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95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9E3611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959" algn="l" rtl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ts val="136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grpSp>
        <p:nvGrpSpPr>
          <p:cNvPr id="14" name="Google Shape;14;p5"/>
          <p:cNvGrpSpPr/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5" name="Google Shape;15;p5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rotWithShape="1">
              <a:blip r:embed="rId13">
                <a:alphaModFix/>
              </a:blip>
              <a:tile tx="50800" ty="0" sx="85000" sy="85000" flip="none" algn="tl"/>
            </a:blip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Rockwell"/>
                <a:buNone/>
              </a:pPr>
              <a:endParaRPr sz="20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" name="Google Shape;16;p5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Rockwel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7;p5"/>
          <p:cNvSpPr txBox="1">
            <a:spLocks noGrp="1"/>
          </p:cNvSpPr>
          <p:nvPr>
            <p:ph type="sldNum" idx="12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 txBox="1">
            <a:spLocks noGrp="1"/>
          </p:cNvSpPr>
          <p:nvPr>
            <p:ph type="ctrTitle"/>
          </p:nvPr>
        </p:nvSpPr>
        <p:spPr>
          <a:xfrm>
            <a:off x="946809" y="1200729"/>
            <a:ext cx="10070592" cy="3485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9600"/>
              <a:buFont typeface="Rockwell"/>
              <a:buNone/>
            </a:pPr>
            <a:r>
              <a:rPr lang="en-US" b="1" i="1">
                <a:solidFill>
                  <a:srgbClr val="00B0F0"/>
                </a:solidFill>
              </a:rPr>
              <a:t>S.I.T</a:t>
            </a:r>
            <a:br>
              <a:rPr lang="en-US" sz="6600" b="1" i="1">
                <a:solidFill>
                  <a:schemeClr val="dk1"/>
                </a:solidFill>
              </a:rPr>
            </a:br>
            <a:r>
              <a:rPr lang="en-US" sz="8000" b="1" i="1" cap="none">
                <a:solidFill>
                  <a:srgbClr val="00B0F0"/>
                </a:solidFill>
              </a:rPr>
              <a:t>S</a:t>
            </a:r>
            <a:r>
              <a:rPr lang="en-US" sz="8000" b="1" i="1" cap="none">
                <a:solidFill>
                  <a:schemeClr val="dk1"/>
                </a:solidFill>
              </a:rPr>
              <a:t>mart </a:t>
            </a:r>
            <a:r>
              <a:rPr lang="en-US" sz="8000" b="1" i="1" cap="none">
                <a:solidFill>
                  <a:srgbClr val="00B0F0"/>
                </a:solidFill>
              </a:rPr>
              <a:t>I</a:t>
            </a:r>
            <a:r>
              <a:rPr lang="en-US" sz="8000" b="1" i="1" cap="none">
                <a:solidFill>
                  <a:schemeClr val="dk1"/>
                </a:solidFill>
              </a:rPr>
              <a:t>taxis</a:t>
            </a:r>
            <a:endParaRPr sz="6600" b="1" i="1">
              <a:solidFill>
                <a:schemeClr val="dk1"/>
              </a:solidFill>
            </a:endParaRPr>
          </a:p>
        </p:txBody>
      </p:sp>
      <p:sp>
        <p:nvSpPr>
          <p:cNvPr id="109" name="Google Shape;109;p1"/>
          <p:cNvSpPr txBox="1">
            <a:spLocks noGrp="1"/>
          </p:cNvSpPr>
          <p:nvPr>
            <p:ph type="subTitle" idx="1"/>
          </p:nvPr>
        </p:nvSpPr>
        <p:spPr>
          <a:xfrm>
            <a:off x="1069848" y="4389120"/>
            <a:ext cx="9948672" cy="1554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7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70"/>
              <a:buNone/>
            </a:pPr>
            <a:endParaRPr/>
          </a:p>
        </p:txBody>
      </p:sp>
      <p:pic>
        <p:nvPicPr>
          <p:cNvPr id="110" name="Google Shape;11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64125" y="4541345"/>
            <a:ext cx="3728720" cy="19552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43870" y="4541345"/>
            <a:ext cx="3491595" cy="1955293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"/>
          <p:cNvSpPr txBox="1"/>
          <p:nvPr/>
        </p:nvSpPr>
        <p:spPr>
          <a:xfrm>
            <a:off x="9673525" y="5301700"/>
            <a:ext cx="26799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Rockwell"/>
                <a:ea typeface="Rockwell"/>
                <a:cs typeface="Rockwell"/>
                <a:sym typeface="Rockwell"/>
              </a:rPr>
              <a:t>By Thato Godfrey Loeto</a:t>
            </a:r>
            <a:endParaRPr>
              <a:latin typeface="Rockwell"/>
              <a:ea typeface="Rockwell"/>
              <a:cs typeface="Rockwell"/>
              <a:sym typeface="Rockwel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Rockwell"/>
                <a:ea typeface="Rockwell"/>
                <a:cs typeface="Rockwell"/>
                <a:sym typeface="Rockwell"/>
              </a:rPr>
              <a:t>founder of PULA MADIBOGO HOLDINGS</a:t>
            </a:r>
            <a:endParaRPr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"/>
          <p:cNvSpPr txBox="1">
            <a:spLocks noGrp="1"/>
          </p:cNvSpPr>
          <p:nvPr>
            <p:ph type="title"/>
          </p:nvPr>
        </p:nvSpPr>
        <p:spPr>
          <a:xfrm>
            <a:off x="1063752" y="1101331"/>
            <a:ext cx="10058400" cy="1020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buFont typeface="Arial"/>
              <a:buNone/>
            </a:pPr>
            <a:r>
              <a:rPr lang="en-US" sz="7300" i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7300" i="1">
                <a:latin typeface="Arial"/>
                <a:ea typeface="Arial"/>
                <a:cs typeface="Arial"/>
                <a:sym typeface="Arial"/>
              </a:rPr>
              <a:t>ROBLEM </a:t>
            </a:r>
            <a:r>
              <a:rPr lang="en-US" sz="7300" i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7300" i="1">
                <a:latin typeface="Arial"/>
                <a:ea typeface="Arial"/>
                <a:cs typeface="Arial"/>
                <a:sym typeface="Arial"/>
              </a:rPr>
              <a:t>TATEMENT </a:t>
            </a:r>
            <a:br>
              <a:rPr lang="en-US">
                <a:latin typeface="Rockwell"/>
                <a:ea typeface="Rockwell"/>
                <a:cs typeface="Rockwell"/>
                <a:sym typeface="Rockwell"/>
              </a:rPr>
            </a:br>
            <a:r>
              <a:rPr lang="en-US">
                <a:latin typeface="Rockwell"/>
                <a:ea typeface="Rockwell"/>
                <a:cs typeface="Rockwell"/>
                <a:sym typeface="Rockwell"/>
              </a:rPr>
              <a:t>	</a:t>
            </a:r>
            <a:endParaRPr/>
          </a:p>
        </p:txBody>
      </p:sp>
      <p:sp>
        <p:nvSpPr>
          <p:cNvPr id="119" name="Google Shape;119;p2"/>
          <p:cNvSpPr txBox="1">
            <a:spLocks noGrp="1"/>
          </p:cNvSpPr>
          <p:nvPr>
            <p:ph type="body" idx="1"/>
          </p:nvPr>
        </p:nvSpPr>
        <p:spPr>
          <a:xfrm>
            <a:off x="1069848" y="1828800"/>
            <a:ext cx="100584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82880" lvl="0" indent="-18288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30"/>
              <a:buChar char="▪"/>
            </a:pPr>
            <a:r>
              <a:rPr lang="en-US" sz="1800" b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ISSEMINATION OF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None/>
            </a:pPr>
            <a:r>
              <a:rPr lang="en-US" sz="1800" b="1">
                <a:latin typeface="Arial"/>
                <a:ea typeface="Arial"/>
                <a:cs typeface="Arial"/>
                <a:sym typeface="Arial"/>
              </a:rPr>
              <a:t> MISLEADING INFORMATION IN OUR COUNTRY</a:t>
            </a:r>
            <a:r>
              <a:rPr lang="en-US" sz="1600" b="1">
                <a:latin typeface="Arial"/>
                <a:ea typeface="Arial"/>
                <a:cs typeface="Arial"/>
                <a:sym typeface="Arial"/>
              </a:rPr>
              <a:t>.</a:t>
            </a:r>
            <a:endParaRPr sz="160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380"/>
              <a:buNone/>
            </a:pPr>
            <a:endParaRPr sz="2800" i="1">
              <a:solidFill>
                <a:srgbClr val="00B0F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380"/>
              <a:buNone/>
            </a:pPr>
            <a:r>
              <a:rPr lang="en-US" sz="2800" i="1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lang="en-US" sz="2800" i="1">
                <a:latin typeface="Arial"/>
                <a:ea typeface="Arial"/>
                <a:cs typeface="Arial"/>
                <a:sym typeface="Arial"/>
              </a:rPr>
              <a:t>OLICY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“Anyone spreading misleading information is guilty of an offence and liable on conviction to a fine not exceeding R10 000.”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And the objective of this policy is to curb citizens from been reckless with information by misleading the nation.</a:t>
            </a:r>
            <a:endParaRPr i="1">
              <a:latin typeface="Arial"/>
              <a:ea typeface="Arial"/>
              <a:cs typeface="Arial"/>
              <a:sym typeface="Arial"/>
            </a:endParaRPr>
          </a:p>
          <a:p>
            <a:pPr marL="274320" lvl="1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53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>
            <a:spLocks noGrp="1"/>
          </p:cNvSpPr>
          <p:nvPr>
            <p:ph type="title"/>
          </p:nvPr>
        </p:nvSpPr>
        <p:spPr>
          <a:xfrm>
            <a:off x="1209040" y="930630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000"/>
              <a:buFont typeface="Rockwell"/>
              <a:buNone/>
            </a:pPr>
            <a:r>
              <a:rPr lang="en-US" sz="4000">
                <a:solidFill>
                  <a:srgbClr val="00B0F0"/>
                </a:solidFill>
                <a:latin typeface="Rockwell"/>
                <a:ea typeface="Rockwell"/>
                <a:cs typeface="Rockwell"/>
                <a:sym typeface="Rockwell"/>
              </a:rPr>
              <a:t>M</a:t>
            </a:r>
            <a:r>
              <a:rPr lang="en-US" sz="4000">
                <a:latin typeface="Rockwell"/>
                <a:ea typeface="Rockwell"/>
                <a:cs typeface="Rockwell"/>
                <a:sym typeface="Rockwell"/>
              </a:rPr>
              <a:t>ULTI </a:t>
            </a:r>
            <a:r>
              <a:rPr lang="en-US" sz="4000">
                <a:solidFill>
                  <a:srgbClr val="00B0F0"/>
                </a:solidFill>
                <a:latin typeface="Rockwell"/>
                <a:ea typeface="Rockwell"/>
                <a:cs typeface="Rockwell"/>
                <a:sym typeface="Rockwell"/>
              </a:rPr>
              <a:t>P</a:t>
            </a:r>
            <a:r>
              <a:rPr lang="en-US" sz="4000">
                <a:latin typeface="Rockwell"/>
                <a:ea typeface="Rockwell"/>
                <a:cs typeface="Rockwell"/>
                <a:sym typeface="Rockwell"/>
              </a:rPr>
              <a:t>URPOSE </a:t>
            </a:r>
            <a:r>
              <a:rPr lang="en-US" sz="4000">
                <a:solidFill>
                  <a:srgbClr val="00B0F0"/>
                </a:solidFill>
                <a:latin typeface="Rockwell"/>
                <a:ea typeface="Rockwell"/>
                <a:cs typeface="Rockwell"/>
                <a:sym typeface="Rockwell"/>
              </a:rPr>
              <a:t>I</a:t>
            </a:r>
            <a:r>
              <a:rPr lang="en-US" sz="4000">
                <a:latin typeface="Rockwell"/>
                <a:ea typeface="Rockwell"/>
                <a:cs typeface="Rockwell"/>
                <a:sym typeface="Rockwell"/>
              </a:rPr>
              <a:t>NFORMATION </a:t>
            </a:r>
            <a:r>
              <a:rPr lang="en-US" sz="4000">
                <a:solidFill>
                  <a:srgbClr val="00B0F0"/>
                </a:solidFill>
                <a:latin typeface="Rockwell"/>
                <a:ea typeface="Rockwell"/>
                <a:cs typeface="Rockwell"/>
                <a:sym typeface="Rockwell"/>
              </a:rPr>
              <a:t>D</a:t>
            </a:r>
            <a:r>
              <a:rPr lang="en-US" sz="4000">
                <a:latin typeface="Rockwell"/>
                <a:ea typeface="Rockwell"/>
                <a:cs typeface="Rockwell"/>
                <a:sym typeface="Rockwell"/>
              </a:rPr>
              <a:t>EVICE </a:t>
            </a:r>
            <a:endParaRPr/>
          </a:p>
        </p:txBody>
      </p:sp>
      <p:pic>
        <p:nvPicPr>
          <p:cNvPr id="126" name="Google Shape;126;p3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382440" y="2539974"/>
            <a:ext cx="4355560" cy="3172568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"/>
          <p:cNvSpPr txBox="1"/>
          <p:nvPr/>
        </p:nvSpPr>
        <p:spPr>
          <a:xfrm>
            <a:off x="390225" y="2089525"/>
            <a:ext cx="6737400" cy="46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device will be located on the dashboard, and function as an announcer, Every 15 minutes there will be a 2 to 3 minutes of information sharing even if you are listening to radio.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request that every newly minibus taxi should be embedded on the radio system of the vehicle.</a:t>
            </a: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GCIS as their responsible for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managing government's public communication they will be ‘center agents’ for announcing factual information such as loadshedding schedules, Covid 19 related information, local weather forecast, local funeral annoucements and etc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business sustainability of this device, it will create business for taxi owners as well, SMMEs will get opportunity to advertise their businesses on this device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is the innovative communication device that will assist our government to be in control of </a:t>
            </a:r>
            <a:r>
              <a:rPr lang="en-US" sz="1800">
                <a:solidFill>
                  <a:schemeClr val="dk1"/>
                </a:solidFill>
              </a:rPr>
              <a:t>factual 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it disseminate.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3"/>
          <p:cNvSpPr txBox="1"/>
          <p:nvPr/>
        </p:nvSpPr>
        <p:spPr>
          <a:xfrm>
            <a:off x="3868993" y="365974"/>
            <a:ext cx="445401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lang="en-US" sz="5400" b="0" i="1" u="none" strike="noStrike" cap="none">
                <a:solidFill>
                  <a:srgbClr val="00B0F0"/>
                </a:solidFill>
                <a:latin typeface="Rockwell"/>
                <a:ea typeface="Rockwell"/>
                <a:cs typeface="Rockwell"/>
                <a:sym typeface="Rockwell"/>
              </a:rPr>
              <a:t>P</a:t>
            </a:r>
            <a:r>
              <a:rPr lang="en-US" sz="5400" b="0" i="1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ROTOTYPE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4"/>
          <p:cNvSpPr txBox="1"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5400"/>
              <a:buFont typeface="Rockwell"/>
              <a:buNone/>
            </a:pPr>
            <a:r>
              <a:rPr lang="en-US" i="1">
                <a:solidFill>
                  <a:srgbClr val="00B0F0"/>
                </a:solidFill>
              </a:rPr>
              <a:t>P</a:t>
            </a:r>
            <a:r>
              <a:rPr lang="en-US" i="1"/>
              <a:t>OPULATION </a:t>
            </a:r>
            <a:r>
              <a:rPr lang="en-US" i="1">
                <a:solidFill>
                  <a:srgbClr val="00B0F0"/>
                </a:solidFill>
              </a:rPr>
              <a:t>T</a:t>
            </a:r>
            <a:r>
              <a:rPr lang="en-US" i="1"/>
              <a:t>HAT </a:t>
            </a:r>
            <a:r>
              <a:rPr lang="en-US" i="1">
                <a:solidFill>
                  <a:srgbClr val="00B0F0"/>
                </a:solidFill>
              </a:rPr>
              <a:t>U</a:t>
            </a:r>
            <a:r>
              <a:rPr lang="en-US" i="1"/>
              <a:t>SES </a:t>
            </a:r>
            <a:r>
              <a:rPr lang="en-US" i="1">
                <a:solidFill>
                  <a:srgbClr val="00B0F0"/>
                </a:solidFill>
              </a:rPr>
              <a:t>P</a:t>
            </a:r>
            <a:r>
              <a:rPr lang="en-US" i="1"/>
              <a:t>UBLIC </a:t>
            </a:r>
            <a:r>
              <a:rPr lang="en-US" i="1">
                <a:solidFill>
                  <a:srgbClr val="00B0F0"/>
                </a:solidFill>
              </a:rPr>
              <a:t>T</a:t>
            </a:r>
            <a:r>
              <a:rPr lang="en-US" i="1"/>
              <a:t>RANSPORT</a:t>
            </a:r>
            <a:endParaRPr/>
          </a:p>
        </p:txBody>
      </p:sp>
      <p:graphicFrame>
        <p:nvGraphicFramePr>
          <p:cNvPr id="134" name="Google Shape;134;p4"/>
          <p:cNvGraphicFramePr/>
          <p:nvPr/>
        </p:nvGraphicFramePr>
        <p:xfrm>
          <a:off x="-94325" y="2093975"/>
          <a:ext cx="8337900" cy="410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5" name="Google Shape;135;p4"/>
          <p:cNvSpPr txBox="1"/>
          <p:nvPr/>
        </p:nvSpPr>
        <p:spPr>
          <a:xfrm>
            <a:off x="4168877" y="6027174"/>
            <a:ext cx="269403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Source : statssa.gov.za</a:t>
            </a: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36" name="Google Shape;136;p4"/>
          <p:cNvSpPr txBox="1"/>
          <p:nvPr/>
        </p:nvSpPr>
        <p:spPr>
          <a:xfrm>
            <a:off x="4658650" y="4199975"/>
            <a:ext cx="37236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>
                <a:solidFill>
                  <a:srgbClr val="6FA8DC"/>
                </a:solidFill>
                <a:latin typeface="Rockwell"/>
                <a:ea typeface="Rockwell"/>
                <a:cs typeface="Rockwell"/>
                <a:sym typeface="Rockwell"/>
              </a:rPr>
              <a:t>Taxis</a:t>
            </a:r>
            <a:endParaRPr sz="2500" b="1">
              <a:solidFill>
                <a:srgbClr val="6FA8DC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>
                <a:solidFill>
                  <a:srgbClr val="6FA8DC"/>
                </a:solidFill>
                <a:latin typeface="Rockwell"/>
                <a:ea typeface="Rockwell"/>
                <a:cs typeface="Rockwell"/>
                <a:sym typeface="Rockwell"/>
              </a:rPr>
              <a:t>69%</a:t>
            </a:r>
            <a:endParaRPr sz="2500" b="1">
              <a:solidFill>
                <a:srgbClr val="6FA8DC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37" name="Google Shape;137;p4"/>
          <p:cNvSpPr txBox="1"/>
          <p:nvPr/>
        </p:nvSpPr>
        <p:spPr>
          <a:xfrm>
            <a:off x="3143225" y="1963100"/>
            <a:ext cx="3719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rPr>
              <a:t>Others</a:t>
            </a:r>
            <a:endParaRPr sz="1600" b="1">
              <a:solidFill>
                <a:schemeClr val="accen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38" name="Google Shape;138;p4"/>
          <p:cNvSpPr txBox="1"/>
          <p:nvPr/>
        </p:nvSpPr>
        <p:spPr>
          <a:xfrm>
            <a:off x="6862925" y="3644925"/>
            <a:ext cx="37197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Rockwell"/>
                <a:ea typeface="Rockwell"/>
                <a:cs typeface="Rockwell"/>
                <a:sym typeface="Rockwell"/>
              </a:rPr>
              <a:t>Our pie chart reflect that majority of our population use or prefer taxis to travel daily </a:t>
            </a:r>
            <a:endParaRPr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c1db6f7685_0_1"/>
          <p:cNvSpPr txBox="1">
            <a:spLocks noGrp="1"/>
          </p:cNvSpPr>
          <p:nvPr>
            <p:ph type="body" idx="1"/>
          </p:nvPr>
        </p:nvSpPr>
        <p:spPr>
          <a:xfrm>
            <a:off x="7634899" y="1049850"/>
            <a:ext cx="3841500" cy="40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None/>
            </a:pPr>
            <a:r>
              <a:rPr lang="en-US"/>
              <a:t>From our dataset i pulled the MINIBUS TAXI SERVICE and use microsoft Power BI to plot this following findings..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530"/>
              <a:buNone/>
            </a:pPr>
            <a:endParaRPr/>
          </a:p>
        </p:txBody>
      </p:sp>
      <p:pic>
        <p:nvPicPr>
          <p:cNvPr id="145" name="Google Shape;145;gc1db6f7685_0_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350" y="504725"/>
            <a:ext cx="6911700" cy="645015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gc1db6f7685_0_1"/>
          <p:cNvSpPr txBox="1"/>
          <p:nvPr/>
        </p:nvSpPr>
        <p:spPr>
          <a:xfrm rot="-5400000">
            <a:off x="-410700" y="3084025"/>
            <a:ext cx="164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Rockwell"/>
                <a:ea typeface="Rockwell"/>
                <a:cs typeface="Rockwell"/>
                <a:sym typeface="Rockwell"/>
              </a:rPr>
              <a:t>Days travelled</a:t>
            </a:r>
            <a:endParaRPr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7" name="Google Shape;147;gc1db6f7685_0_1"/>
          <p:cNvSpPr txBox="1"/>
          <p:nvPr/>
        </p:nvSpPr>
        <p:spPr>
          <a:xfrm>
            <a:off x="2415150" y="6502825"/>
            <a:ext cx="371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Rockwell"/>
                <a:ea typeface="Rockwell"/>
                <a:cs typeface="Rockwell"/>
                <a:sym typeface="Rockwell"/>
              </a:rPr>
              <a:t>Passengers</a:t>
            </a:r>
            <a:endParaRPr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8" name="Google Shape;148;gc1db6f7685_0_1"/>
          <p:cNvSpPr txBox="1"/>
          <p:nvPr/>
        </p:nvSpPr>
        <p:spPr>
          <a:xfrm>
            <a:off x="8084950" y="2996350"/>
            <a:ext cx="3719700" cy="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9" name="Google Shape;149;gc1db6f7685_0_1"/>
          <p:cNvSpPr txBox="1"/>
          <p:nvPr/>
        </p:nvSpPr>
        <p:spPr>
          <a:xfrm>
            <a:off x="2415150" y="90425"/>
            <a:ext cx="3719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MINIBUS TAXI SERVICE </a:t>
            </a:r>
            <a:endParaRPr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50" name="Google Shape;150;gc1db6f7685_0_1"/>
          <p:cNvSpPr txBox="1"/>
          <p:nvPr/>
        </p:nvSpPr>
        <p:spPr>
          <a:xfrm>
            <a:off x="8053975" y="3030250"/>
            <a:ext cx="3719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ood Type">
  <a:themeElements>
    <a:clrScheme name="Wood Type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Macintosh PowerPoint</Application>
  <PresentationFormat>Widescreen</PresentationFormat>
  <Paragraphs>38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Noto Sans Symbols</vt:lpstr>
      <vt:lpstr>Rockwell</vt:lpstr>
      <vt:lpstr>Wood Type</vt:lpstr>
      <vt:lpstr>S.I.T Smart Itaxis</vt:lpstr>
      <vt:lpstr>PROBLEM STATEMENT   </vt:lpstr>
      <vt:lpstr>MULTI PURPOSE INFORMATION DEVICE </vt:lpstr>
      <vt:lpstr>POPULATION THAT USES PUBLIC TRANSPORT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S.I.T Smart Itaxis</dc:title>
  <dc:creator>Microsoft Office User</dc:creator>
  <cp:lastModifiedBy>Microsoft Office User</cp:lastModifiedBy>
  <cp:revision>1</cp:revision>
  <dcterms:created xsi:type="dcterms:W3CDTF">2021-02-09T12:39:56Z</dcterms:created>
  <dcterms:modified xsi:type="dcterms:W3CDTF">2021-02-28T11:00:08Z</dcterms:modified>
</cp:coreProperties>
</file>