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20.jpg" ContentType="image/jpeg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75" r:id="rId3"/>
    <p:sldId id="285" r:id="rId4"/>
    <p:sldId id="286" r:id="rId5"/>
    <p:sldId id="284" r:id="rId6"/>
    <p:sldId id="287" r:id="rId7"/>
    <p:sldId id="289" r:id="rId8"/>
    <p:sldId id="276" r:id="rId9"/>
    <p:sldId id="288" r:id="rId10"/>
    <p:sldId id="29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94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2/28/2021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2/28/2021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SMART WATER REGULATOR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Siyakhula Tech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8EEE-9805-4557-B7C9-ED50051A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used (prototype)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62A67-1C26-4A6E-94CD-BEA5B6732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Arduino </a:t>
            </a:r>
          </a:p>
          <a:p>
            <a:r>
              <a:rPr lang="en-GB" dirty="0"/>
              <a:t>Water flow sensors </a:t>
            </a:r>
          </a:p>
          <a:p>
            <a:r>
              <a:rPr lang="en-GB" dirty="0" err="1"/>
              <a:t>Wifi</a:t>
            </a:r>
            <a:r>
              <a:rPr lang="en-GB" dirty="0"/>
              <a:t> modules</a:t>
            </a:r>
          </a:p>
          <a:p>
            <a:r>
              <a:rPr lang="en-GB" dirty="0"/>
              <a:t>Temperature sensors </a:t>
            </a:r>
          </a:p>
          <a:p>
            <a:r>
              <a:rPr lang="en-GB" dirty="0"/>
              <a:t>Electric Water valve</a:t>
            </a:r>
          </a:p>
          <a:p>
            <a:r>
              <a:rPr lang="en-GB" dirty="0"/>
              <a:t>Water pump </a:t>
            </a:r>
          </a:p>
          <a:p>
            <a:r>
              <a:rPr lang="en-GB" dirty="0" err="1"/>
              <a:t>Xamp</a:t>
            </a:r>
            <a:r>
              <a:rPr lang="en-GB" dirty="0"/>
              <a:t> </a:t>
            </a:r>
          </a:p>
          <a:p>
            <a:r>
              <a:rPr lang="en-GB" dirty="0" err="1"/>
              <a:t>Andriod</a:t>
            </a:r>
            <a:r>
              <a:rPr lang="en-GB" dirty="0"/>
              <a:t> studio 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4BDEA-8C58-4EDC-9D2C-EFD3E42E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ZA" smtClean="0"/>
              <a:t>10</a:t>
            </a:fld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CB996-C999-48A8-8D70-E25D675E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11F7A-402F-4B51-9B15-B05B762E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LISTENING!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QUESTIONS?..</a:t>
            </a:r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Problem</a:t>
            </a:r>
            <a:r>
              <a:rPr lang="fr-FR" dirty="0"/>
              <a:t> </a:t>
            </a:r>
            <a:r>
              <a:rPr lang="en-GB" dirty="0"/>
              <a:t>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15025B-FA22-4C97-B131-4EBDE02FD1AB}"/>
              </a:ext>
            </a:extLst>
          </p:cNvPr>
          <p:cNvSpPr txBox="1"/>
          <p:nvPr/>
        </p:nvSpPr>
        <p:spPr>
          <a:xfrm>
            <a:off x="3824934" y="2871709"/>
            <a:ext cx="3087757" cy="23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8D4E25E-0947-4ACF-906F-D263C259F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Most residents get overcharged due to inaccurate meter readings.</a:t>
            </a:r>
          </a:p>
          <a:p>
            <a:r>
              <a:rPr lang="en-ZA" dirty="0"/>
              <a:t>The municipal uses an </a:t>
            </a:r>
            <a:r>
              <a:rPr lang="en-US" dirty="0"/>
              <a:t>analog</a:t>
            </a:r>
            <a:r>
              <a:rPr lang="en-ZA" dirty="0"/>
              <a:t> system.</a:t>
            </a:r>
            <a:endParaRPr lang="en-GB" dirty="0"/>
          </a:p>
          <a:p>
            <a:r>
              <a:rPr lang="en-US" noProof="1"/>
              <a:t>Raedings are checked on the reservoir.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2E8B8E-15E2-4EA9-B237-32E31EB288B9}"/>
              </a:ext>
            </a:extLst>
          </p:cNvPr>
          <p:cNvSpPr txBox="1"/>
          <p:nvPr/>
        </p:nvSpPr>
        <p:spPr>
          <a:xfrm>
            <a:off x="5638800" y="300824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89E3DF-0B49-40B5-B1CB-7E6A85E22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2" y="2840392"/>
            <a:ext cx="2885786" cy="2507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F1C1EB-10BD-48BA-8450-345DC9E8F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03" y="2840392"/>
            <a:ext cx="2885786" cy="26668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BD874B2-89BC-43D0-A2F2-7E01AE105D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304" y="2840392"/>
            <a:ext cx="3726091" cy="27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34F58-CFCA-4536-A1B8-4A9BA67E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South African water stats and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0384F-1948-4E6F-90A5-DB07346A4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0" dirty="0">
                <a:solidFill>
                  <a:srgbClr val="202124"/>
                </a:solidFill>
                <a:effectLst/>
              </a:rPr>
              <a:t>Currently, South Africa has access to surface water (77 percent of total use), groundwater (9 percent of total use), and recycled water (14 percent of total use) </a:t>
            </a:r>
          </a:p>
          <a:p>
            <a:r>
              <a:rPr lang="en-GB" i="0" dirty="0">
                <a:solidFill>
                  <a:srgbClr val="202124"/>
                </a:solidFill>
                <a:effectLst/>
              </a:rPr>
              <a:t>The main rivers are the Orange River draining to the Atlantic Ocean, the Limpopo River, the Incomati River, the Maputo River, the Tugela River</a:t>
            </a:r>
          </a:p>
          <a:p>
            <a:r>
              <a:rPr lang="en-GB" dirty="0">
                <a:solidFill>
                  <a:srgbClr val="202124"/>
                </a:solidFill>
              </a:rPr>
              <a:t>Average rainfall is &lt;470mm annually.</a:t>
            </a:r>
          </a:p>
          <a:p>
            <a:r>
              <a:rPr lang="en-GB" dirty="0">
                <a:solidFill>
                  <a:srgbClr val="202124"/>
                </a:solidFill>
              </a:rPr>
              <a:t>Mpumalanga receives approximately 620mm</a:t>
            </a:r>
          </a:p>
          <a:p>
            <a:r>
              <a:rPr lang="en-GB" dirty="0">
                <a:solidFill>
                  <a:srgbClr val="202124"/>
                </a:solidFill>
              </a:rPr>
              <a:t>South Africa is hot and dry, so much of the rain that does fall evaporates quickly</a:t>
            </a:r>
          </a:p>
          <a:p>
            <a:r>
              <a:rPr lang="en-GB" dirty="0">
                <a:solidFill>
                  <a:srgbClr val="202124"/>
                </a:solidFill>
              </a:rPr>
              <a:t>South Africa has approximately 550 water dams which </a:t>
            </a:r>
            <a:r>
              <a:rPr lang="en-GB" dirty="0" err="1">
                <a:solidFill>
                  <a:srgbClr val="202124"/>
                </a:solidFill>
              </a:rPr>
              <a:t>colleck</a:t>
            </a:r>
            <a:r>
              <a:rPr lang="en-GB" dirty="0">
                <a:solidFill>
                  <a:srgbClr val="202124"/>
                </a:solidFill>
              </a:rPr>
              <a:t> half of south African water rainfall.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FE9A-4286-458C-837D-BD96ED08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ZA" smtClean="0"/>
              <a:t>3</a:t>
            </a:fld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97C41-2EA5-4508-B990-BCF94CD8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64182-B276-48DA-987A-03CAF33D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5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BC4B6-B80B-42F6-B4F0-ACF273F6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A595E3-C71D-4740-8CF6-7371E6649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79" y="4386593"/>
            <a:ext cx="9372600" cy="18410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F4C5E-A5D3-44CE-86D1-BDC12552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ZA" smtClean="0"/>
              <a:t>4</a:t>
            </a:fld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6DD24-9172-4C7F-B675-EB4A57991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2F184-85EF-47B4-AD47-3DEDDCD9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7D5AD-BBA2-4CA7-86FA-43FB740830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79" y="1746097"/>
            <a:ext cx="4375939" cy="2610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95B16D-59B8-4242-9E49-8E1659A19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8" y="1603512"/>
            <a:ext cx="4686301" cy="27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21A3-7D9C-414A-A8B8-BEBD0AF0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Ndumiso regularly uses water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B25F60-FB24-4ABC-8E05-EC8D7FE90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6" y="1924361"/>
            <a:ext cx="3636649" cy="27707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5171B-9775-4A6A-B644-182563987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ZA" smtClean="0"/>
              <a:t>5</a:t>
            </a:fld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E6488-64BC-43CA-8412-7627C5C3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B10B7-D967-4ACD-A112-B87B334EE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03A118-AF37-498A-9DFD-271A93205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82" y="1924361"/>
            <a:ext cx="2478157" cy="27707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DFBFDA-ED58-4EFF-954B-A21006BBD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246" y="1924361"/>
            <a:ext cx="3636649" cy="27707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7E2A84-AF93-40B5-8735-003D7AFA1B7E}"/>
              </a:ext>
            </a:extLst>
          </p:cNvPr>
          <p:cNvSpPr txBox="1"/>
          <p:nvPr/>
        </p:nvSpPr>
        <p:spPr>
          <a:xfrm>
            <a:off x="1311965" y="5075583"/>
            <a:ext cx="10005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Uses tap water for irrigation.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Loses approximately 5 litters of water try to find the suitable shower temperature.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Uses water for domestic activities. </a:t>
            </a:r>
          </a:p>
        </p:txBody>
      </p:sp>
    </p:spTree>
    <p:extLst>
      <p:ext uri="{BB962C8B-B14F-4D97-AF65-F5344CB8AC3E}">
        <p14:creationId xmlns:p14="http://schemas.microsoft.com/office/powerpoint/2010/main" val="32088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04F6-6669-4142-BB36-C5DF6670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SOLUTION( Smart water regulator)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BC1BC2-7938-4D7E-85DF-732397142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0" y="1750806"/>
            <a:ext cx="3644347" cy="41994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D9C9B-BD81-4A96-A8BD-FE46A635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ZA" smtClean="0"/>
              <a:t>6</a:t>
            </a:fld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8EDB3-BC36-47F4-959A-33E903655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AD173-A2CE-4A5E-84F1-21AB0402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FAB71C-17F6-4D7A-B5BC-296C1F658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5" y="1750806"/>
            <a:ext cx="6149009" cy="419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2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802B-BF42-4E92-BA5B-A7821CF28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IT WORKS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F0FC0DC-4408-4235-9AC0-272742300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29" y="4308493"/>
            <a:ext cx="3333750" cy="21717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24689-A975-4984-861F-57B3A480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ZA" smtClean="0"/>
              <a:t>7</a:t>
            </a:fld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7B8D6-C7C7-44BF-BEBB-F4613F7D8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1D3FD-4571-4E88-AA7E-120A87D35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5AD96A-C04A-4311-8730-EBD72F2EE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4400679"/>
            <a:ext cx="3211084" cy="18245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6AF2A6-12F9-4058-B66F-559D1D585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42" y="1856041"/>
            <a:ext cx="2332175" cy="26331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D7C225-EF42-4C3A-A114-24923901B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84" y="1693269"/>
            <a:ext cx="2332175" cy="25527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C82E98-90E6-43AF-ADDB-E7FFA21142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3" y="1693269"/>
            <a:ext cx="2332175" cy="235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the solution benefits Ndumiso and South Africa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E2AD52-104B-4936-8070-355E28266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Helps Ndumiso save water.</a:t>
            </a:r>
          </a:p>
          <a:p>
            <a:r>
              <a:rPr lang="en-ZA" dirty="0"/>
              <a:t>Helps the municipal to get real time accurate  digital readings.</a:t>
            </a:r>
          </a:p>
          <a:p>
            <a:r>
              <a:rPr lang="en-ZA" dirty="0"/>
              <a:t>Helps the municipal get data that they need for annual analysis and stats .</a:t>
            </a:r>
          </a:p>
          <a:p>
            <a:r>
              <a:rPr lang="en-ZA" dirty="0"/>
              <a:t>Ndumiso can now get his water usage analysis and not get over charged.</a:t>
            </a:r>
          </a:p>
          <a:p>
            <a:r>
              <a:rPr lang="en-ZA" dirty="0"/>
              <a:t>Errors in the meter can be easily detected.</a:t>
            </a:r>
          </a:p>
          <a:p>
            <a:r>
              <a:rPr lang="en-ZA" dirty="0"/>
              <a:t>It will be easy for the municipal or the government to know which areas have pipe leakage. </a:t>
            </a:r>
          </a:p>
        </p:txBody>
      </p:sp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C1A04-1A56-42F0-B4C2-0542EF2D3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BUSSINESS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77240-60A1-4142-AE2F-1AE6EF0DB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The system cost around  R2500,00 to build.</a:t>
            </a:r>
          </a:p>
          <a:p>
            <a:r>
              <a:rPr lang="en-ZA" dirty="0"/>
              <a:t>Sold to municipal or rand water, but we install it.</a:t>
            </a:r>
          </a:p>
          <a:p>
            <a:r>
              <a:rPr lang="en-ZA" dirty="0"/>
              <a:t>Maintenance free for the first 15 months then R350.00 after.</a:t>
            </a:r>
          </a:p>
          <a:p>
            <a:r>
              <a:rPr lang="en-ZA" dirty="0"/>
              <a:t>Charge the municipal, research commissions , and the department for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05C4A-987A-41B6-BA6B-75F6B9E42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ZA" smtClean="0"/>
              <a:t>9</a:t>
            </a:fld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5316C-368A-4EA3-AC3B-19EA55CE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6BDE8-9BD3-4D0F-9602-D505A4EB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AD46A0-0BDE-47AB-9153-B06428A62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0" y="3661248"/>
            <a:ext cx="2818572" cy="2303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513B6E-9174-4B05-9D53-CAC53ECC3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29" y="3661248"/>
            <a:ext cx="3056697" cy="23038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7CC030-F369-428C-8DCF-461773EF3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88" y="3591778"/>
            <a:ext cx="2765269" cy="2303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21BD35-381A-48C7-A468-080E94FE60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563" y="3452839"/>
            <a:ext cx="2601120" cy="244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292</TotalTime>
  <Words>383</Words>
  <Application>Microsoft Office PowerPoint</Application>
  <PresentationFormat>Widescreen</PresentationFormat>
  <Paragraphs>70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Corbel</vt:lpstr>
      <vt:lpstr>Ecology 16x9</vt:lpstr>
      <vt:lpstr>SMART WATER REGULATOR</vt:lpstr>
      <vt:lpstr>Problem statement</vt:lpstr>
      <vt:lpstr>South African water stats and facts</vt:lpstr>
      <vt:lpstr>PowerPoint Presentation</vt:lpstr>
      <vt:lpstr>How Ndumiso regularly uses water </vt:lpstr>
      <vt:lpstr>SOLUTION( Smart water regulator)</vt:lpstr>
      <vt:lpstr>HOW IT WORKS </vt:lpstr>
      <vt:lpstr>How the solution benefits Ndumiso and South Africa </vt:lpstr>
      <vt:lpstr>BUSSINESS LAYOUT</vt:lpstr>
      <vt:lpstr>Technology used (prototype)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WATER REGULATOR</dc:title>
  <dc:creator>lulumanjilo@gmail.com</dc:creator>
  <cp:lastModifiedBy>lulumanjilo@gmail.com</cp:lastModifiedBy>
  <cp:revision>20</cp:revision>
  <dcterms:created xsi:type="dcterms:W3CDTF">2021-02-28T03:24:11Z</dcterms:created>
  <dcterms:modified xsi:type="dcterms:W3CDTF">2021-02-28T10:35:07Z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