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67" r:id="rId4"/>
    <p:sldId id="257" r:id="rId5"/>
    <p:sldId id="261" r:id="rId6"/>
    <p:sldId id="264" r:id="rId7"/>
    <p:sldId id="258" r:id="rId8"/>
    <p:sldId id="259" r:id="rId9"/>
    <p:sldId id="260" r:id="rId10"/>
    <p:sldId id="266" r:id="rId11"/>
    <p:sldId id="263" r:id="rId12"/>
    <p:sldId id="265"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10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compiled%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dirty="0">
                <a:solidFill>
                  <a:schemeClr val="tx1"/>
                </a:solidFill>
              </a:rPr>
              <a:t>Information Technology and Computer Science</a:t>
            </a:r>
            <a:r>
              <a:rPr lang="en-US" baseline="0" dirty="0">
                <a:solidFill>
                  <a:schemeClr val="tx1"/>
                </a:solidFill>
              </a:rPr>
              <a:t> at</a:t>
            </a:r>
            <a:r>
              <a:rPr lang="en-US" dirty="0">
                <a:solidFill>
                  <a:schemeClr val="tx1"/>
                </a:solidFill>
              </a:rPr>
              <a:t> TVET and HE </a:t>
            </a: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Sheet2!$C$41</c:f>
              <c:strCache>
                <c:ptCount val="1"/>
                <c:pt idx="0">
                  <c:v>Information technology and computer science</c:v>
                </c:pt>
              </c:strCache>
            </c:strRef>
          </c:tx>
          <c:spPr>
            <a:ln w="25400" cap="rnd">
              <a:noFill/>
              <a:round/>
            </a:ln>
            <a:effectLst/>
          </c:spPr>
          <c:marker>
            <c:symbol val="diamond"/>
            <c:size val="6"/>
            <c:spPr>
              <a:solidFill>
                <a:schemeClr val="accent1"/>
              </a:solidFill>
              <a:ln w="9525">
                <a:solidFill>
                  <a:schemeClr val="accent1"/>
                </a:solidFill>
                <a:round/>
              </a:ln>
              <a:effectLst/>
            </c:spPr>
          </c:marker>
          <c:trendline>
            <c:spPr>
              <a:ln w="9525" cap="rnd">
                <a:solidFill>
                  <a:schemeClr val="accent1"/>
                </a:solidFill>
              </a:ln>
              <a:effectLst/>
            </c:spPr>
            <c:trendlineType val="linear"/>
            <c:dispRSqr val="0"/>
            <c:dispEq val="0"/>
          </c:trendline>
          <c:xVal>
            <c:numRef>
              <c:f>Sheet2!$D$40:$AV$40</c:f>
              <c:numCache>
                <c:formatCode>General</c:formatCode>
                <c:ptCount val="45"/>
                <c:pt idx="0">
                  <c:v>1845.5312412000001</c:v>
                </c:pt>
                <c:pt idx="1">
                  <c:v>3096.5164731999998</c:v>
                </c:pt>
                <c:pt idx="2">
                  <c:v>416.67476390000002</c:v>
                </c:pt>
                <c:pt idx="3">
                  <c:v>2364.0392901999999</c:v>
                </c:pt>
                <c:pt idx="4">
                  <c:v>965.16204730000004</c:v>
                </c:pt>
                <c:pt idx="5">
                  <c:v>1289.0200929</c:v>
                </c:pt>
                <c:pt idx="6">
                  <c:v>221.80648299999999</c:v>
                </c:pt>
                <c:pt idx="7">
                  <c:v>4530.2883461000001</c:v>
                </c:pt>
                <c:pt idx="8">
                  <c:v>99.097544999999997</c:v>
                </c:pt>
                <c:pt idx="9">
                  <c:v>491.90387700000002</c:v>
                </c:pt>
                <c:pt idx="10">
                  <c:v>588.14438970000003</c:v>
                </c:pt>
                <c:pt idx="11">
                  <c:v>1135.2346285000001</c:v>
                </c:pt>
                <c:pt idx="12">
                  <c:v>2195.709593</c:v>
                </c:pt>
                <c:pt idx="13">
                  <c:v>4793.6617581</c:v>
                </c:pt>
                <c:pt idx="14">
                  <c:v>1273.0308645</c:v>
                </c:pt>
                <c:pt idx="15">
                  <c:v>1947.0988255</c:v>
                </c:pt>
                <c:pt idx="16">
                  <c:v>933.31555449999996</c:v>
                </c:pt>
                <c:pt idx="17">
                  <c:v>1490.1455804</c:v>
                </c:pt>
                <c:pt idx="18">
                  <c:v>3760.5407478000002</c:v>
                </c:pt>
                <c:pt idx="19">
                  <c:v>354.3445294</c:v>
                </c:pt>
                <c:pt idx="20">
                  <c:v>342.71047700000003</c:v>
                </c:pt>
                <c:pt idx="21">
                  <c:v>443.585283</c:v>
                </c:pt>
                <c:pt idx="22">
                  <c:v>1285.9409338</c:v>
                </c:pt>
                <c:pt idx="23">
                  <c:v>3586.9654836999998</c:v>
                </c:pt>
                <c:pt idx="24">
                  <c:v>1822.3087753</c:v>
                </c:pt>
                <c:pt idx="25">
                  <c:v>1741.6055538999999</c:v>
                </c:pt>
                <c:pt idx="26">
                  <c:v>3356.1948256999999</c:v>
                </c:pt>
                <c:pt idx="27">
                  <c:v>649.87671279999995</c:v>
                </c:pt>
                <c:pt idx="28">
                  <c:v>1643.1939374999999</c:v>
                </c:pt>
                <c:pt idx="29">
                  <c:v>1053.0272821000001</c:v>
                </c:pt>
                <c:pt idx="30">
                  <c:v>1318.5722261999999</c:v>
                </c:pt>
                <c:pt idx="31">
                  <c:v>2870.9998540000001</c:v>
                </c:pt>
                <c:pt idx="32">
                  <c:v>2990.2231065000001</c:v>
                </c:pt>
                <c:pt idx="33">
                  <c:v>343.5304026</c:v>
                </c:pt>
                <c:pt idx="34">
                  <c:v>1154.6985781999999</c:v>
                </c:pt>
                <c:pt idx="35">
                  <c:v>2491.2137213999999</c:v>
                </c:pt>
                <c:pt idx="36">
                  <c:v>2354.8988140000001</c:v>
                </c:pt>
                <c:pt idx="37">
                  <c:v>1618.0972647000001</c:v>
                </c:pt>
                <c:pt idx="38">
                  <c:v>856.64261069999998</c:v>
                </c:pt>
                <c:pt idx="39">
                  <c:v>300.50811240000002</c:v>
                </c:pt>
                <c:pt idx="40">
                  <c:v>1415.7354886999999</c:v>
                </c:pt>
                <c:pt idx="41">
                  <c:v>1398.8048192000001</c:v>
                </c:pt>
                <c:pt idx="42">
                  <c:v>898.55994850000002</c:v>
                </c:pt>
                <c:pt idx="43">
                  <c:v>34583.295846100002</c:v>
                </c:pt>
                <c:pt idx="44">
                  <c:v>104312.456689</c:v>
                </c:pt>
              </c:numCache>
            </c:numRef>
          </c:xVal>
          <c:yVal>
            <c:numRef>
              <c:f>Sheet2!$D$41:$AV$41</c:f>
              <c:numCache>
                <c:formatCode>General</c:formatCode>
                <c:ptCount val="45"/>
                <c:pt idx="0">
                  <c:v>0</c:v>
                </c:pt>
                <c:pt idx="1">
                  <c:v>26.713217499999999</c:v>
                </c:pt>
                <c:pt idx="2">
                  <c:v>17.849967500000002</c:v>
                </c:pt>
                <c:pt idx="3">
                  <c:v>167.218086</c:v>
                </c:pt>
                <c:pt idx="4">
                  <c:v>71.533914100000004</c:v>
                </c:pt>
                <c:pt idx="5">
                  <c:v>21.907722799999998</c:v>
                </c:pt>
                <c:pt idx="6">
                  <c:v>0</c:v>
                </c:pt>
                <c:pt idx="7">
                  <c:v>385.67547070000001</c:v>
                </c:pt>
                <c:pt idx="8">
                  <c:v>0</c:v>
                </c:pt>
                <c:pt idx="9">
                  <c:v>0</c:v>
                </c:pt>
                <c:pt idx="10">
                  <c:v>23.603986599999999</c:v>
                </c:pt>
                <c:pt idx="11">
                  <c:v>47.061572400000003</c:v>
                </c:pt>
                <c:pt idx="12">
                  <c:v>57.914535700000002</c:v>
                </c:pt>
                <c:pt idx="13">
                  <c:v>176.19849149999999</c:v>
                </c:pt>
                <c:pt idx="14">
                  <c:v>16.508671499999998</c:v>
                </c:pt>
                <c:pt idx="15">
                  <c:v>0</c:v>
                </c:pt>
                <c:pt idx="16">
                  <c:v>59.114094899999998</c:v>
                </c:pt>
                <c:pt idx="17">
                  <c:v>30.4819043</c:v>
                </c:pt>
                <c:pt idx="18">
                  <c:v>320.476721</c:v>
                </c:pt>
                <c:pt idx="19">
                  <c:v>0</c:v>
                </c:pt>
                <c:pt idx="20">
                  <c:v>50.421784199999998</c:v>
                </c:pt>
                <c:pt idx="21">
                  <c:v>31.930426900000001</c:v>
                </c:pt>
                <c:pt idx="22">
                  <c:v>101.4722287</c:v>
                </c:pt>
                <c:pt idx="23">
                  <c:v>36.3927087</c:v>
                </c:pt>
                <c:pt idx="24">
                  <c:v>6.2690159000000003</c:v>
                </c:pt>
                <c:pt idx="25">
                  <c:v>50.676160799999998</c:v>
                </c:pt>
                <c:pt idx="26">
                  <c:v>15.5073287</c:v>
                </c:pt>
                <c:pt idx="27">
                  <c:v>11.821471300000001</c:v>
                </c:pt>
                <c:pt idx="28">
                  <c:v>17.9402556</c:v>
                </c:pt>
                <c:pt idx="29">
                  <c:v>15.5936612</c:v>
                </c:pt>
                <c:pt idx="30">
                  <c:v>125.2572055</c:v>
                </c:pt>
                <c:pt idx="31">
                  <c:v>166.6742314</c:v>
                </c:pt>
                <c:pt idx="32">
                  <c:v>104.47968830000001</c:v>
                </c:pt>
                <c:pt idx="33">
                  <c:v>47.012323700000003</c:v>
                </c:pt>
                <c:pt idx="34">
                  <c:v>131.54037529999999</c:v>
                </c:pt>
                <c:pt idx="35">
                  <c:v>94.459561399999998</c:v>
                </c:pt>
                <c:pt idx="36">
                  <c:v>133.11551410000001</c:v>
                </c:pt>
                <c:pt idx="37">
                  <c:v>35.331148800000001</c:v>
                </c:pt>
                <c:pt idx="38">
                  <c:v>15.883240799999999</c:v>
                </c:pt>
                <c:pt idx="39">
                  <c:v>32.084183000000003</c:v>
                </c:pt>
                <c:pt idx="40">
                  <c:v>44.9267501</c:v>
                </c:pt>
                <c:pt idx="41">
                  <c:v>0</c:v>
                </c:pt>
                <c:pt idx="42">
                  <c:v>19.9170029</c:v>
                </c:pt>
                <c:pt idx="43">
                  <c:v>1757.2149307</c:v>
                </c:pt>
                <c:pt idx="44">
                  <c:v>4468.1795546000003</c:v>
                </c:pt>
              </c:numCache>
            </c:numRef>
          </c:yVal>
          <c:smooth val="0"/>
          <c:extLst>
            <c:ext xmlns:c16="http://schemas.microsoft.com/office/drawing/2014/chart" uri="{C3380CC4-5D6E-409C-BE32-E72D297353CC}">
              <c16:uniqueId val="{00000001-319E-41B5-865E-1BF99817EDF2}"/>
            </c:ext>
          </c:extLst>
        </c:ser>
        <c:dLbls>
          <c:showLegendKey val="0"/>
          <c:showVal val="0"/>
          <c:showCatName val="0"/>
          <c:showSerName val="0"/>
          <c:showPercent val="0"/>
          <c:showBubbleSize val="0"/>
        </c:dLbls>
        <c:axId val="1009323992"/>
        <c:axId val="1009327928"/>
      </c:scatterChart>
      <c:valAx>
        <c:axId val="1009323992"/>
        <c:scaling>
          <c:orientation val="minMax"/>
          <c:max val="5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ZA" b="1" dirty="0">
                    <a:solidFill>
                      <a:schemeClr val="tx1"/>
                    </a:solidFill>
                  </a:rPr>
                  <a:t>Number of females in TVET and HE</a:t>
                </a:r>
              </a:p>
            </c:rich>
          </c:tx>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9327928"/>
        <c:crosses val="autoZero"/>
        <c:crossBetween val="midCat"/>
      </c:valAx>
      <c:valAx>
        <c:axId val="1009327928"/>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ZA" b="1" dirty="0">
                    <a:solidFill>
                      <a:schemeClr val="tx1"/>
                    </a:solidFill>
                  </a:rPr>
                  <a:t>Number of female with sight difficulties</a:t>
                </a:r>
              </a:p>
            </c:rich>
          </c:tx>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932399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dirty="0">
                <a:solidFill>
                  <a:schemeClr val="tx1"/>
                </a:solidFill>
              </a:rPr>
              <a:t>Information technology and computer science TVET and HE Vs Hearing</a:t>
            </a:r>
          </a:p>
        </c:rich>
      </c:tx>
      <c:layout>
        <c:manualLayout>
          <c:xMode val="edge"/>
          <c:yMode val="edge"/>
          <c:x val="9.525063996630051E-2"/>
          <c:y val="1.1371412449665266E-3"/>
        </c:manualLayout>
      </c:layout>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3983344674508284E-2"/>
          <c:y val="0.24958424170920004"/>
          <c:w val="0.85549704724409448"/>
          <c:h val="0.72088764946048411"/>
        </c:manualLayout>
      </c:layout>
      <c:scatterChart>
        <c:scatterStyle val="lineMarker"/>
        <c:varyColors val="0"/>
        <c:ser>
          <c:idx val="0"/>
          <c:order val="0"/>
          <c:tx>
            <c:strRef>
              <c:f>Sheet2!$C$3</c:f>
              <c:strCache>
                <c:ptCount val="1"/>
                <c:pt idx="0">
                  <c:v>Information technology and computer science</c:v>
                </c:pt>
              </c:strCache>
            </c:strRef>
          </c:tx>
          <c:spPr>
            <a:ln w="25400" cap="rnd">
              <a:noFill/>
              <a:round/>
            </a:ln>
            <a:effectLst/>
          </c:spPr>
          <c:marker>
            <c:symbol val="diamond"/>
            <c:size val="6"/>
            <c:spPr>
              <a:solidFill>
                <a:schemeClr val="accent1"/>
              </a:solidFill>
              <a:ln w="9525">
                <a:solidFill>
                  <a:schemeClr val="accent1"/>
                </a:solidFill>
                <a:round/>
              </a:ln>
              <a:effectLst/>
            </c:spPr>
          </c:marker>
          <c:trendline>
            <c:spPr>
              <a:ln w="9525" cap="rnd">
                <a:solidFill>
                  <a:schemeClr val="accent1"/>
                </a:solidFill>
              </a:ln>
              <a:effectLst/>
            </c:spPr>
            <c:trendlineType val="linear"/>
            <c:dispRSqr val="0"/>
            <c:dispEq val="0"/>
          </c:trendline>
          <c:xVal>
            <c:numRef>
              <c:f>Sheet2!$D$2:$AV$2</c:f>
              <c:numCache>
                <c:formatCode>General</c:formatCode>
                <c:ptCount val="45"/>
                <c:pt idx="0">
                  <c:v>783.46784700000001</c:v>
                </c:pt>
                <c:pt idx="1">
                  <c:v>1221.9689604</c:v>
                </c:pt>
                <c:pt idx="2">
                  <c:v>354.3283945</c:v>
                </c:pt>
                <c:pt idx="3">
                  <c:v>1188.9952278999999</c:v>
                </c:pt>
                <c:pt idx="4">
                  <c:v>578.17875519999996</c:v>
                </c:pt>
                <c:pt idx="5">
                  <c:v>776.45220840000002</c:v>
                </c:pt>
                <c:pt idx="6">
                  <c:v>113.4990373</c:v>
                </c:pt>
                <c:pt idx="7">
                  <c:v>2109.8792953000002</c:v>
                </c:pt>
                <c:pt idx="8">
                  <c:v>66.659965900000003</c:v>
                </c:pt>
                <c:pt idx="9">
                  <c:v>361.8370074</c:v>
                </c:pt>
                <c:pt idx="10">
                  <c:v>480.0036159</c:v>
                </c:pt>
                <c:pt idx="11">
                  <c:v>583.00998540000001</c:v>
                </c:pt>
                <c:pt idx="12">
                  <c:v>1123.5424349</c:v>
                </c:pt>
                <c:pt idx="13">
                  <c:v>2702.5183317000001</c:v>
                </c:pt>
                <c:pt idx="14">
                  <c:v>901.32576600000004</c:v>
                </c:pt>
                <c:pt idx="15">
                  <c:v>961.43395989999999</c:v>
                </c:pt>
                <c:pt idx="16">
                  <c:v>454.470868</c:v>
                </c:pt>
                <c:pt idx="17">
                  <c:v>474.2248027</c:v>
                </c:pt>
                <c:pt idx="18">
                  <c:v>2317.1873867999998</c:v>
                </c:pt>
                <c:pt idx="19">
                  <c:v>357.27830790000002</c:v>
                </c:pt>
                <c:pt idx="20">
                  <c:v>100.46017809999999</c:v>
                </c:pt>
                <c:pt idx="21">
                  <c:v>259.86350850000002</c:v>
                </c:pt>
                <c:pt idx="22">
                  <c:v>616.63284480000004</c:v>
                </c:pt>
                <c:pt idx="23">
                  <c:v>1889.1631517000001</c:v>
                </c:pt>
                <c:pt idx="24">
                  <c:v>811.7144346</c:v>
                </c:pt>
                <c:pt idx="25">
                  <c:v>594.35189879999996</c:v>
                </c:pt>
                <c:pt idx="26">
                  <c:v>2657.4633321000001</c:v>
                </c:pt>
                <c:pt idx="27">
                  <c:v>332.99328559999998</c:v>
                </c:pt>
                <c:pt idx="28">
                  <c:v>914.53257470000005</c:v>
                </c:pt>
                <c:pt idx="29">
                  <c:v>657.70850110000003</c:v>
                </c:pt>
                <c:pt idx="30">
                  <c:v>769.45456349999995</c:v>
                </c:pt>
                <c:pt idx="31">
                  <c:v>1560.9728815000001</c:v>
                </c:pt>
                <c:pt idx="32">
                  <c:v>1461.2096971000001</c:v>
                </c:pt>
                <c:pt idx="33">
                  <c:v>208.27962070000001</c:v>
                </c:pt>
                <c:pt idx="34">
                  <c:v>534.20979809999994</c:v>
                </c:pt>
                <c:pt idx="35">
                  <c:v>1450.7415662999999</c:v>
                </c:pt>
                <c:pt idx="36">
                  <c:v>1533.0063206</c:v>
                </c:pt>
                <c:pt idx="37">
                  <c:v>797.40615590000004</c:v>
                </c:pt>
                <c:pt idx="38">
                  <c:v>258.95609209999998</c:v>
                </c:pt>
                <c:pt idx="39">
                  <c:v>152.62462059999999</c:v>
                </c:pt>
                <c:pt idx="40">
                  <c:v>529.47375280000006</c:v>
                </c:pt>
                <c:pt idx="41">
                  <c:v>415.07980090000001</c:v>
                </c:pt>
                <c:pt idx="42">
                  <c:v>461.7067988</c:v>
                </c:pt>
                <c:pt idx="43">
                  <c:v>18885.249797100001</c:v>
                </c:pt>
                <c:pt idx="44">
                  <c:v>55763.517334600001</c:v>
                </c:pt>
              </c:numCache>
            </c:numRef>
          </c:xVal>
          <c:yVal>
            <c:numRef>
              <c:f>Sheet2!$D$3:$AV$3</c:f>
              <c:numCache>
                <c:formatCode>General</c:formatCode>
                <c:ptCount val="45"/>
                <c:pt idx="0">
                  <c:v>0</c:v>
                </c:pt>
                <c:pt idx="1">
                  <c:v>16.630818600000001</c:v>
                </c:pt>
                <c:pt idx="2">
                  <c:v>18.889217299999999</c:v>
                </c:pt>
                <c:pt idx="3">
                  <c:v>222.6801791</c:v>
                </c:pt>
                <c:pt idx="4">
                  <c:v>31.377299600000001</c:v>
                </c:pt>
                <c:pt idx="5">
                  <c:v>57.529484199999999</c:v>
                </c:pt>
                <c:pt idx="6">
                  <c:v>0</c:v>
                </c:pt>
                <c:pt idx="7">
                  <c:v>494.19950999999998</c:v>
                </c:pt>
                <c:pt idx="8">
                  <c:v>0</c:v>
                </c:pt>
                <c:pt idx="9">
                  <c:v>18.551382400000001</c:v>
                </c:pt>
                <c:pt idx="10">
                  <c:v>24.357325500000002</c:v>
                </c:pt>
                <c:pt idx="11">
                  <c:v>24.003189800000001</c:v>
                </c:pt>
                <c:pt idx="12">
                  <c:v>30.9214357</c:v>
                </c:pt>
                <c:pt idx="13">
                  <c:v>83.890635599999996</c:v>
                </c:pt>
                <c:pt idx="14">
                  <c:v>24.873894100000001</c:v>
                </c:pt>
                <c:pt idx="15">
                  <c:v>0</c:v>
                </c:pt>
                <c:pt idx="16">
                  <c:v>0</c:v>
                </c:pt>
                <c:pt idx="17">
                  <c:v>24.536594999999998</c:v>
                </c:pt>
                <c:pt idx="18">
                  <c:v>272.7982935</c:v>
                </c:pt>
                <c:pt idx="19">
                  <c:v>24.881441200000001</c:v>
                </c:pt>
                <c:pt idx="20">
                  <c:v>3.1445188000000002</c:v>
                </c:pt>
                <c:pt idx="21">
                  <c:v>29.1039058</c:v>
                </c:pt>
                <c:pt idx="22">
                  <c:v>18.834131599999999</c:v>
                </c:pt>
                <c:pt idx="23">
                  <c:v>71.711799299999996</c:v>
                </c:pt>
                <c:pt idx="24">
                  <c:v>60.025357499999998</c:v>
                </c:pt>
                <c:pt idx="25">
                  <c:v>38.656678200000002</c:v>
                </c:pt>
                <c:pt idx="26">
                  <c:v>14.8496142</c:v>
                </c:pt>
                <c:pt idx="27">
                  <c:v>0</c:v>
                </c:pt>
                <c:pt idx="28">
                  <c:v>96.943647100000007</c:v>
                </c:pt>
                <c:pt idx="29">
                  <c:v>0</c:v>
                </c:pt>
                <c:pt idx="30">
                  <c:v>0</c:v>
                </c:pt>
                <c:pt idx="31">
                  <c:v>373.55492270000002</c:v>
                </c:pt>
                <c:pt idx="32">
                  <c:v>49.075138199999998</c:v>
                </c:pt>
                <c:pt idx="33">
                  <c:v>0</c:v>
                </c:pt>
                <c:pt idx="34">
                  <c:v>36.961187500000001</c:v>
                </c:pt>
                <c:pt idx="35">
                  <c:v>49.115720899999999</c:v>
                </c:pt>
                <c:pt idx="36">
                  <c:v>187.85954649999999</c:v>
                </c:pt>
                <c:pt idx="37">
                  <c:v>17.8466989</c:v>
                </c:pt>
                <c:pt idx="38">
                  <c:v>16.552660199999998</c:v>
                </c:pt>
                <c:pt idx="39">
                  <c:v>20.789021699999999</c:v>
                </c:pt>
                <c:pt idx="40">
                  <c:v>97.577193399999999</c:v>
                </c:pt>
                <c:pt idx="41">
                  <c:v>0</c:v>
                </c:pt>
                <c:pt idx="42">
                  <c:v>16.354210500000001</c:v>
                </c:pt>
                <c:pt idx="43">
                  <c:v>2645.2676467000001</c:v>
                </c:pt>
                <c:pt idx="44">
                  <c:v>5214.3443010999999</c:v>
                </c:pt>
              </c:numCache>
            </c:numRef>
          </c:yVal>
          <c:smooth val="0"/>
          <c:extLst>
            <c:ext xmlns:c16="http://schemas.microsoft.com/office/drawing/2014/chart" uri="{C3380CC4-5D6E-409C-BE32-E72D297353CC}">
              <c16:uniqueId val="{00000001-1341-4AB6-BBB6-BB3E9681FB61}"/>
            </c:ext>
          </c:extLst>
        </c:ser>
        <c:dLbls>
          <c:showLegendKey val="0"/>
          <c:showVal val="0"/>
          <c:showCatName val="0"/>
          <c:showSerName val="0"/>
          <c:showPercent val="0"/>
          <c:showBubbleSize val="0"/>
        </c:dLbls>
        <c:axId val="833214176"/>
        <c:axId val="833217456"/>
      </c:scatterChart>
      <c:valAx>
        <c:axId val="833214176"/>
        <c:scaling>
          <c:orientation val="minMax"/>
          <c:max val="20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ZA" b="1" dirty="0">
                    <a:solidFill>
                      <a:schemeClr val="tx1"/>
                    </a:solidFill>
                  </a:rPr>
                  <a:t>Number of  females in TVET and HE</a:t>
                </a:r>
              </a:p>
              <a:p>
                <a:pPr>
                  <a:defRPr/>
                </a:pPr>
                <a:endParaRPr lang="en-ZA" dirty="0"/>
              </a:p>
            </c:rich>
          </c:tx>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217456"/>
        <c:crosses val="autoZero"/>
        <c:crossBetween val="midCat"/>
      </c:valAx>
      <c:valAx>
        <c:axId val="833217456"/>
        <c:scaling>
          <c:orientation val="minMax"/>
          <c:max val="4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ZA" b="1" dirty="0">
                    <a:solidFill>
                      <a:schemeClr val="tx1"/>
                    </a:solidFill>
                  </a:rPr>
                  <a:t>Number of female with Hearing difficulties</a:t>
                </a:r>
              </a:p>
              <a:p>
                <a:pPr>
                  <a:defRPr/>
                </a:pPr>
                <a:endParaRPr lang="en-ZA" dirty="0"/>
              </a:p>
            </c:rich>
          </c:tx>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214176"/>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A36C0-615A-4DB7-A4FE-F7252A2EE3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B23E74-6291-4D7F-B96A-804ADE5E50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C27ADD-C6A4-4FDD-A420-B523F65041BB}"/>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E530F8C1-E60F-4338-BFD3-1EB2395AB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84F21D-F1ED-4022-9BF0-64D827CC8B62}"/>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1121972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8563-3CCD-4046-AD0D-4070756016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7958C2-5185-4A47-B3FF-09140DB9DF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6344C1-D9EB-4477-9544-B65EEEC36989}"/>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29073809-B0A8-46F0-A1ED-CE743B3252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8ABD8-C384-48C0-AE12-7940A5F0D2AE}"/>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375340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B4746C-DB5A-4BCF-B28D-42CDC968A5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E407E6-E73F-4DA1-A5DB-58FF6C7852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D8EB60-7CD0-445C-A620-02F47D8BE41A}"/>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379A4B75-2E31-4747-964C-479E6FEA1F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E12926-5C99-473C-BF40-6B55B9AEF78F}"/>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4101953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35F73-04BE-4B44-90BB-C1A382BF4E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9A1475-F728-4189-BD51-65C680F2F6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FEB253-A01D-4EE8-B243-CBE95AC705FD}"/>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624068D1-9731-4BE8-8349-0F4C49EDEE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BD759-00BA-4323-AA60-904F8EC919D9}"/>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40773148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6CD07-13F3-43FC-A374-731A03D2CB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56D496-37A3-4B52-A895-3EAFEAD4EA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0D2683-27D8-419E-AD2B-B1E5D0B4D58F}"/>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AA5AE294-1414-40A9-B7A2-F1822210D9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237ED-6E95-4600-A9D1-5FAF04D236BF}"/>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338912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FCD77-009A-4D14-807B-DBFD32938E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FF1DC-441D-4576-8DC6-9326CE11F4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80D628-3485-4650-BE33-8E50A1E380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CFDC21-DE1F-47F2-ABF6-F40E11AC4878}"/>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6" name="Footer Placeholder 5">
            <a:extLst>
              <a:ext uri="{FF2B5EF4-FFF2-40B4-BE49-F238E27FC236}">
                <a16:creationId xmlns:a16="http://schemas.microsoft.com/office/drawing/2014/main" id="{CB284754-D7BF-4083-B08F-7AACC14F7D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62ED0D-DE3E-4CB9-9964-A5C935DD5CA3}"/>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212936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548C9-987D-4725-8CBC-9CB50E181E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FB7ABBF-9050-4664-817A-F99B51678B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60184C-BB07-45F0-9242-6EB7EBA622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9A9765-150B-47ED-BC6E-0EA72E7D82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8BF37A-6684-432A-934D-918AC01D59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222AF8-2765-446A-A2E8-F8B929A2DD2E}"/>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8" name="Footer Placeholder 7">
            <a:extLst>
              <a:ext uri="{FF2B5EF4-FFF2-40B4-BE49-F238E27FC236}">
                <a16:creationId xmlns:a16="http://schemas.microsoft.com/office/drawing/2014/main" id="{4E72A016-47A2-4B0B-B74A-B96DCC952D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C00466-3ACE-44FA-A912-61718B8C83E1}"/>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155628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7FC78-E6DB-48DE-9CDD-8908F0CFB3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184538-9865-44A7-822B-C1AFB3F4FD40}"/>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4" name="Footer Placeholder 3">
            <a:extLst>
              <a:ext uri="{FF2B5EF4-FFF2-40B4-BE49-F238E27FC236}">
                <a16:creationId xmlns:a16="http://schemas.microsoft.com/office/drawing/2014/main" id="{9879B6FF-F43A-4976-A599-4ECC288AA4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7F96E2-D9CD-4E5D-97DA-1C91FE036FEB}"/>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398099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0B1DBB-D135-4841-B920-422139212667}"/>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3" name="Footer Placeholder 2">
            <a:extLst>
              <a:ext uri="{FF2B5EF4-FFF2-40B4-BE49-F238E27FC236}">
                <a16:creationId xmlns:a16="http://schemas.microsoft.com/office/drawing/2014/main" id="{9AD94634-86C4-4826-9513-FDE818A7DC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F25256-AD35-463D-8FE5-E5F8F6AD46A2}"/>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2478501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3A6E7-CD54-4F15-97EB-A9254C6DF2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8406C4-A5FA-472A-861A-7EAD3613D0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28E363-F65B-4DCE-B378-2E562C67E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4AD311-87B8-4963-8998-EE2712AC244E}"/>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6" name="Footer Placeholder 5">
            <a:extLst>
              <a:ext uri="{FF2B5EF4-FFF2-40B4-BE49-F238E27FC236}">
                <a16:creationId xmlns:a16="http://schemas.microsoft.com/office/drawing/2014/main" id="{FE5D3C06-15AB-4226-BBB1-AB4A910C11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06D391-61EC-45A7-A5AA-87CAEB6B0956}"/>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175347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A029B-3375-45E8-84D3-7185056C0C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CB14B33-F722-46E1-BD7A-8271952A55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ECDD26-D5FB-46B8-9D67-97FCF2D5D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2D13CF-E24B-4F6F-B393-2D8679DA8021}"/>
              </a:ext>
            </a:extLst>
          </p:cNvPr>
          <p:cNvSpPr>
            <a:spLocks noGrp="1"/>
          </p:cNvSpPr>
          <p:nvPr>
            <p:ph type="dt" sz="half" idx="10"/>
          </p:nvPr>
        </p:nvSpPr>
        <p:spPr/>
        <p:txBody>
          <a:bodyPr/>
          <a:lstStyle/>
          <a:p>
            <a:fld id="{5AA225EC-4B5E-42B5-ABB8-810B0A5A610C}" type="datetimeFigureOut">
              <a:rPr lang="en-US" smtClean="0"/>
              <a:t>2/28/2021</a:t>
            </a:fld>
            <a:endParaRPr lang="en-US"/>
          </a:p>
        </p:txBody>
      </p:sp>
      <p:sp>
        <p:nvSpPr>
          <p:cNvPr id="6" name="Footer Placeholder 5">
            <a:extLst>
              <a:ext uri="{FF2B5EF4-FFF2-40B4-BE49-F238E27FC236}">
                <a16:creationId xmlns:a16="http://schemas.microsoft.com/office/drawing/2014/main" id="{305A01E5-D856-49A7-972E-A99CEF905B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843FE3-4013-4DEF-87AE-C67844484E00}"/>
              </a:ext>
            </a:extLst>
          </p:cNvPr>
          <p:cNvSpPr>
            <a:spLocks noGrp="1"/>
          </p:cNvSpPr>
          <p:nvPr>
            <p:ph type="sldNum" sz="quarter" idx="12"/>
          </p:nvPr>
        </p:nvSpPr>
        <p:spPr/>
        <p:txBody>
          <a:bodyPr/>
          <a:lstStyle/>
          <a:p>
            <a:fld id="{3828230D-C9D2-4343-8DB1-39A100215E0A}" type="slidenum">
              <a:rPr lang="en-US" smtClean="0"/>
              <a:t>‹#›</a:t>
            </a:fld>
            <a:endParaRPr lang="en-US"/>
          </a:p>
        </p:txBody>
      </p:sp>
    </p:spTree>
    <p:extLst>
      <p:ext uri="{BB962C8B-B14F-4D97-AF65-F5344CB8AC3E}">
        <p14:creationId xmlns:p14="http://schemas.microsoft.com/office/powerpoint/2010/main" val="1106849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D88E45-CAA5-4265-93A3-A9B1671FC5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6BD42F-A764-4DFF-AE77-9E70917432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83836C-56E5-46D5-AB7B-81D0C9B4AF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A225EC-4B5E-42B5-ABB8-810B0A5A610C}" type="datetimeFigureOut">
              <a:rPr lang="en-US" smtClean="0"/>
              <a:t>2/28/2021</a:t>
            </a:fld>
            <a:endParaRPr lang="en-US"/>
          </a:p>
        </p:txBody>
      </p:sp>
      <p:sp>
        <p:nvSpPr>
          <p:cNvPr id="5" name="Footer Placeholder 4">
            <a:extLst>
              <a:ext uri="{FF2B5EF4-FFF2-40B4-BE49-F238E27FC236}">
                <a16:creationId xmlns:a16="http://schemas.microsoft.com/office/drawing/2014/main" id="{717C83E4-2464-4702-8D93-648FA40CD1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0D481B-249E-4B08-9E95-4268DBB687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28230D-C9D2-4343-8DB1-39A100215E0A}" type="slidenum">
              <a:rPr lang="en-US" smtClean="0"/>
              <a:t>‹#›</a:t>
            </a:fld>
            <a:endParaRPr lang="en-US"/>
          </a:p>
        </p:txBody>
      </p:sp>
    </p:spTree>
    <p:extLst>
      <p:ext uri="{BB962C8B-B14F-4D97-AF65-F5344CB8AC3E}">
        <p14:creationId xmlns:p14="http://schemas.microsoft.com/office/powerpoint/2010/main" val="1221285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2/28/2021</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475749F-F487-4EFB-ABC7-C1359590E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15D4CB-C130-46C0-9F8D-E70C5B8D2BC5}"/>
              </a:ext>
            </a:extLst>
          </p:cNvPr>
          <p:cNvSpPr>
            <a:spLocks noGrp="1"/>
          </p:cNvSpPr>
          <p:nvPr>
            <p:ph type="ctrTitle"/>
          </p:nvPr>
        </p:nvSpPr>
        <p:spPr>
          <a:xfrm>
            <a:off x="880281" y="921452"/>
            <a:ext cx="4985018" cy="3268639"/>
          </a:xfrm>
        </p:spPr>
        <p:txBody>
          <a:bodyPr anchor="b">
            <a:normAutofit/>
          </a:bodyPr>
          <a:lstStyle/>
          <a:p>
            <a:pPr algn="l"/>
            <a:r>
              <a:rPr lang="en-US" sz="5600">
                <a:latin typeface="Copperplate Gothic Bold" panose="020E0705020206020404" pitchFamily="34" charset="0"/>
              </a:rPr>
              <a:t>SENTINALS </a:t>
            </a:r>
          </a:p>
        </p:txBody>
      </p:sp>
      <p:sp>
        <p:nvSpPr>
          <p:cNvPr id="3" name="Subtitle 2">
            <a:extLst>
              <a:ext uri="{FF2B5EF4-FFF2-40B4-BE49-F238E27FC236}">
                <a16:creationId xmlns:a16="http://schemas.microsoft.com/office/drawing/2014/main" id="{EDC643A9-C3EC-4E4E-A242-4B909385393B}"/>
              </a:ext>
            </a:extLst>
          </p:cNvPr>
          <p:cNvSpPr>
            <a:spLocks noGrp="1"/>
          </p:cNvSpPr>
          <p:nvPr>
            <p:ph type="subTitle" idx="1"/>
          </p:nvPr>
        </p:nvSpPr>
        <p:spPr>
          <a:xfrm>
            <a:off x="880281" y="4285129"/>
            <a:ext cx="4985017" cy="1420409"/>
          </a:xfrm>
        </p:spPr>
        <p:txBody>
          <a:bodyPr anchor="t">
            <a:normAutofit/>
          </a:bodyPr>
          <a:lstStyle/>
          <a:p>
            <a:pPr algn="l"/>
            <a:r>
              <a:rPr lang="en-US" sz="1900"/>
              <a:t>Analysis of the effect of lack of sight and hearing on the gender gap in  TVET and HE Information Technology and  Computer Science programmes in municipalities in the KwaZulu-Natal province.</a:t>
            </a:r>
          </a:p>
          <a:p>
            <a:pPr algn="l"/>
            <a:endParaRPr lang="en-US" sz="1900"/>
          </a:p>
        </p:txBody>
      </p:sp>
      <p:sp>
        <p:nvSpPr>
          <p:cNvPr id="10" name="Freeform: Shape 9">
            <a:extLst>
              <a:ext uri="{FF2B5EF4-FFF2-40B4-BE49-F238E27FC236}">
                <a16:creationId xmlns:a16="http://schemas.microsoft.com/office/drawing/2014/main" id="{16D6FAA8-41A5-46EA-A8AB-E9D2754A6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00601" y="1073777"/>
            <a:ext cx="5623281" cy="4686943"/>
          </a:xfrm>
          <a:custGeom>
            <a:avLst/>
            <a:gdLst>
              <a:gd name="connsiteX0" fmla="*/ 2768595 w 4574113"/>
              <a:gd name="connsiteY0" fmla="*/ 2476119 h 3812472"/>
              <a:gd name="connsiteX1" fmla="*/ 3374676 w 4574113"/>
              <a:gd name="connsiteY1" fmla="*/ 2476119 h 3812472"/>
              <a:gd name="connsiteX2" fmla="*/ 3403209 w 4574113"/>
              <a:gd name="connsiteY2" fmla="*/ 2479909 h 3812472"/>
              <a:gd name="connsiteX3" fmla="*/ 3422833 w 4574113"/>
              <a:gd name="connsiteY3" fmla="*/ 2488137 h 3812472"/>
              <a:gd name="connsiteX4" fmla="*/ 3410840 w 4574113"/>
              <a:gd name="connsiteY4" fmla="*/ 2508879 h 3812472"/>
              <a:gd name="connsiteX5" fmla="*/ 2985934 w 4574113"/>
              <a:gd name="connsiteY5" fmla="*/ 3243764 h 3812472"/>
              <a:gd name="connsiteX6" fmla="*/ 2732784 w 4574113"/>
              <a:gd name="connsiteY6" fmla="*/ 3390890 h 3812472"/>
              <a:gd name="connsiteX7" fmla="*/ 2529297 w 4574113"/>
              <a:gd name="connsiteY7" fmla="*/ 3390890 h 3812472"/>
              <a:gd name="connsiteX8" fmla="*/ 2505559 w 4574113"/>
              <a:gd name="connsiteY8" fmla="*/ 3390890 h 3812472"/>
              <a:gd name="connsiteX9" fmla="*/ 2482907 w 4574113"/>
              <a:gd name="connsiteY9" fmla="*/ 3351884 h 3812472"/>
              <a:gd name="connsiteX10" fmla="*/ 2371959 w 4574113"/>
              <a:gd name="connsiteY10" fmla="*/ 3160822 h 3812472"/>
              <a:gd name="connsiteX11" fmla="*/ 2371959 w 4574113"/>
              <a:gd name="connsiteY11" fmla="*/ 3053878 h 3812472"/>
              <a:gd name="connsiteX12" fmla="*/ 2675654 w 4574113"/>
              <a:gd name="connsiteY12" fmla="*/ 2530895 h 3812472"/>
              <a:gd name="connsiteX13" fmla="*/ 2768595 w 4574113"/>
              <a:gd name="connsiteY13" fmla="*/ 2476119 h 3812472"/>
              <a:gd name="connsiteX14" fmla="*/ 3909778 w 4574113"/>
              <a:gd name="connsiteY14" fmla="*/ 676847 h 3812472"/>
              <a:gd name="connsiteX15" fmla="*/ 4305516 w 4574113"/>
              <a:gd name="connsiteY15" fmla="*/ 676847 h 3812472"/>
              <a:gd name="connsiteX16" fmla="*/ 4367056 w 4574113"/>
              <a:gd name="connsiteY16" fmla="*/ 712612 h 3812472"/>
              <a:gd name="connsiteX17" fmla="*/ 4564498 w 4574113"/>
              <a:gd name="connsiteY17" fmla="*/ 1054092 h 3812472"/>
              <a:gd name="connsiteX18" fmla="*/ 4564498 w 4574113"/>
              <a:gd name="connsiteY18" fmla="*/ 1123921 h 3812472"/>
              <a:gd name="connsiteX19" fmla="*/ 4367056 w 4574113"/>
              <a:gd name="connsiteY19" fmla="*/ 1465401 h 3812472"/>
              <a:gd name="connsiteX20" fmla="*/ 4305516 w 4574113"/>
              <a:gd name="connsiteY20" fmla="*/ 1501167 h 3812472"/>
              <a:gd name="connsiteX21" fmla="*/ 3909778 w 4574113"/>
              <a:gd name="connsiteY21" fmla="*/ 1501167 h 3812472"/>
              <a:gd name="connsiteX22" fmla="*/ 3849091 w 4574113"/>
              <a:gd name="connsiteY22" fmla="*/ 1465401 h 3812472"/>
              <a:gd name="connsiteX23" fmla="*/ 3650795 w 4574113"/>
              <a:gd name="connsiteY23" fmla="*/ 1123921 h 3812472"/>
              <a:gd name="connsiteX24" fmla="*/ 3650795 w 4574113"/>
              <a:gd name="connsiteY24" fmla="*/ 1054092 h 3812472"/>
              <a:gd name="connsiteX25" fmla="*/ 3849091 w 4574113"/>
              <a:gd name="connsiteY25" fmla="*/ 712612 h 3812472"/>
              <a:gd name="connsiteX26" fmla="*/ 3909778 w 4574113"/>
              <a:gd name="connsiteY26" fmla="*/ 676847 h 3812472"/>
              <a:gd name="connsiteX27" fmla="*/ 1104892 w 4574113"/>
              <a:gd name="connsiteY27" fmla="*/ 0 h 3812472"/>
              <a:gd name="connsiteX28" fmla="*/ 2732784 w 4574113"/>
              <a:gd name="connsiteY28" fmla="*/ 0 h 3812472"/>
              <a:gd name="connsiteX29" fmla="*/ 2985934 w 4574113"/>
              <a:gd name="connsiteY29" fmla="*/ 147125 h 3812472"/>
              <a:gd name="connsiteX30" fmla="*/ 3798122 w 4574113"/>
              <a:gd name="connsiteY30" fmla="*/ 1551823 h 3812472"/>
              <a:gd name="connsiteX31" fmla="*/ 3798122 w 4574113"/>
              <a:gd name="connsiteY31" fmla="*/ 1839068 h 3812472"/>
              <a:gd name="connsiteX32" fmla="*/ 3496551 w 4574113"/>
              <a:gd name="connsiteY32" fmla="*/ 2360642 h 3812472"/>
              <a:gd name="connsiteX33" fmla="*/ 3471135 w 4574113"/>
              <a:gd name="connsiteY33" fmla="*/ 2404597 h 3812472"/>
              <a:gd name="connsiteX34" fmla="*/ 3472029 w 4574113"/>
              <a:gd name="connsiteY34" fmla="*/ 2404972 h 3812472"/>
              <a:gd name="connsiteX35" fmla="*/ 3516881 w 4574113"/>
              <a:gd name="connsiteY35" fmla="*/ 2450209 h 3812472"/>
              <a:gd name="connsiteX36" fmla="*/ 3857970 w 4574113"/>
              <a:gd name="connsiteY36" fmla="*/ 3040131 h 3812472"/>
              <a:gd name="connsiteX37" fmla="*/ 3857970 w 4574113"/>
              <a:gd name="connsiteY37" fmla="*/ 3160764 h 3812472"/>
              <a:gd name="connsiteX38" fmla="*/ 3516881 w 4574113"/>
              <a:gd name="connsiteY38" fmla="*/ 3750684 h 3812472"/>
              <a:gd name="connsiteX39" fmla="*/ 3410567 w 4574113"/>
              <a:gd name="connsiteY39" fmla="*/ 3812472 h 3812472"/>
              <a:gd name="connsiteX40" fmla="*/ 2726911 w 4574113"/>
              <a:gd name="connsiteY40" fmla="*/ 3812472 h 3812472"/>
              <a:gd name="connsiteX41" fmla="*/ 2622074 w 4574113"/>
              <a:gd name="connsiteY41" fmla="*/ 3750684 h 3812472"/>
              <a:gd name="connsiteX42" fmla="*/ 2438330 w 4574113"/>
              <a:gd name="connsiteY42" fmla="*/ 3434265 h 3812472"/>
              <a:gd name="connsiteX43" fmla="*/ 2417573 w 4574113"/>
              <a:gd name="connsiteY43" fmla="*/ 3398519 h 3812472"/>
              <a:gd name="connsiteX44" fmla="*/ 2433905 w 4574113"/>
              <a:gd name="connsiteY44" fmla="*/ 3398519 h 3812472"/>
              <a:gd name="connsiteX45" fmla="*/ 2511101 w 4574113"/>
              <a:gd name="connsiteY45" fmla="*/ 3398519 h 3812472"/>
              <a:gd name="connsiteX46" fmla="*/ 2544636 w 4574113"/>
              <a:gd name="connsiteY46" fmla="*/ 3456269 h 3812472"/>
              <a:gd name="connsiteX47" fmla="*/ 2672757 w 4574113"/>
              <a:gd name="connsiteY47" fmla="*/ 3676902 h 3812472"/>
              <a:gd name="connsiteX48" fmla="*/ 2765699 w 4574113"/>
              <a:gd name="connsiteY48" fmla="*/ 3731679 h 3812472"/>
              <a:gd name="connsiteX49" fmla="*/ 3371780 w 4574113"/>
              <a:gd name="connsiteY49" fmla="*/ 3731679 h 3812472"/>
              <a:gd name="connsiteX50" fmla="*/ 3466029 w 4574113"/>
              <a:gd name="connsiteY50" fmla="*/ 3676902 h 3812472"/>
              <a:gd name="connsiteX51" fmla="*/ 3768415 w 4574113"/>
              <a:gd name="connsiteY51" fmla="*/ 3153920 h 3812472"/>
              <a:gd name="connsiteX52" fmla="*/ 3768415 w 4574113"/>
              <a:gd name="connsiteY52" fmla="*/ 3046975 h 3812472"/>
              <a:gd name="connsiteX53" fmla="*/ 3466029 w 4574113"/>
              <a:gd name="connsiteY53" fmla="*/ 2523992 h 3812472"/>
              <a:gd name="connsiteX54" fmla="*/ 3426268 w 4574113"/>
              <a:gd name="connsiteY54" fmla="*/ 2483888 h 3812472"/>
              <a:gd name="connsiteX55" fmla="*/ 3421667 w 4574113"/>
              <a:gd name="connsiteY55" fmla="*/ 2481960 h 3812472"/>
              <a:gd name="connsiteX56" fmla="*/ 3446331 w 4574113"/>
              <a:gd name="connsiteY56" fmla="*/ 2439303 h 3812472"/>
              <a:gd name="connsiteX57" fmla="*/ 3464674 w 4574113"/>
              <a:gd name="connsiteY57" fmla="*/ 2407578 h 3812472"/>
              <a:gd name="connsiteX58" fmla="*/ 3445649 w 4574113"/>
              <a:gd name="connsiteY58" fmla="*/ 2399601 h 3812472"/>
              <a:gd name="connsiteX59" fmla="*/ 3413464 w 4574113"/>
              <a:gd name="connsiteY59" fmla="*/ 2395325 h 3812472"/>
              <a:gd name="connsiteX60" fmla="*/ 2729808 w 4574113"/>
              <a:gd name="connsiteY60" fmla="*/ 2395325 h 3812472"/>
              <a:gd name="connsiteX61" fmla="*/ 2624971 w 4574113"/>
              <a:gd name="connsiteY61" fmla="*/ 2457112 h 3812472"/>
              <a:gd name="connsiteX62" fmla="*/ 2282405 w 4574113"/>
              <a:gd name="connsiteY62" fmla="*/ 3047034 h 3812472"/>
              <a:gd name="connsiteX63" fmla="*/ 2282405 w 4574113"/>
              <a:gd name="connsiteY63" fmla="*/ 3167666 h 3812472"/>
              <a:gd name="connsiteX64" fmla="*/ 2395478 w 4574113"/>
              <a:gd name="connsiteY64" fmla="*/ 3362386 h 3812472"/>
              <a:gd name="connsiteX65" fmla="*/ 2412031 w 4574113"/>
              <a:gd name="connsiteY65" fmla="*/ 3390890 h 3812472"/>
              <a:gd name="connsiteX66" fmla="*/ 2335350 w 4574113"/>
              <a:gd name="connsiteY66" fmla="*/ 3390890 h 3812472"/>
              <a:gd name="connsiteX67" fmla="*/ 1104892 w 4574113"/>
              <a:gd name="connsiteY67" fmla="*/ 3390890 h 3812472"/>
              <a:gd name="connsiteX68" fmla="*/ 855258 w 4574113"/>
              <a:gd name="connsiteY68" fmla="*/ 3243764 h 3812472"/>
              <a:gd name="connsiteX69" fmla="*/ 39555 w 4574113"/>
              <a:gd name="connsiteY69" fmla="*/ 1839068 h 3812472"/>
              <a:gd name="connsiteX70" fmla="*/ 39555 w 4574113"/>
              <a:gd name="connsiteY70" fmla="*/ 1551823 h 3812472"/>
              <a:gd name="connsiteX71" fmla="*/ 855258 w 4574113"/>
              <a:gd name="connsiteY71" fmla="*/ 147125 h 3812472"/>
              <a:gd name="connsiteX72" fmla="*/ 1104892 w 4574113"/>
              <a:gd name="connsiteY72" fmla="*/ 0 h 3812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574113" h="3812472">
                <a:moveTo>
                  <a:pt x="2768595" y="2476119"/>
                </a:moveTo>
                <a:cubicBezTo>
                  <a:pt x="2768595" y="2476119"/>
                  <a:pt x="2768595" y="2476119"/>
                  <a:pt x="3374676" y="2476119"/>
                </a:cubicBezTo>
                <a:cubicBezTo>
                  <a:pt x="3384493" y="2476119"/>
                  <a:pt x="3394066" y="2477423"/>
                  <a:pt x="3403209" y="2479909"/>
                </a:cubicBezTo>
                <a:lnTo>
                  <a:pt x="3422833" y="2488137"/>
                </a:lnTo>
                <a:lnTo>
                  <a:pt x="3410840" y="2508879"/>
                </a:lnTo>
                <a:cubicBezTo>
                  <a:pt x="3302401" y="2696426"/>
                  <a:pt x="3163600" y="2936487"/>
                  <a:pt x="2985934" y="3243764"/>
                </a:cubicBezTo>
                <a:cubicBezTo>
                  <a:pt x="2933195" y="3334842"/>
                  <a:pt x="2838263" y="3390890"/>
                  <a:pt x="2732784" y="3390890"/>
                </a:cubicBezTo>
                <a:cubicBezTo>
                  <a:pt x="2732784" y="3390890"/>
                  <a:pt x="2732784" y="3390890"/>
                  <a:pt x="2529297" y="3390890"/>
                </a:cubicBezTo>
                <a:lnTo>
                  <a:pt x="2505559" y="3390890"/>
                </a:lnTo>
                <a:lnTo>
                  <a:pt x="2482907" y="3351884"/>
                </a:lnTo>
                <a:cubicBezTo>
                  <a:pt x="2451367" y="3297569"/>
                  <a:pt x="2414666" y="3234367"/>
                  <a:pt x="2371959" y="3160822"/>
                </a:cubicBezTo>
                <a:cubicBezTo>
                  <a:pt x="2352324" y="3128217"/>
                  <a:pt x="2352324" y="3086483"/>
                  <a:pt x="2371959" y="3053878"/>
                </a:cubicBezTo>
                <a:cubicBezTo>
                  <a:pt x="2371959" y="3053878"/>
                  <a:pt x="2371959" y="3053878"/>
                  <a:pt x="2675654" y="2530895"/>
                </a:cubicBezTo>
                <a:cubicBezTo>
                  <a:pt x="2693981" y="2496986"/>
                  <a:pt x="2730633" y="2476119"/>
                  <a:pt x="2768595" y="2476119"/>
                </a:cubicBezTo>
                <a:close/>
                <a:moveTo>
                  <a:pt x="3909778" y="676847"/>
                </a:moveTo>
                <a:cubicBezTo>
                  <a:pt x="3909778" y="676847"/>
                  <a:pt x="3909778" y="676847"/>
                  <a:pt x="4305516" y="676847"/>
                </a:cubicBezTo>
                <a:cubicBezTo>
                  <a:pt x="4331158" y="676847"/>
                  <a:pt x="4354235" y="690472"/>
                  <a:pt x="4367056" y="712612"/>
                </a:cubicBezTo>
                <a:cubicBezTo>
                  <a:pt x="4367056" y="712612"/>
                  <a:pt x="4367056" y="712612"/>
                  <a:pt x="4564498" y="1054092"/>
                </a:cubicBezTo>
                <a:cubicBezTo>
                  <a:pt x="4577319" y="1075382"/>
                  <a:pt x="4577319" y="1102632"/>
                  <a:pt x="4564498" y="1123921"/>
                </a:cubicBezTo>
                <a:cubicBezTo>
                  <a:pt x="4564498" y="1123921"/>
                  <a:pt x="4564498" y="1123921"/>
                  <a:pt x="4367056" y="1465401"/>
                </a:cubicBezTo>
                <a:cubicBezTo>
                  <a:pt x="4354235" y="1487542"/>
                  <a:pt x="4331158" y="1501167"/>
                  <a:pt x="4305516" y="1501167"/>
                </a:cubicBezTo>
                <a:cubicBezTo>
                  <a:pt x="4305516" y="1501167"/>
                  <a:pt x="4305516" y="1501167"/>
                  <a:pt x="3909778" y="1501167"/>
                </a:cubicBezTo>
                <a:cubicBezTo>
                  <a:pt x="3884990" y="1501167"/>
                  <a:pt x="3861058" y="1487542"/>
                  <a:pt x="3849091" y="1465401"/>
                </a:cubicBezTo>
                <a:cubicBezTo>
                  <a:pt x="3849091" y="1465401"/>
                  <a:pt x="3849091" y="1465401"/>
                  <a:pt x="3650795" y="1123921"/>
                </a:cubicBezTo>
                <a:cubicBezTo>
                  <a:pt x="3637974" y="1102632"/>
                  <a:pt x="3637974" y="1075382"/>
                  <a:pt x="3650795" y="1054092"/>
                </a:cubicBezTo>
                <a:cubicBezTo>
                  <a:pt x="3650795" y="1054092"/>
                  <a:pt x="3650795" y="1054092"/>
                  <a:pt x="3849091" y="712612"/>
                </a:cubicBezTo>
                <a:cubicBezTo>
                  <a:pt x="3861058" y="690472"/>
                  <a:pt x="3884990" y="676847"/>
                  <a:pt x="3909778" y="676847"/>
                </a:cubicBezTo>
                <a:close/>
                <a:moveTo>
                  <a:pt x="1104892" y="0"/>
                </a:moveTo>
                <a:cubicBezTo>
                  <a:pt x="1104892" y="0"/>
                  <a:pt x="1104892" y="0"/>
                  <a:pt x="2732784" y="0"/>
                </a:cubicBezTo>
                <a:cubicBezTo>
                  <a:pt x="2838263" y="0"/>
                  <a:pt x="2933195" y="56047"/>
                  <a:pt x="2985934" y="147125"/>
                </a:cubicBezTo>
                <a:cubicBezTo>
                  <a:pt x="2985934" y="147125"/>
                  <a:pt x="2985934" y="147125"/>
                  <a:pt x="3798122" y="1551823"/>
                </a:cubicBezTo>
                <a:cubicBezTo>
                  <a:pt x="3850862" y="1639397"/>
                  <a:pt x="3850862" y="1751493"/>
                  <a:pt x="3798122" y="1839068"/>
                </a:cubicBezTo>
                <a:cubicBezTo>
                  <a:pt x="3798122" y="1839068"/>
                  <a:pt x="3798122" y="1839068"/>
                  <a:pt x="3496551" y="2360642"/>
                </a:cubicBezTo>
                <a:lnTo>
                  <a:pt x="3471135" y="2404597"/>
                </a:lnTo>
                <a:lnTo>
                  <a:pt x="3472029" y="2404972"/>
                </a:lnTo>
                <a:cubicBezTo>
                  <a:pt x="3490302" y="2415638"/>
                  <a:pt x="3505806" y="2431084"/>
                  <a:pt x="3516881" y="2450209"/>
                </a:cubicBezTo>
                <a:cubicBezTo>
                  <a:pt x="3516881" y="2450209"/>
                  <a:pt x="3516881" y="2450209"/>
                  <a:pt x="3857970" y="3040131"/>
                </a:cubicBezTo>
                <a:cubicBezTo>
                  <a:pt x="3880120" y="3076909"/>
                  <a:pt x="3880120" y="3123985"/>
                  <a:pt x="3857970" y="3160764"/>
                </a:cubicBezTo>
                <a:cubicBezTo>
                  <a:pt x="3857970" y="3160764"/>
                  <a:pt x="3857970" y="3160764"/>
                  <a:pt x="3516881" y="3750684"/>
                </a:cubicBezTo>
                <a:cubicBezTo>
                  <a:pt x="3494732" y="3788933"/>
                  <a:pt x="3454864" y="3812472"/>
                  <a:pt x="3410567" y="3812472"/>
                </a:cubicBezTo>
                <a:cubicBezTo>
                  <a:pt x="3410567" y="3812472"/>
                  <a:pt x="3410567" y="3812472"/>
                  <a:pt x="2726911" y="3812472"/>
                </a:cubicBezTo>
                <a:cubicBezTo>
                  <a:pt x="2684090" y="3812472"/>
                  <a:pt x="2642747" y="3788933"/>
                  <a:pt x="2622074" y="3750684"/>
                </a:cubicBezTo>
                <a:cubicBezTo>
                  <a:pt x="2622074" y="3750684"/>
                  <a:pt x="2622074" y="3750684"/>
                  <a:pt x="2438330" y="3434265"/>
                </a:cubicBezTo>
                <a:lnTo>
                  <a:pt x="2417573" y="3398519"/>
                </a:lnTo>
                <a:lnTo>
                  <a:pt x="2433905" y="3398519"/>
                </a:lnTo>
                <a:lnTo>
                  <a:pt x="2511101" y="3398519"/>
                </a:lnTo>
                <a:lnTo>
                  <a:pt x="2544636" y="3456269"/>
                </a:lnTo>
                <a:cubicBezTo>
                  <a:pt x="2672757" y="3676902"/>
                  <a:pt x="2672757" y="3676902"/>
                  <a:pt x="2672757" y="3676902"/>
                </a:cubicBezTo>
                <a:cubicBezTo>
                  <a:pt x="2691084" y="3710811"/>
                  <a:pt x="2727737" y="3731679"/>
                  <a:pt x="2765699" y="3731679"/>
                </a:cubicBezTo>
                <a:cubicBezTo>
                  <a:pt x="3371780" y="3731679"/>
                  <a:pt x="3371780" y="3731679"/>
                  <a:pt x="3371780" y="3731679"/>
                </a:cubicBezTo>
                <a:cubicBezTo>
                  <a:pt x="3411050" y="3731679"/>
                  <a:pt x="3446394" y="3710811"/>
                  <a:pt x="3466029" y="3676902"/>
                </a:cubicBezTo>
                <a:cubicBezTo>
                  <a:pt x="3768415" y="3153920"/>
                  <a:pt x="3768415" y="3153920"/>
                  <a:pt x="3768415" y="3153920"/>
                </a:cubicBezTo>
                <a:cubicBezTo>
                  <a:pt x="3788051" y="3121314"/>
                  <a:pt x="3788051" y="3079580"/>
                  <a:pt x="3768415" y="3046975"/>
                </a:cubicBezTo>
                <a:cubicBezTo>
                  <a:pt x="3466029" y="2523992"/>
                  <a:pt x="3466029" y="2523992"/>
                  <a:pt x="3466029" y="2523992"/>
                </a:cubicBezTo>
                <a:cubicBezTo>
                  <a:pt x="3456211" y="2507037"/>
                  <a:pt x="3442467" y="2493343"/>
                  <a:pt x="3426268" y="2483888"/>
                </a:cubicBezTo>
                <a:lnTo>
                  <a:pt x="3421667" y="2481960"/>
                </a:lnTo>
                <a:lnTo>
                  <a:pt x="3446331" y="2439303"/>
                </a:lnTo>
                <a:lnTo>
                  <a:pt x="3464674" y="2407578"/>
                </a:lnTo>
                <a:lnTo>
                  <a:pt x="3445649" y="2399601"/>
                </a:lnTo>
                <a:cubicBezTo>
                  <a:pt x="3435335" y="2396796"/>
                  <a:pt x="3424538" y="2395325"/>
                  <a:pt x="3413464" y="2395325"/>
                </a:cubicBezTo>
                <a:cubicBezTo>
                  <a:pt x="2729808" y="2395325"/>
                  <a:pt x="2729808" y="2395325"/>
                  <a:pt x="2729808" y="2395325"/>
                </a:cubicBezTo>
                <a:cubicBezTo>
                  <a:pt x="2686987" y="2395325"/>
                  <a:pt x="2645644" y="2418863"/>
                  <a:pt x="2624971" y="2457112"/>
                </a:cubicBezTo>
                <a:cubicBezTo>
                  <a:pt x="2282405" y="3047034"/>
                  <a:pt x="2282405" y="3047034"/>
                  <a:pt x="2282405" y="3047034"/>
                </a:cubicBezTo>
                <a:cubicBezTo>
                  <a:pt x="2260256" y="3083811"/>
                  <a:pt x="2260256" y="3130887"/>
                  <a:pt x="2282405" y="3167666"/>
                </a:cubicBezTo>
                <a:cubicBezTo>
                  <a:pt x="2325225" y="3241406"/>
                  <a:pt x="2362693" y="3305929"/>
                  <a:pt x="2395478" y="3362386"/>
                </a:cubicBezTo>
                <a:lnTo>
                  <a:pt x="2412031" y="3390890"/>
                </a:lnTo>
                <a:lnTo>
                  <a:pt x="2335350" y="3390890"/>
                </a:lnTo>
                <a:cubicBezTo>
                  <a:pt x="2096889" y="3390890"/>
                  <a:pt x="1715352" y="3390890"/>
                  <a:pt x="1104892" y="3390890"/>
                </a:cubicBezTo>
                <a:cubicBezTo>
                  <a:pt x="1002929" y="3390890"/>
                  <a:pt x="904482" y="3334842"/>
                  <a:pt x="855258" y="3243764"/>
                </a:cubicBezTo>
                <a:cubicBezTo>
                  <a:pt x="855258" y="3243764"/>
                  <a:pt x="855258" y="3243764"/>
                  <a:pt x="39555" y="1839068"/>
                </a:cubicBezTo>
                <a:cubicBezTo>
                  <a:pt x="-13185" y="1751493"/>
                  <a:pt x="-13185" y="1639397"/>
                  <a:pt x="39555" y="1551823"/>
                </a:cubicBezTo>
                <a:cubicBezTo>
                  <a:pt x="39555" y="1551823"/>
                  <a:pt x="39555" y="1551823"/>
                  <a:pt x="855258" y="147125"/>
                </a:cubicBezTo>
                <a:cubicBezTo>
                  <a:pt x="904482" y="56047"/>
                  <a:pt x="1002929" y="0"/>
                  <a:pt x="1104892"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00195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BE2ABE-8782-457A-97C4-41A182D3B8C3}"/>
              </a:ext>
            </a:extLst>
          </p:cNvPr>
          <p:cNvSpPr>
            <a:spLocks noGrp="1"/>
          </p:cNvSpPr>
          <p:nvPr>
            <p:ph type="title"/>
          </p:nvPr>
        </p:nvSpPr>
        <p:spPr>
          <a:xfrm>
            <a:off x="643467" y="321734"/>
            <a:ext cx="10905066" cy="1135737"/>
          </a:xfrm>
        </p:spPr>
        <p:txBody>
          <a:bodyPr>
            <a:normAutofit/>
          </a:bodyPr>
          <a:lstStyle/>
          <a:p>
            <a:pPr algn="ctr"/>
            <a:r>
              <a:rPr lang="en-ZA" sz="3600" b="1" dirty="0">
                <a:latin typeface="Arial" panose="020B0604020202020204" pitchFamily="34" charset="0"/>
                <a:cs typeface="Arial" panose="020B0604020202020204" pitchFamily="34" charset="0"/>
              </a:rPr>
              <a:t>Solutions</a:t>
            </a:r>
          </a:p>
        </p:txBody>
      </p:sp>
      <p:sp>
        <p:nvSpPr>
          <p:cNvPr id="3" name="Content Placeholder 2">
            <a:extLst>
              <a:ext uri="{FF2B5EF4-FFF2-40B4-BE49-F238E27FC236}">
                <a16:creationId xmlns:a16="http://schemas.microsoft.com/office/drawing/2014/main" id="{069AD1B4-9D3B-48DE-81C3-A524537F1733}"/>
              </a:ext>
            </a:extLst>
          </p:cNvPr>
          <p:cNvSpPr>
            <a:spLocks noGrp="1"/>
          </p:cNvSpPr>
          <p:nvPr>
            <p:ph idx="1"/>
          </p:nvPr>
        </p:nvSpPr>
        <p:spPr>
          <a:xfrm>
            <a:off x="643467" y="1782981"/>
            <a:ext cx="10905066" cy="4393982"/>
          </a:xfrm>
        </p:spPr>
        <p:txBody>
          <a:bodyPr>
            <a:normAutofit/>
          </a:bodyPr>
          <a:lstStyle/>
          <a:p>
            <a:pPr marL="514350" indent="-514350">
              <a:buFont typeface="+mj-lt"/>
              <a:buAutoNum type="arabicPeriod"/>
            </a:pPr>
            <a:endParaRPr lang="en-ZA" sz="2000" dirty="0"/>
          </a:p>
          <a:p>
            <a:pPr marL="514350" indent="-514350">
              <a:buFont typeface="+mj-lt"/>
              <a:buAutoNum type="arabicPeriod"/>
            </a:pPr>
            <a:r>
              <a:rPr lang="en-US" sz="2000" dirty="0"/>
              <a:t>More data needs to be collected and research to be conducted on this issue, so better machine learning and statistical learning models can be made. Better models will give us a more accurate statistical analysis – from which we can assess the situation and its severity with greater insight.</a:t>
            </a:r>
          </a:p>
          <a:p>
            <a:pPr marL="514350" indent="-514350">
              <a:buFont typeface="+mj-lt"/>
              <a:buAutoNum type="arabicPeriod"/>
            </a:pPr>
            <a:r>
              <a:rPr lang="en-US" sz="2000" dirty="0"/>
              <a:t>Work alongside the education departments of local authorities and municipalities at a ward level (grass roots) so that resources can be adequately channeled to this marginalized group. These could include distribution of hearing and sight aids, better-suited facilities in schools and higher education institutions for them to be productive and thrive in and many more.</a:t>
            </a:r>
          </a:p>
          <a:p>
            <a:pPr marL="514350" indent="-514350">
              <a:buFont typeface="+mj-lt"/>
              <a:buAutoNum type="arabicPeriod"/>
            </a:pPr>
            <a:r>
              <a:rPr lang="en-US" sz="2000" dirty="0"/>
              <a:t>Work with the higher education and TVET  institutions to lower the intake grades for females – particularly females with the mentioned sensory difficulties - in IT related programmes. In relation, a quota system could be employed at these institutions. Targeted educational funding for this marginalized group would be helpful. Examples of related initiatives for marginalized groups include the Black Economic Empowerment (BEE). </a:t>
            </a:r>
          </a:p>
          <a:p>
            <a:pPr marL="0" indent="0">
              <a:buNone/>
            </a:pPr>
            <a:endParaRPr lang="en-US" sz="2000" dirty="0"/>
          </a:p>
          <a:p>
            <a:pPr marL="514350" indent="-514350">
              <a:buFont typeface="+mj-lt"/>
              <a:buAutoNum type="arabicPeriod"/>
            </a:pPr>
            <a:endParaRPr lang="en-US" sz="2000" dirty="0"/>
          </a:p>
          <a:p>
            <a:pPr marL="514350" indent="-514350">
              <a:buFont typeface="+mj-lt"/>
              <a:buAutoNum type="arabicPeriod"/>
            </a:pPr>
            <a:endParaRPr lang="en-US" sz="2000" dirty="0"/>
          </a:p>
          <a:p>
            <a:pPr marL="514350" indent="-514350">
              <a:buFont typeface="+mj-lt"/>
              <a:buAutoNum type="arabicPeriod"/>
            </a:pPr>
            <a:endParaRPr lang="en-US" sz="2000" dirty="0"/>
          </a:p>
          <a:p>
            <a:pPr marL="514350" indent="-514350">
              <a:buFont typeface="+mj-lt"/>
              <a:buAutoNum type="arabicPeriod"/>
            </a:pPr>
            <a:endParaRPr lang="en-ZA"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53485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74D6F1D-50E3-4FF1-B591-E720470CF611}"/>
              </a:ext>
            </a:extLst>
          </p:cNvPr>
          <p:cNvSpPr>
            <a:spLocks noGrp="1"/>
          </p:cNvSpPr>
          <p:nvPr>
            <p:ph idx="1"/>
          </p:nvPr>
        </p:nvSpPr>
        <p:spPr>
          <a:xfrm>
            <a:off x="507029" y="538600"/>
            <a:ext cx="11324629" cy="5776253"/>
          </a:xfrm>
        </p:spPr>
        <p:txBody>
          <a:bodyPr>
            <a:normAutofit lnSpcReduction="10000"/>
          </a:bodyPr>
          <a:lstStyle/>
          <a:p>
            <a:pPr marL="0" indent="0">
              <a:buNone/>
            </a:pPr>
            <a:r>
              <a:rPr lang="en-US" sz="2000" dirty="0">
                <a:cs typeface="Arial" panose="020B0604020202020204" pitchFamily="34" charset="0"/>
              </a:rPr>
              <a:t>4. Acquisition and distribution of sight and hearing user-friendly devices such as laptops and tablets that are easy to use for people with hearing and sight difficulties. Additionally, we could utilize interactive and role-playing applications in these devices  to tap into problem-solving skills and other skills related to this field of study  and make technology more appealing to a greater number of female students. For example, those with an aptitude for coding, Creative ways to write code, have a special Integrated Development Environment (IDE) for those with seeing difficulty that uses voice over. For those with  hearing difficulty  Augmented Reality (AR) puzzle solving which will develop logic to code without any traditional line of code.</a:t>
            </a:r>
          </a:p>
          <a:p>
            <a:pPr marL="0" indent="0">
              <a:buNone/>
            </a:pPr>
            <a:r>
              <a:rPr lang="en-US" sz="2000" dirty="0">
                <a:cs typeface="Arial" panose="020B0604020202020204" pitchFamily="34" charset="0"/>
              </a:rPr>
              <a:t>5. Dismantling Gender Stereotypes. Gender stereotypes and cultural reinforcement of stereotypes that discriminate and suppress women and women with sensory difficulties are still present. We propose that not only do theses outdated discriminatory values be demolished but to further encourage women and women with sensory difficulties to take up these programmes and build skills in this area. This could be accomplished through constant educational workshops at municipalities under study.  Role models and mentors currently enrolled in these higher education </a:t>
            </a:r>
            <a:r>
              <a:rPr lang="en-US" sz="2000" dirty="0" err="1">
                <a:cs typeface="Arial" panose="020B0604020202020204" pitchFamily="34" charset="0"/>
              </a:rPr>
              <a:t>programmes</a:t>
            </a:r>
            <a:r>
              <a:rPr lang="en-US" sz="2000" dirty="0">
                <a:cs typeface="Arial" panose="020B0604020202020204" pitchFamily="34" charset="0"/>
              </a:rPr>
              <a:t> could assist women in lower levels of education. Organizations could be set up solely for the purpose of increasing enrolment for these marginalized groups.</a:t>
            </a:r>
          </a:p>
          <a:p>
            <a:pPr marL="0" indent="0">
              <a:buNone/>
            </a:pPr>
            <a:r>
              <a:rPr lang="en-US" sz="2000" dirty="0">
                <a:cs typeface="Arial" panose="020B0604020202020204" pitchFamily="34" charset="0"/>
              </a:rPr>
              <a:t>6.</a:t>
            </a:r>
            <a:r>
              <a:rPr lang="en-GB" sz="2000" dirty="0">
                <a:effectLst/>
                <a:ea typeface="Arial" panose="020B0604020202020204" pitchFamily="34" charset="0"/>
                <a:cs typeface="Arial" panose="020B0604020202020204" pitchFamily="34" charset="0"/>
              </a:rPr>
              <a:t> Beyond teaching them hard skills </a:t>
            </a:r>
            <a:r>
              <a:rPr lang="en-GB" sz="2000" dirty="0">
                <a:ea typeface="Arial" panose="020B0604020202020204" pitchFamily="34" charset="0"/>
                <a:cs typeface="Arial" panose="020B0604020202020204" pitchFamily="34" charset="0"/>
              </a:rPr>
              <a:t>and</a:t>
            </a:r>
            <a:r>
              <a:rPr lang="en-GB" sz="2000" dirty="0">
                <a:effectLst/>
                <a:ea typeface="Arial" panose="020B0604020202020204" pitchFamily="34" charset="0"/>
                <a:cs typeface="Arial" panose="020B0604020202020204" pitchFamily="34" charset="0"/>
              </a:rPr>
              <a:t> programming(limited access),creative and design thinking is very crucial in the 4IR. Thus, working around limitations to access to coding, we can rather design programmes that allow people with difficulty hearing and seeing into business and development decisions by joining as the creative brains of the team. </a:t>
            </a:r>
          </a:p>
          <a:p>
            <a:pPr marL="0" indent="0">
              <a:buNone/>
            </a:pPr>
            <a:r>
              <a:rPr lang="en-GB" sz="2000" dirty="0">
                <a:ea typeface="Arial" panose="020B0604020202020204" pitchFamily="34" charset="0"/>
                <a:cs typeface="Arial" panose="020B0604020202020204" pitchFamily="34" charset="0"/>
              </a:rPr>
              <a:t>7.</a:t>
            </a:r>
            <a:r>
              <a:rPr lang="en-US" sz="2000" dirty="0">
                <a:ea typeface="Arial" panose="020B0604020202020204" pitchFamily="34" charset="0"/>
                <a:cs typeface="Arial" panose="020B0604020202020204" pitchFamily="34" charset="0"/>
              </a:rPr>
              <a:t> Strategic partnerships with big tech companies to create platforms and software that will allow access to the 4IR and participate and be able to impact the world.</a:t>
            </a:r>
          </a:p>
          <a:p>
            <a:pPr marL="0" indent="0">
              <a:buNone/>
            </a:pPr>
            <a:endParaRPr lang="en-US" sz="1800" dirty="0">
              <a:effectLst/>
              <a:latin typeface="Arial" panose="020B0604020202020204" pitchFamily="34" charset="0"/>
              <a:ea typeface="Arial" panose="020B0604020202020204" pitchFamily="34" charset="0"/>
            </a:endParaRPr>
          </a:p>
          <a:p>
            <a:pPr marL="0" indent="0">
              <a:buNone/>
            </a:pPr>
            <a:endParaRPr lang="en-US" sz="1800" dirty="0">
              <a:latin typeface="Arial" panose="020B0604020202020204" pitchFamily="34" charset="0"/>
              <a:ea typeface="Arial" panose="020B0604020202020204" pitchFamily="34" charset="0"/>
            </a:endParaRPr>
          </a:p>
          <a:p>
            <a:pPr marL="0" indent="0">
              <a:buNone/>
            </a:pPr>
            <a:endParaRPr lang="en-GB" sz="1800" dirty="0">
              <a:effectLst/>
              <a:latin typeface="Arial" panose="020B0604020202020204" pitchFamily="34" charset="0"/>
              <a:ea typeface="Arial" panose="020B0604020202020204" pitchFamily="34" charset="0"/>
            </a:endParaRPr>
          </a:p>
          <a:p>
            <a:pPr marL="0" indent="0">
              <a:buNone/>
            </a:pPr>
            <a:endParaRPr lang="en-US" sz="2000" dirty="0"/>
          </a:p>
          <a:p>
            <a:pPr marL="0" indent="0">
              <a:buNone/>
            </a:pPr>
            <a:endParaRPr lang="en-US" sz="2000" dirty="0"/>
          </a:p>
          <a:p>
            <a:pPr marL="0" indent="0">
              <a:buNone/>
            </a:pPr>
            <a:endParaRPr lang="en-US" sz="2000" dirty="0"/>
          </a:p>
        </p:txBody>
      </p:sp>
      <p:sp>
        <p:nvSpPr>
          <p:cNvPr id="19" name="Rectangle 18">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ectangle 24">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74055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315E624B-9C5A-4F65-81D2-66591C16AC2A}"/>
              </a:ext>
            </a:extLst>
          </p:cNvPr>
          <p:cNvSpPr>
            <a:spLocks noGrp="1"/>
          </p:cNvSpPr>
          <p:nvPr>
            <p:ph type="ctrTitle"/>
          </p:nvPr>
        </p:nvSpPr>
        <p:spPr>
          <a:xfrm>
            <a:off x="3045368" y="2043663"/>
            <a:ext cx="6105194" cy="2031055"/>
          </a:xfrm>
        </p:spPr>
        <p:txBody>
          <a:bodyPr>
            <a:normAutofit/>
          </a:bodyPr>
          <a:lstStyle/>
          <a:p>
            <a:r>
              <a:rPr lang="en-ZA">
                <a:solidFill>
                  <a:srgbClr val="FFFFFF"/>
                </a:solidFill>
              </a:rPr>
              <a:t>END </a:t>
            </a:r>
          </a:p>
        </p:txBody>
      </p:sp>
      <p:sp>
        <p:nvSpPr>
          <p:cNvPr id="4" name="Subtitle 3">
            <a:extLst>
              <a:ext uri="{FF2B5EF4-FFF2-40B4-BE49-F238E27FC236}">
                <a16:creationId xmlns:a16="http://schemas.microsoft.com/office/drawing/2014/main" id="{471577C5-A71C-4180-AF77-D24F81E05D57}"/>
              </a:ext>
            </a:extLst>
          </p:cNvPr>
          <p:cNvSpPr>
            <a:spLocks noGrp="1"/>
          </p:cNvSpPr>
          <p:nvPr>
            <p:ph type="subTitle" idx="1"/>
          </p:nvPr>
        </p:nvSpPr>
        <p:spPr>
          <a:xfrm>
            <a:off x="3045368" y="4074718"/>
            <a:ext cx="6105194" cy="682079"/>
          </a:xfrm>
        </p:spPr>
        <p:txBody>
          <a:bodyPr>
            <a:normAutofit/>
          </a:bodyPr>
          <a:lstStyle/>
          <a:p>
            <a:r>
              <a:rPr lang="en-ZA" sz="1500">
                <a:solidFill>
                  <a:srgbClr val="FFFFFF"/>
                </a:solidFill>
              </a:rPr>
              <a:t>Thank you </a:t>
            </a:r>
          </a:p>
          <a:p>
            <a:r>
              <a:rPr lang="en-ZA" sz="1500">
                <a:solidFill>
                  <a:srgbClr val="FFFFFF"/>
                </a:solidFill>
              </a:rPr>
              <a:t>Any questions</a:t>
            </a:r>
          </a:p>
        </p:txBody>
      </p:sp>
    </p:spTree>
    <p:extLst>
      <p:ext uri="{BB962C8B-B14F-4D97-AF65-F5344CB8AC3E}">
        <p14:creationId xmlns:p14="http://schemas.microsoft.com/office/powerpoint/2010/main" val="382475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alphaModFix amt="37000"/>
          </a:blip>
          <a:srcRect/>
          <a:stretch>
            <a:fillRect/>
          </a:stretch>
        </a:blip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9704276" y="4127377"/>
            <a:ext cx="1801925" cy="1801925"/>
            <a:chOff x="0" y="0"/>
            <a:chExt cx="6350000" cy="6350000"/>
          </a:xfrm>
        </p:grpSpPr>
        <p:sp>
          <p:nvSpPr>
            <p:cNvPr id="3" name="Freeform 3"/>
            <p:cNvSpPr/>
            <p:nvPr/>
          </p:nvSpPr>
          <p:spPr>
            <a:xfrm>
              <a:off x="0" y="0"/>
              <a:ext cx="6350000" cy="6351270"/>
            </a:xfrm>
            <a:custGeom>
              <a:avLst/>
              <a:gdLst/>
              <a:ahLst/>
              <a:cxnLst/>
              <a:rect l="l" t="t" r="r" b="b"/>
              <a:pathLst>
                <a:path w="6350000" h="6351270">
                  <a:moveTo>
                    <a:pt x="0" y="5955030"/>
                  </a:moveTo>
                  <a:lnTo>
                    <a:pt x="0" y="394970"/>
                  </a:lnTo>
                  <a:cubicBezTo>
                    <a:pt x="0" y="176530"/>
                    <a:pt x="176530" y="0"/>
                    <a:pt x="394970" y="0"/>
                  </a:cubicBezTo>
                  <a:lnTo>
                    <a:pt x="5956300" y="0"/>
                  </a:lnTo>
                  <a:cubicBezTo>
                    <a:pt x="6173470" y="0"/>
                    <a:pt x="6350000" y="176530"/>
                    <a:pt x="6350000" y="394970"/>
                  </a:cubicBezTo>
                  <a:cubicBezTo>
                    <a:pt x="6350000" y="394970"/>
                    <a:pt x="6350000" y="394970"/>
                    <a:pt x="6350000" y="394970"/>
                  </a:cubicBezTo>
                  <a:lnTo>
                    <a:pt x="6350000" y="5956300"/>
                  </a:lnTo>
                  <a:cubicBezTo>
                    <a:pt x="6350000" y="6174740"/>
                    <a:pt x="6173470" y="6351270"/>
                    <a:pt x="5955030" y="6351270"/>
                  </a:cubicBezTo>
                  <a:lnTo>
                    <a:pt x="5955030" y="6351270"/>
                  </a:lnTo>
                  <a:lnTo>
                    <a:pt x="394970" y="6351270"/>
                  </a:lnTo>
                  <a:cubicBezTo>
                    <a:pt x="176530" y="6350000"/>
                    <a:pt x="0" y="6173470"/>
                    <a:pt x="0" y="5955030"/>
                  </a:cubicBezTo>
                  <a:cubicBezTo>
                    <a:pt x="0" y="5955030"/>
                    <a:pt x="0" y="5955030"/>
                    <a:pt x="0" y="5955030"/>
                  </a:cubicBezTo>
                  <a:close/>
                </a:path>
              </a:pathLst>
            </a:custGeom>
            <a:blipFill>
              <a:blip r:embed="rId3"/>
              <a:stretch>
                <a:fillRect l="-5907" r="-5907" b="-20"/>
              </a:stretch>
            </a:blipFill>
          </p:spPr>
        </p:sp>
      </p:grpSp>
      <p:grpSp>
        <p:nvGrpSpPr>
          <p:cNvPr id="4" name="Group 4"/>
          <p:cNvGrpSpPr>
            <a:grpSpLocks noChangeAspect="1"/>
          </p:cNvGrpSpPr>
          <p:nvPr/>
        </p:nvGrpSpPr>
        <p:grpSpPr>
          <a:xfrm>
            <a:off x="685800" y="3429000"/>
            <a:ext cx="1801925" cy="1801925"/>
            <a:chOff x="0" y="0"/>
            <a:chExt cx="6350000" cy="6350000"/>
          </a:xfrm>
        </p:grpSpPr>
        <p:sp>
          <p:nvSpPr>
            <p:cNvPr id="5" name="Freeform 5"/>
            <p:cNvSpPr/>
            <p:nvPr/>
          </p:nvSpPr>
          <p:spPr>
            <a:xfrm>
              <a:off x="0" y="0"/>
              <a:ext cx="6350000" cy="6351270"/>
            </a:xfrm>
            <a:custGeom>
              <a:avLst/>
              <a:gdLst/>
              <a:ahLst/>
              <a:cxnLst/>
              <a:rect l="l" t="t" r="r" b="b"/>
              <a:pathLst>
                <a:path w="6350000" h="6351270">
                  <a:moveTo>
                    <a:pt x="0" y="5955030"/>
                  </a:moveTo>
                  <a:lnTo>
                    <a:pt x="0" y="394970"/>
                  </a:lnTo>
                  <a:cubicBezTo>
                    <a:pt x="0" y="176530"/>
                    <a:pt x="176530" y="0"/>
                    <a:pt x="394970" y="0"/>
                  </a:cubicBezTo>
                  <a:lnTo>
                    <a:pt x="5956300" y="0"/>
                  </a:lnTo>
                  <a:cubicBezTo>
                    <a:pt x="6173470" y="0"/>
                    <a:pt x="6350000" y="176530"/>
                    <a:pt x="6350000" y="394970"/>
                  </a:cubicBezTo>
                  <a:cubicBezTo>
                    <a:pt x="6350000" y="394970"/>
                    <a:pt x="6350000" y="394970"/>
                    <a:pt x="6350000" y="394970"/>
                  </a:cubicBezTo>
                  <a:lnTo>
                    <a:pt x="6350000" y="5956300"/>
                  </a:lnTo>
                  <a:cubicBezTo>
                    <a:pt x="6350000" y="6174740"/>
                    <a:pt x="6173470" y="6351270"/>
                    <a:pt x="5955030" y="6351270"/>
                  </a:cubicBezTo>
                  <a:lnTo>
                    <a:pt x="5955030" y="6351270"/>
                  </a:lnTo>
                  <a:lnTo>
                    <a:pt x="394970" y="6351270"/>
                  </a:lnTo>
                  <a:cubicBezTo>
                    <a:pt x="176530" y="6350000"/>
                    <a:pt x="0" y="6173470"/>
                    <a:pt x="0" y="5955030"/>
                  </a:cubicBezTo>
                  <a:cubicBezTo>
                    <a:pt x="0" y="5955030"/>
                    <a:pt x="0" y="5955030"/>
                    <a:pt x="0" y="5955030"/>
                  </a:cubicBezTo>
                  <a:close/>
                </a:path>
              </a:pathLst>
            </a:custGeom>
            <a:blipFill>
              <a:blip r:embed="rId4"/>
              <a:stretch>
                <a:fillRect l="-10" r="-10" b="-20"/>
              </a:stretch>
            </a:blipFill>
          </p:spPr>
        </p:sp>
      </p:grpSp>
      <p:grpSp>
        <p:nvGrpSpPr>
          <p:cNvPr id="6" name="Group 6"/>
          <p:cNvGrpSpPr>
            <a:grpSpLocks noChangeAspect="1"/>
          </p:cNvGrpSpPr>
          <p:nvPr/>
        </p:nvGrpSpPr>
        <p:grpSpPr>
          <a:xfrm>
            <a:off x="6846038" y="1543050"/>
            <a:ext cx="1801925" cy="1801925"/>
            <a:chOff x="0" y="0"/>
            <a:chExt cx="6350000" cy="6350000"/>
          </a:xfrm>
        </p:grpSpPr>
        <p:sp>
          <p:nvSpPr>
            <p:cNvPr id="7" name="Freeform 7"/>
            <p:cNvSpPr/>
            <p:nvPr/>
          </p:nvSpPr>
          <p:spPr>
            <a:xfrm>
              <a:off x="0" y="0"/>
              <a:ext cx="6350000" cy="6351270"/>
            </a:xfrm>
            <a:custGeom>
              <a:avLst/>
              <a:gdLst/>
              <a:ahLst/>
              <a:cxnLst/>
              <a:rect l="l" t="t" r="r" b="b"/>
              <a:pathLst>
                <a:path w="6350000" h="6351270">
                  <a:moveTo>
                    <a:pt x="0" y="5955030"/>
                  </a:moveTo>
                  <a:lnTo>
                    <a:pt x="0" y="394970"/>
                  </a:lnTo>
                  <a:cubicBezTo>
                    <a:pt x="0" y="176530"/>
                    <a:pt x="176530" y="0"/>
                    <a:pt x="394970" y="0"/>
                  </a:cubicBezTo>
                  <a:lnTo>
                    <a:pt x="5956300" y="0"/>
                  </a:lnTo>
                  <a:cubicBezTo>
                    <a:pt x="6173470" y="0"/>
                    <a:pt x="6350000" y="176530"/>
                    <a:pt x="6350000" y="394970"/>
                  </a:cubicBezTo>
                  <a:cubicBezTo>
                    <a:pt x="6350000" y="394970"/>
                    <a:pt x="6350000" y="394970"/>
                    <a:pt x="6350000" y="394970"/>
                  </a:cubicBezTo>
                  <a:lnTo>
                    <a:pt x="6350000" y="5956300"/>
                  </a:lnTo>
                  <a:cubicBezTo>
                    <a:pt x="6350000" y="6174740"/>
                    <a:pt x="6173470" y="6351270"/>
                    <a:pt x="5955030" y="6351270"/>
                  </a:cubicBezTo>
                  <a:lnTo>
                    <a:pt x="5955030" y="6351270"/>
                  </a:lnTo>
                  <a:lnTo>
                    <a:pt x="394970" y="6351270"/>
                  </a:lnTo>
                  <a:cubicBezTo>
                    <a:pt x="176530" y="6350000"/>
                    <a:pt x="0" y="6173470"/>
                    <a:pt x="0" y="5955030"/>
                  </a:cubicBezTo>
                  <a:cubicBezTo>
                    <a:pt x="0" y="5955030"/>
                    <a:pt x="0" y="5955030"/>
                    <a:pt x="0" y="5955030"/>
                  </a:cubicBezTo>
                  <a:close/>
                </a:path>
              </a:pathLst>
            </a:custGeom>
            <a:blipFill>
              <a:blip r:embed="rId5"/>
              <a:stretch>
                <a:fillRect l="-46315" r="-46315" b="-19"/>
              </a:stretch>
            </a:blipFill>
          </p:spPr>
        </p:sp>
      </p:grpSp>
      <p:grpSp>
        <p:nvGrpSpPr>
          <p:cNvPr id="8" name="Group 8"/>
          <p:cNvGrpSpPr>
            <a:grpSpLocks noChangeAspect="1"/>
          </p:cNvGrpSpPr>
          <p:nvPr/>
        </p:nvGrpSpPr>
        <p:grpSpPr>
          <a:xfrm>
            <a:off x="4897326" y="4370276"/>
            <a:ext cx="1801925" cy="1801925"/>
            <a:chOff x="0" y="0"/>
            <a:chExt cx="6350000" cy="6350000"/>
          </a:xfrm>
        </p:grpSpPr>
        <p:sp>
          <p:nvSpPr>
            <p:cNvPr id="9" name="Freeform 9"/>
            <p:cNvSpPr/>
            <p:nvPr/>
          </p:nvSpPr>
          <p:spPr>
            <a:xfrm>
              <a:off x="0" y="0"/>
              <a:ext cx="6350000" cy="6351270"/>
            </a:xfrm>
            <a:custGeom>
              <a:avLst/>
              <a:gdLst/>
              <a:ahLst/>
              <a:cxnLst/>
              <a:rect l="l" t="t" r="r" b="b"/>
              <a:pathLst>
                <a:path w="6350000" h="6351270">
                  <a:moveTo>
                    <a:pt x="0" y="5955030"/>
                  </a:moveTo>
                  <a:lnTo>
                    <a:pt x="0" y="394970"/>
                  </a:lnTo>
                  <a:cubicBezTo>
                    <a:pt x="0" y="176530"/>
                    <a:pt x="176530" y="0"/>
                    <a:pt x="394970" y="0"/>
                  </a:cubicBezTo>
                  <a:lnTo>
                    <a:pt x="5956300" y="0"/>
                  </a:lnTo>
                  <a:cubicBezTo>
                    <a:pt x="6173470" y="0"/>
                    <a:pt x="6350000" y="176530"/>
                    <a:pt x="6350000" y="394970"/>
                  </a:cubicBezTo>
                  <a:cubicBezTo>
                    <a:pt x="6350000" y="394970"/>
                    <a:pt x="6350000" y="394970"/>
                    <a:pt x="6350000" y="394970"/>
                  </a:cubicBezTo>
                  <a:lnTo>
                    <a:pt x="6350000" y="5956300"/>
                  </a:lnTo>
                  <a:cubicBezTo>
                    <a:pt x="6350000" y="6174740"/>
                    <a:pt x="6173470" y="6351270"/>
                    <a:pt x="5955030" y="6351270"/>
                  </a:cubicBezTo>
                  <a:lnTo>
                    <a:pt x="5955030" y="6351270"/>
                  </a:lnTo>
                  <a:lnTo>
                    <a:pt x="394970" y="6351270"/>
                  </a:lnTo>
                  <a:cubicBezTo>
                    <a:pt x="176530" y="6350000"/>
                    <a:pt x="0" y="6173470"/>
                    <a:pt x="0" y="5955030"/>
                  </a:cubicBezTo>
                  <a:cubicBezTo>
                    <a:pt x="0" y="5955030"/>
                    <a:pt x="0" y="5955030"/>
                    <a:pt x="0" y="5955030"/>
                  </a:cubicBezTo>
                  <a:close/>
                </a:path>
              </a:pathLst>
            </a:custGeom>
            <a:blipFill>
              <a:blip r:embed="rId6"/>
              <a:stretch>
                <a:fillRect l="-5907" r="-5907" b="-20"/>
              </a:stretch>
            </a:blipFill>
          </p:spPr>
        </p:sp>
      </p:grpSp>
      <p:sp>
        <p:nvSpPr>
          <p:cNvPr id="10" name="TextBox 10"/>
          <p:cNvSpPr txBox="1"/>
          <p:nvPr/>
        </p:nvSpPr>
        <p:spPr>
          <a:xfrm>
            <a:off x="685800" y="1841402"/>
            <a:ext cx="3388260" cy="152913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5867"/>
              </a:lnSpc>
            </a:pPr>
            <a:r>
              <a:rPr lang="en-US" sz="5334">
                <a:solidFill>
                  <a:srgbClr val="1B1B1B"/>
                </a:solidFill>
                <a:latin typeface="HK Grotesk Light"/>
              </a:rPr>
              <a:t>The Sentinels</a:t>
            </a:r>
          </a:p>
        </p:txBody>
      </p:sp>
      <p:sp>
        <p:nvSpPr>
          <p:cNvPr id="12" name="TextBox 12"/>
          <p:cNvSpPr txBox="1"/>
          <p:nvPr/>
        </p:nvSpPr>
        <p:spPr>
          <a:xfrm>
            <a:off x="886450" y="5534507"/>
            <a:ext cx="1215657" cy="73167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2945"/>
              </a:lnSpc>
            </a:pPr>
            <a:r>
              <a:rPr lang="en-US" sz="2103">
                <a:solidFill>
                  <a:srgbClr val="000000"/>
                </a:solidFill>
                <a:latin typeface="HK Grotesk Medium"/>
              </a:rPr>
              <a:t>Linda Hasi</a:t>
            </a:r>
          </a:p>
        </p:txBody>
      </p:sp>
      <p:sp>
        <p:nvSpPr>
          <p:cNvPr id="13" name="TextBox 13"/>
          <p:cNvSpPr txBox="1"/>
          <p:nvPr/>
        </p:nvSpPr>
        <p:spPr>
          <a:xfrm>
            <a:off x="4554462" y="6316645"/>
            <a:ext cx="2487652" cy="73167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2945"/>
              </a:lnSpc>
            </a:pPr>
            <a:r>
              <a:rPr lang="en-US" sz="2103">
                <a:solidFill>
                  <a:srgbClr val="000000"/>
                </a:solidFill>
                <a:latin typeface="HK Grotesk Medium"/>
              </a:rPr>
              <a:t>Usaamah  Obaidullah</a:t>
            </a:r>
          </a:p>
        </p:txBody>
      </p:sp>
      <p:sp>
        <p:nvSpPr>
          <p:cNvPr id="14" name="TextBox 14"/>
          <p:cNvSpPr txBox="1"/>
          <p:nvPr/>
        </p:nvSpPr>
        <p:spPr>
          <a:xfrm>
            <a:off x="9484643" y="6127750"/>
            <a:ext cx="2406291" cy="73167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2945"/>
              </a:lnSpc>
            </a:pPr>
            <a:r>
              <a:rPr lang="en-US" sz="2103">
                <a:solidFill>
                  <a:srgbClr val="000000"/>
                </a:solidFill>
                <a:latin typeface="HK Grotesk Medium"/>
              </a:rPr>
              <a:t>Musawenkosi Nyathi</a:t>
            </a:r>
          </a:p>
        </p:txBody>
      </p:sp>
      <p:sp>
        <p:nvSpPr>
          <p:cNvPr id="15" name="TextBox 15"/>
          <p:cNvSpPr txBox="1"/>
          <p:nvPr/>
        </p:nvSpPr>
        <p:spPr>
          <a:xfrm>
            <a:off x="9360692" y="1752502"/>
            <a:ext cx="1714393" cy="73167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2945"/>
              </a:lnSpc>
            </a:pPr>
            <a:r>
              <a:rPr lang="en-US" sz="2103">
                <a:solidFill>
                  <a:srgbClr val="000000"/>
                </a:solidFill>
                <a:latin typeface="HK Grotesk Medium"/>
              </a:rPr>
              <a:t>Cyril Chironda</a:t>
            </a:r>
          </a:p>
        </p:txBody>
      </p:sp>
    </p:spTree>
    <p:extLst>
      <p:ext uri="{BB962C8B-B14F-4D97-AF65-F5344CB8AC3E}">
        <p14:creationId xmlns:p14="http://schemas.microsoft.com/office/powerpoint/2010/main" val="2486613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AA53E5D2-4930-4880-B16D-44312127F562}"/>
              </a:ext>
            </a:extLst>
          </p:cNvPr>
          <p:cNvSpPr>
            <a:spLocks noGrp="1"/>
          </p:cNvSpPr>
          <p:nvPr>
            <p:ph type="title"/>
          </p:nvPr>
        </p:nvSpPr>
        <p:spPr>
          <a:xfrm>
            <a:off x="3033466" y="991261"/>
            <a:ext cx="5754696" cy="1837349"/>
          </a:xfrm>
        </p:spPr>
        <p:txBody>
          <a:bodyPr anchor="ctr">
            <a:normAutofit/>
          </a:bodyPr>
          <a:lstStyle/>
          <a:p>
            <a:pPr algn="ctr"/>
            <a:r>
              <a:rPr lang="en-US" sz="3600" b="1" u="sng">
                <a:solidFill>
                  <a:schemeClr val="tx2"/>
                </a:solidFill>
                <a:latin typeface="Arial" panose="020B0604020202020204" pitchFamily="34" charset="0"/>
                <a:cs typeface="Arial" panose="020B0604020202020204" pitchFamily="34" charset="0"/>
              </a:rPr>
              <a:t>PROBLEM STATEMEMT </a:t>
            </a:r>
          </a:p>
        </p:txBody>
      </p:sp>
      <p:sp>
        <p:nvSpPr>
          <p:cNvPr id="3" name="Content Placeholder 2">
            <a:extLst>
              <a:ext uri="{FF2B5EF4-FFF2-40B4-BE49-F238E27FC236}">
                <a16:creationId xmlns:a16="http://schemas.microsoft.com/office/drawing/2014/main" id="{C3B987FD-F04A-4300-AD58-3A4B02A20C9B}"/>
              </a:ext>
            </a:extLst>
          </p:cNvPr>
          <p:cNvSpPr>
            <a:spLocks noGrp="1"/>
          </p:cNvSpPr>
          <p:nvPr>
            <p:ph idx="1"/>
          </p:nvPr>
        </p:nvSpPr>
        <p:spPr>
          <a:xfrm>
            <a:off x="3055954" y="2979335"/>
            <a:ext cx="6059911" cy="2887403"/>
          </a:xfrm>
        </p:spPr>
        <p:txBody>
          <a:bodyPr anchor="t">
            <a:noAutofit/>
          </a:bodyPr>
          <a:lstStyle/>
          <a:p>
            <a:r>
              <a:rPr lang="en-US" sz="1800" dirty="0">
                <a:solidFill>
                  <a:schemeClr val="tx2"/>
                </a:solidFill>
                <a:latin typeface="Arial" panose="020B0604020202020204" pitchFamily="34" charset="0"/>
                <a:cs typeface="Arial" panose="020B0604020202020204" pitchFamily="34" charset="0"/>
              </a:rPr>
              <a:t>We look at the population of male and female students at TVET Computer and Information Science programmes in different municipalities in the KZN province. </a:t>
            </a:r>
          </a:p>
          <a:p>
            <a:r>
              <a:rPr lang="en-US" sz="1800" dirty="0">
                <a:solidFill>
                  <a:schemeClr val="tx2"/>
                </a:solidFill>
                <a:latin typeface="Arial" panose="020B0604020202020204" pitchFamily="34" charset="0"/>
                <a:cs typeface="Arial" panose="020B0604020202020204" pitchFamily="34" charset="0"/>
              </a:rPr>
              <a:t>We hypothesize that female student attendance for these type of programmes will be less than that of males due to outdated gender norms. Furthermore, we will look at the added effect of lack of sight and hearing on Computer and Information Science programme admissions by both gender populations.</a:t>
            </a:r>
          </a:p>
        </p:txBody>
      </p:sp>
    </p:spTree>
    <p:extLst>
      <p:ext uri="{BB962C8B-B14F-4D97-AF65-F5344CB8AC3E}">
        <p14:creationId xmlns:p14="http://schemas.microsoft.com/office/powerpoint/2010/main" val="259503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821B4B-E312-4528-B3CE-58A84C089466}"/>
              </a:ext>
            </a:extLst>
          </p:cNvPr>
          <p:cNvSpPr>
            <a:spLocks noGrp="1"/>
          </p:cNvSpPr>
          <p:nvPr>
            <p:ph idx="1"/>
          </p:nvPr>
        </p:nvSpPr>
        <p:spPr>
          <a:xfrm>
            <a:off x="463303" y="1967166"/>
            <a:ext cx="5013567" cy="3669628"/>
          </a:xfrm>
        </p:spPr>
        <p:txBody>
          <a:bodyPr anchor="t">
            <a:normAutofit/>
          </a:bodyPr>
          <a:lstStyle/>
          <a:p>
            <a:pPr marL="0" indent="0">
              <a:buNone/>
            </a:pPr>
            <a:r>
              <a:rPr lang="en-US" sz="1600" b="1" u="sng" dirty="0">
                <a:solidFill>
                  <a:schemeClr val="tx2"/>
                </a:solidFill>
                <a:latin typeface="Arial" panose="020B0604020202020204" pitchFamily="34" charset="0"/>
                <a:cs typeface="Arial" panose="020B0604020202020204" pitchFamily="34" charset="0"/>
              </a:rPr>
              <a:t>Introduction</a:t>
            </a:r>
          </a:p>
          <a:p>
            <a:r>
              <a:rPr lang="en-US" sz="1600" dirty="0">
                <a:solidFill>
                  <a:schemeClr val="tx2"/>
                </a:solidFill>
                <a:latin typeface="Arial" panose="020B0604020202020204" pitchFamily="34" charset="0"/>
                <a:cs typeface="Arial" panose="020B0604020202020204" pitchFamily="34" charset="0"/>
              </a:rPr>
              <a:t>We get the (clean) data provided by the organizers (CS_2016 data sets). The data contains weights of persons with sight and audio difficulty per ward. We combined (connected)  this with another data set provided that contained enrollment numbers in TVET and HE institutions per ward as well</a:t>
            </a:r>
          </a:p>
          <a:p>
            <a:r>
              <a:rPr lang="en-US" sz="1600" dirty="0">
                <a:solidFill>
                  <a:schemeClr val="tx2"/>
                </a:solidFill>
                <a:latin typeface="Arial" panose="020B0604020202020204" pitchFamily="34" charset="0"/>
                <a:cs typeface="Arial" panose="020B0604020202020204" pitchFamily="34" charset="0"/>
              </a:rPr>
              <a:t>Data suggest that there are more males than female in IT tertiary related programs in KZN province.</a:t>
            </a:r>
          </a:p>
          <a:p>
            <a:r>
              <a:rPr lang="en-US" sz="1600" dirty="0">
                <a:solidFill>
                  <a:schemeClr val="tx2"/>
                </a:solidFill>
                <a:latin typeface="Arial" panose="020B0604020202020204" pitchFamily="34" charset="0"/>
                <a:cs typeface="Arial" panose="020B0604020202020204" pitchFamily="34" charset="0"/>
              </a:rPr>
              <a:t>The data also show that there are more woman with hearing and sight difficulties than woman in the same region.</a:t>
            </a:r>
          </a:p>
          <a:p>
            <a:pPr marL="0" indent="0">
              <a:buNone/>
            </a:pPr>
            <a:r>
              <a:rPr lang="en-US" sz="1400" dirty="0">
                <a:solidFill>
                  <a:schemeClr val="tx2"/>
                </a:solidFill>
              </a:rPr>
              <a:t> </a:t>
            </a:r>
          </a:p>
        </p:txBody>
      </p:sp>
      <p:grpSp>
        <p:nvGrpSpPr>
          <p:cNvPr id="12" name="Group 11">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3" name="Freeform: Shape 12">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2" name="Table 1">
            <a:extLst>
              <a:ext uri="{FF2B5EF4-FFF2-40B4-BE49-F238E27FC236}">
                <a16:creationId xmlns:a16="http://schemas.microsoft.com/office/drawing/2014/main" id="{9CC43EC1-BD86-49B9-A2D5-52B9D5964751}"/>
              </a:ext>
            </a:extLst>
          </p:cNvPr>
          <p:cNvGraphicFramePr>
            <a:graphicFrameLocks noGrp="1"/>
          </p:cNvGraphicFramePr>
          <p:nvPr>
            <p:extLst>
              <p:ext uri="{D42A27DB-BD31-4B8C-83A1-F6EECF244321}">
                <p14:modId xmlns:p14="http://schemas.microsoft.com/office/powerpoint/2010/main" val="324612299"/>
              </p:ext>
            </p:extLst>
          </p:nvPr>
        </p:nvGraphicFramePr>
        <p:xfrm>
          <a:off x="5818240" y="1828799"/>
          <a:ext cx="6032390" cy="3946363"/>
        </p:xfrm>
        <a:graphic>
          <a:graphicData uri="http://schemas.openxmlformats.org/drawingml/2006/table">
            <a:tbl>
              <a:tblPr>
                <a:tableStyleId>{5C22544A-7EE6-4342-B048-85BDC9FD1C3A}</a:tableStyleId>
              </a:tblPr>
              <a:tblGrid>
                <a:gridCol w="646077">
                  <a:extLst>
                    <a:ext uri="{9D8B030D-6E8A-4147-A177-3AD203B41FA5}">
                      <a16:colId xmlns:a16="http://schemas.microsoft.com/office/drawing/2014/main" val="2750233249"/>
                    </a:ext>
                  </a:extLst>
                </a:gridCol>
                <a:gridCol w="901579">
                  <a:extLst>
                    <a:ext uri="{9D8B030D-6E8A-4147-A177-3AD203B41FA5}">
                      <a16:colId xmlns:a16="http://schemas.microsoft.com/office/drawing/2014/main" val="2140225323"/>
                    </a:ext>
                  </a:extLst>
                </a:gridCol>
                <a:gridCol w="679609">
                  <a:extLst>
                    <a:ext uri="{9D8B030D-6E8A-4147-A177-3AD203B41FA5}">
                      <a16:colId xmlns:a16="http://schemas.microsoft.com/office/drawing/2014/main" val="3947557607"/>
                    </a:ext>
                  </a:extLst>
                </a:gridCol>
                <a:gridCol w="922831">
                  <a:extLst>
                    <a:ext uri="{9D8B030D-6E8A-4147-A177-3AD203B41FA5}">
                      <a16:colId xmlns:a16="http://schemas.microsoft.com/office/drawing/2014/main" val="1285863108"/>
                    </a:ext>
                  </a:extLst>
                </a:gridCol>
                <a:gridCol w="263809">
                  <a:extLst>
                    <a:ext uri="{9D8B030D-6E8A-4147-A177-3AD203B41FA5}">
                      <a16:colId xmlns:a16="http://schemas.microsoft.com/office/drawing/2014/main" val="3802056918"/>
                    </a:ext>
                  </a:extLst>
                </a:gridCol>
                <a:gridCol w="1742765">
                  <a:extLst>
                    <a:ext uri="{9D8B030D-6E8A-4147-A177-3AD203B41FA5}">
                      <a16:colId xmlns:a16="http://schemas.microsoft.com/office/drawing/2014/main" val="608487950"/>
                    </a:ext>
                  </a:extLst>
                </a:gridCol>
                <a:gridCol w="225730">
                  <a:extLst>
                    <a:ext uri="{9D8B030D-6E8A-4147-A177-3AD203B41FA5}">
                      <a16:colId xmlns:a16="http://schemas.microsoft.com/office/drawing/2014/main" val="2838685808"/>
                    </a:ext>
                  </a:extLst>
                </a:gridCol>
                <a:gridCol w="225730">
                  <a:extLst>
                    <a:ext uri="{9D8B030D-6E8A-4147-A177-3AD203B41FA5}">
                      <a16:colId xmlns:a16="http://schemas.microsoft.com/office/drawing/2014/main" val="3821590078"/>
                    </a:ext>
                  </a:extLst>
                </a:gridCol>
                <a:gridCol w="225730">
                  <a:extLst>
                    <a:ext uri="{9D8B030D-6E8A-4147-A177-3AD203B41FA5}">
                      <a16:colId xmlns:a16="http://schemas.microsoft.com/office/drawing/2014/main" val="3950732575"/>
                    </a:ext>
                  </a:extLst>
                </a:gridCol>
                <a:gridCol w="198530">
                  <a:extLst>
                    <a:ext uri="{9D8B030D-6E8A-4147-A177-3AD203B41FA5}">
                      <a16:colId xmlns:a16="http://schemas.microsoft.com/office/drawing/2014/main" val="4106051165"/>
                    </a:ext>
                  </a:extLst>
                </a:gridCol>
              </a:tblGrid>
              <a:tr h="639881">
                <a:tc>
                  <a:txBody>
                    <a:bodyPr/>
                    <a:lstStyle/>
                    <a:p>
                      <a:pPr algn="l" fontAlgn="b"/>
                      <a:endParaRPr lang="en-ZA" sz="1100" b="0" i="0" u="none" strike="noStrike" dirty="0">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dirty="0">
                        <a:solidFill>
                          <a:srgbClr val="000000"/>
                        </a:solidFill>
                        <a:effectLst/>
                        <a:latin typeface="Calibri" panose="020F0502020204030204" pitchFamily="34" charset="0"/>
                      </a:endParaRPr>
                    </a:p>
                  </a:txBody>
                  <a:tcPr marL="7783" marR="7783" marT="7783" marB="0" anchor="b"/>
                </a:tc>
                <a:tc gridSpan="3">
                  <a:txBody>
                    <a:bodyPr/>
                    <a:lstStyle/>
                    <a:p>
                      <a:pPr algn="l" fontAlgn="b"/>
                      <a:r>
                        <a:rPr lang="en-ZA" sz="1100" b="1" u="none" strike="noStrike" dirty="0">
                          <a:effectLst/>
                        </a:rPr>
                        <a:t>Summary statistics percentages</a:t>
                      </a:r>
                      <a:endParaRPr lang="en-ZA" sz="1100" b="1" i="0" u="none" strike="noStrike" dirty="0">
                        <a:solidFill>
                          <a:srgbClr val="000000"/>
                        </a:solidFill>
                        <a:effectLst/>
                        <a:latin typeface="Calibri" panose="020F0502020204030204" pitchFamily="34" charset="0"/>
                      </a:endParaRPr>
                    </a:p>
                  </a:txBody>
                  <a:tcPr marL="7783" marR="7783" marT="7783" marB="0" anchor="b"/>
                </a:tc>
                <a:tc hMerge="1">
                  <a:txBody>
                    <a:bodyPr/>
                    <a:lstStyle/>
                    <a:p>
                      <a:endParaRPr lang="en-ZA"/>
                    </a:p>
                  </a:txBody>
                  <a:tcPr/>
                </a:tc>
                <a:tc hMerge="1">
                  <a:txBody>
                    <a:bodyPr/>
                    <a:lstStyle/>
                    <a:p>
                      <a:endParaRPr lang="en-ZA"/>
                    </a:p>
                  </a:txBody>
                  <a:tcPr/>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extLst>
                  <a:ext uri="{0D108BD9-81ED-4DB2-BD59-A6C34878D82A}">
                    <a16:rowId xmlns:a16="http://schemas.microsoft.com/office/drawing/2014/main" val="1316405790"/>
                  </a:ext>
                </a:extLst>
              </a:tr>
              <a:tr h="357204">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dirty="0">
                          <a:effectLst/>
                        </a:rPr>
                        <a:t>Male </a:t>
                      </a:r>
                      <a:endParaRPr lang="en-ZA" sz="1100" b="1" i="0" u="none" strike="noStrike" dirty="0">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a:effectLst/>
                        </a:rPr>
                        <a:t>Female </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dirty="0">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extLst>
                  <a:ext uri="{0D108BD9-81ED-4DB2-BD59-A6C34878D82A}">
                    <a16:rowId xmlns:a16="http://schemas.microsoft.com/office/drawing/2014/main" val="3033108049"/>
                  </a:ext>
                </a:extLst>
              </a:tr>
              <a:tr h="639881">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a:effectLst/>
                        </a:rPr>
                        <a:t>Sight</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35%</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dirty="0">
                          <a:effectLst/>
                        </a:rPr>
                        <a:t>65%</a:t>
                      </a:r>
                      <a:endParaRPr lang="en-ZA" sz="1100" b="1" i="0" u="none" strike="noStrike" dirty="0">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gridSpan="5">
                  <a:txBody>
                    <a:bodyPr/>
                    <a:lstStyle/>
                    <a:p>
                      <a:pPr algn="l" fontAlgn="b"/>
                      <a:r>
                        <a:rPr lang="en-US" sz="1100" b="1" u="none" strike="noStrike" dirty="0">
                          <a:effectLst/>
                        </a:rPr>
                        <a:t>More females than males have difficulty in sight</a:t>
                      </a:r>
                      <a:endParaRPr lang="en-US" sz="1100" b="1" i="0" u="none" strike="noStrike" dirty="0">
                        <a:solidFill>
                          <a:srgbClr val="000000"/>
                        </a:solidFill>
                        <a:effectLst/>
                        <a:latin typeface="Calibri" panose="020F0502020204030204" pitchFamily="34" charset="0"/>
                      </a:endParaRPr>
                    </a:p>
                  </a:txBody>
                  <a:tcPr marL="7783" marR="7783" marT="7783" marB="0" anchor="b"/>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673500581"/>
                  </a:ext>
                </a:extLst>
              </a:tr>
              <a:tr h="639881">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a:effectLst/>
                        </a:rPr>
                        <a:t>Hearing</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41%</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dirty="0">
                          <a:effectLst/>
                        </a:rPr>
                        <a:t>59%</a:t>
                      </a:r>
                      <a:endParaRPr lang="en-ZA" sz="1100" b="1" i="0" u="none" strike="noStrike" dirty="0">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gridSpan="5">
                  <a:txBody>
                    <a:bodyPr/>
                    <a:lstStyle/>
                    <a:p>
                      <a:pPr algn="l" fontAlgn="b"/>
                      <a:r>
                        <a:rPr lang="en-US" sz="1100" b="1" u="none" strike="noStrike" dirty="0">
                          <a:effectLst/>
                        </a:rPr>
                        <a:t>More females than males have difficulty in hearing</a:t>
                      </a:r>
                      <a:endParaRPr lang="en-US" sz="1100" b="1" i="0" u="none" strike="noStrike" dirty="0">
                        <a:solidFill>
                          <a:srgbClr val="000000"/>
                        </a:solidFill>
                        <a:effectLst/>
                        <a:latin typeface="Calibri" panose="020F0502020204030204" pitchFamily="34" charset="0"/>
                      </a:endParaRPr>
                    </a:p>
                  </a:txBody>
                  <a:tcPr marL="7783" marR="7783" marT="7783" marB="0" anchor="b"/>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597927305"/>
                  </a:ext>
                </a:extLst>
              </a:tr>
              <a:tr h="639881">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a:effectLst/>
                        </a:rPr>
                        <a:t>TVET</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54%</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46%</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dirty="0">
                        <a:solidFill>
                          <a:srgbClr val="000000"/>
                        </a:solidFill>
                        <a:effectLst/>
                        <a:latin typeface="Calibri" panose="020F0502020204030204" pitchFamily="34" charset="0"/>
                      </a:endParaRPr>
                    </a:p>
                  </a:txBody>
                  <a:tcPr marL="7783" marR="7783" marT="7783" marB="0" anchor="b"/>
                </a:tc>
                <a:tc gridSpan="4">
                  <a:txBody>
                    <a:bodyPr/>
                    <a:lstStyle/>
                    <a:p>
                      <a:pPr algn="l" fontAlgn="b"/>
                      <a:r>
                        <a:rPr lang="en-US" sz="1100" b="1" u="none" strike="noStrike" dirty="0">
                          <a:effectLst/>
                        </a:rPr>
                        <a:t>More males are enrolled in TVET IT subject</a:t>
                      </a:r>
                      <a:endParaRPr lang="en-US" sz="1100" b="1" i="0" u="none" strike="noStrike" dirty="0">
                        <a:solidFill>
                          <a:srgbClr val="000000"/>
                        </a:solidFill>
                        <a:effectLst/>
                        <a:latin typeface="Calibri" panose="020F0502020204030204" pitchFamily="34" charset="0"/>
                      </a:endParaRPr>
                    </a:p>
                  </a:txBody>
                  <a:tcPr marL="7783" marR="7783" marT="7783" marB="0" anchor="b"/>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extLst>
                  <a:ext uri="{0D108BD9-81ED-4DB2-BD59-A6C34878D82A}">
                    <a16:rowId xmlns:a16="http://schemas.microsoft.com/office/drawing/2014/main" val="2362854048"/>
                  </a:ext>
                </a:extLst>
              </a:tr>
              <a:tr h="639881">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r>
                        <a:rPr lang="en-ZA" sz="1100" b="1" u="none" strike="noStrike">
                          <a:effectLst/>
                        </a:rPr>
                        <a:t>HE</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59%</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r" fontAlgn="b"/>
                      <a:r>
                        <a:rPr lang="en-ZA" sz="1100" b="1" u="none" strike="noStrike">
                          <a:effectLst/>
                        </a:rPr>
                        <a:t>41%</a:t>
                      </a:r>
                      <a:endParaRPr lang="en-ZA" sz="1100" b="1"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1" i="0" u="none" strike="noStrike">
                        <a:solidFill>
                          <a:srgbClr val="000000"/>
                        </a:solidFill>
                        <a:effectLst/>
                        <a:latin typeface="Calibri" panose="020F0502020204030204" pitchFamily="34" charset="0"/>
                      </a:endParaRPr>
                    </a:p>
                  </a:txBody>
                  <a:tcPr marL="7783" marR="7783" marT="7783" marB="0" anchor="b"/>
                </a:tc>
                <a:tc gridSpan="4">
                  <a:txBody>
                    <a:bodyPr/>
                    <a:lstStyle/>
                    <a:p>
                      <a:pPr algn="l" fontAlgn="b"/>
                      <a:r>
                        <a:rPr lang="en-US" sz="1100" b="1" u="none" strike="noStrike" dirty="0">
                          <a:effectLst/>
                        </a:rPr>
                        <a:t>More males are enrolled in HE IT subjects</a:t>
                      </a:r>
                      <a:endParaRPr lang="en-US" sz="1100" b="1" i="0" u="none" strike="noStrike" dirty="0">
                        <a:solidFill>
                          <a:srgbClr val="000000"/>
                        </a:solidFill>
                        <a:effectLst/>
                        <a:latin typeface="Calibri" panose="020F0502020204030204" pitchFamily="34" charset="0"/>
                      </a:endParaRPr>
                    </a:p>
                  </a:txBody>
                  <a:tcPr marL="7783" marR="7783" marT="7783" marB="0" anchor="b"/>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extLst>
                  <a:ext uri="{0D108BD9-81ED-4DB2-BD59-A6C34878D82A}">
                    <a16:rowId xmlns:a16="http://schemas.microsoft.com/office/drawing/2014/main" val="349679461"/>
                  </a:ext>
                </a:extLst>
              </a:tr>
              <a:tr h="389754">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a:solidFill>
                          <a:srgbClr val="000000"/>
                        </a:solidFill>
                        <a:effectLst/>
                        <a:latin typeface="Calibri" panose="020F0502020204030204" pitchFamily="34" charset="0"/>
                      </a:endParaRPr>
                    </a:p>
                  </a:txBody>
                  <a:tcPr marL="7783" marR="7783" marT="7783" marB="0" anchor="b"/>
                </a:tc>
                <a:tc>
                  <a:txBody>
                    <a:bodyPr/>
                    <a:lstStyle/>
                    <a:p>
                      <a:pPr algn="l" fontAlgn="b"/>
                      <a:endParaRPr lang="en-ZA" sz="1100" b="0" i="0" u="none" strike="noStrike" dirty="0">
                        <a:solidFill>
                          <a:srgbClr val="000000"/>
                        </a:solidFill>
                        <a:effectLst/>
                        <a:latin typeface="Calibri" panose="020F0502020204030204" pitchFamily="34" charset="0"/>
                      </a:endParaRPr>
                    </a:p>
                  </a:txBody>
                  <a:tcPr marL="7783" marR="7783" marT="7783" marB="0" anchor="b"/>
                </a:tc>
                <a:extLst>
                  <a:ext uri="{0D108BD9-81ED-4DB2-BD59-A6C34878D82A}">
                    <a16:rowId xmlns:a16="http://schemas.microsoft.com/office/drawing/2014/main" val="4010471956"/>
                  </a:ext>
                </a:extLst>
              </a:tr>
            </a:tbl>
          </a:graphicData>
        </a:graphic>
      </p:graphicFrame>
    </p:spTree>
    <p:extLst>
      <p:ext uri="{BB962C8B-B14F-4D97-AF65-F5344CB8AC3E}">
        <p14:creationId xmlns:p14="http://schemas.microsoft.com/office/powerpoint/2010/main" val="3608020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CC69A226-FA2D-4210-9FEB-BF68B5BA3A6F}"/>
              </a:ext>
            </a:extLst>
          </p:cNvPr>
          <p:cNvSpPr>
            <a:spLocks noGrp="1"/>
          </p:cNvSpPr>
          <p:nvPr>
            <p:ph type="title"/>
          </p:nvPr>
        </p:nvSpPr>
        <p:spPr>
          <a:xfrm>
            <a:off x="1179226" y="1280679"/>
            <a:ext cx="9833548" cy="1325563"/>
          </a:xfrm>
        </p:spPr>
        <p:txBody>
          <a:bodyPr anchor="b">
            <a:normAutofit/>
          </a:bodyPr>
          <a:lstStyle/>
          <a:p>
            <a:pPr algn="ctr"/>
            <a:r>
              <a:rPr lang="en-ZA" sz="3600" b="1" dirty="0">
                <a:solidFill>
                  <a:schemeClr val="tx2"/>
                </a:solidFill>
                <a:latin typeface="Arial" panose="020B0604020202020204" pitchFamily="34" charset="0"/>
                <a:cs typeface="Arial" panose="020B0604020202020204" pitchFamily="34" charset="0"/>
              </a:rPr>
              <a:t>Test For Relationship </a:t>
            </a:r>
          </a:p>
        </p:txBody>
      </p:sp>
      <p:grpSp>
        <p:nvGrpSpPr>
          <p:cNvPr id="23"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24F2039C-BD58-4C5B-8B3A-044E25BDDA8A}"/>
              </a:ext>
            </a:extLst>
          </p:cNvPr>
          <p:cNvSpPr>
            <a:spLocks noGrp="1"/>
          </p:cNvSpPr>
          <p:nvPr>
            <p:ph idx="1"/>
          </p:nvPr>
        </p:nvSpPr>
        <p:spPr>
          <a:xfrm>
            <a:off x="1179226" y="2890979"/>
            <a:ext cx="10046792" cy="3101858"/>
          </a:xfrm>
        </p:spPr>
        <p:txBody>
          <a:bodyPr>
            <a:normAutofit/>
          </a:bodyPr>
          <a:lstStyle/>
          <a:p>
            <a:r>
              <a:rPr lang="en-ZA" sz="1600" dirty="0">
                <a:solidFill>
                  <a:schemeClr val="tx2"/>
                </a:solidFill>
                <a:latin typeface="Arial" panose="020B0604020202020204" pitchFamily="34" charset="0"/>
                <a:cs typeface="Arial" panose="020B0604020202020204" pitchFamily="34" charset="0"/>
              </a:rPr>
              <a:t>We utilized a ꭓ^2 test to test if there is any relationship between these sensory difficulties and enrolment into IT TVET and HE programmes.</a:t>
            </a:r>
          </a:p>
          <a:p>
            <a:r>
              <a:rPr lang="en-ZA" sz="1600" dirty="0">
                <a:solidFill>
                  <a:schemeClr val="tx2"/>
                </a:solidFill>
                <a:latin typeface="Arial" panose="020B0604020202020204" pitchFamily="34" charset="0"/>
                <a:cs typeface="Arial" panose="020B0604020202020204" pitchFamily="34" charset="0"/>
              </a:rPr>
              <a:t>The test showed that there is enough evidence to suggest  dependency between the 2 variables at </a:t>
            </a:r>
            <a:r>
              <a:rPr lang="en-ZA" sz="1600" b="1" dirty="0">
                <a:solidFill>
                  <a:schemeClr val="tx2"/>
                </a:solidFill>
                <a:latin typeface="Arial" panose="020B0604020202020204" pitchFamily="34" charset="0"/>
                <a:cs typeface="Arial" panose="020B0604020202020204" pitchFamily="34" charset="0"/>
              </a:rPr>
              <a:t>95% level of significance</a:t>
            </a:r>
            <a:r>
              <a:rPr lang="en-ZA" sz="1600" dirty="0">
                <a:solidFill>
                  <a:schemeClr val="tx2"/>
                </a:solidFill>
                <a:latin typeface="Arial" panose="020B0604020202020204" pitchFamily="34" charset="0"/>
                <a:cs typeface="Arial" panose="020B0604020202020204" pitchFamily="34" charset="0"/>
              </a:rPr>
              <a:t>. </a:t>
            </a:r>
          </a:p>
          <a:p>
            <a:r>
              <a:rPr lang="en-ZA" sz="1600" dirty="0">
                <a:solidFill>
                  <a:schemeClr val="tx2"/>
                </a:solidFill>
                <a:latin typeface="Arial" panose="020B0604020202020204" pitchFamily="34" charset="0"/>
                <a:cs typeface="Arial" panose="020B0604020202020204" pitchFamily="34" charset="0"/>
              </a:rPr>
              <a:t>To solidify this we performed a non parametric </a:t>
            </a:r>
            <a:r>
              <a:rPr lang="en-ZA" sz="1600" dirty="0" err="1">
                <a:solidFill>
                  <a:schemeClr val="tx2"/>
                </a:solidFill>
                <a:latin typeface="Arial" panose="020B0604020202020204" pitchFamily="34" charset="0"/>
                <a:cs typeface="Arial" panose="020B0604020202020204" pitchFamily="34" charset="0"/>
              </a:rPr>
              <a:t>McNemar’s</a:t>
            </a:r>
            <a:r>
              <a:rPr lang="en-ZA" sz="1600" dirty="0">
                <a:solidFill>
                  <a:schemeClr val="tx2"/>
                </a:solidFill>
                <a:latin typeface="Arial" panose="020B0604020202020204" pitchFamily="34" charset="0"/>
                <a:cs typeface="Arial" panose="020B0604020202020204" pitchFamily="34" charset="0"/>
              </a:rPr>
              <a:t> Test to see if this is just a coincidence but the test showed at </a:t>
            </a:r>
            <a:r>
              <a:rPr lang="en-ZA" sz="1600" b="1" dirty="0">
                <a:solidFill>
                  <a:schemeClr val="tx2"/>
                </a:solidFill>
                <a:latin typeface="Arial" panose="020B0604020202020204" pitchFamily="34" charset="0"/>
                <a:cs typeface="Arial" panose="020B0604020202020204" pitchFamily="34" charset="0"/>
              </a:rPr>
              <a:t>90% level of significance</a:t>
            </a:r>
            <a:r>
              <a:rPr lang="en-ZA" sz="1600" dirty="0">
                <a:solidFill>
                  <a:schemeClr val="tx2"/>
                </a:solidFill>
                <a:latin typeface="Arial" panose="020B0604020202020204" pitchFamily="34" charset="0"/>
                <a:cs typeface="Arial" panose="020B0604020202020204" pitchFamily="34" charset="0"/>
              </a:rPr>
              <a:t> that there is enough evidence provided by the data to suggest that there is association between the two variables.</a:t>
            </a:r>
          </a:p>
          <a:p>
            <a:r>
              <a:rPr lang="en-ZA" sz="1600" dirty="0">
                <a:solidFill>
                  <a:schemeClr val="tx2"/>
                </a:solidFill>
                <a:latin typeface="Arial" panose="020B0604020202020204" pitchFamily="34" charset="0"/>
                <a:cs typeface="Arial" panose="020B0604020202020204" pitchFamily="34" charset="0"/>
              </a:rPr>
              <a:t>Hence we concluded that there is a relationship between the two variables, as the evidence is sufficient.</a:t>
            </a:r>
          </a:p>
          <a:p>
            <a:r>
              <a:rPr lang="en-ZA" sz="1600" dirty="0">
                <a:solidFill>
                  <a:schemeClr val="tx2"/>
                </a:solidFill>
                <a:latin typeface="Arial" panose="020B0604020202020204" pitchFamily="34" charset="0"/>
                <a:cs typeface="Arial" panose="020B0604020202020204" pitchFamily="34" charset="0"/>
              </a:rPr>
              <a:t>Furthermore, we fit a linear regression model with enrolment dependant on sensory difficulties.</a:t>
            </a: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5254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822599E-D178-409C-A575-1485E0834F30}"/>
              </a:ext>
            </a:extLst>
          </p:cNvPr>
          <p:cNvSpPr>
            <a:spLocks noGrp="1"/>
          </p:cNvSpPr>
          <p:nvPr>
            <p:ph type="title"/>
          </p:nvPr>
        </p:nvSpPr>
        <p:spPr>
          <a:xfrm>
            <a:off x="839788" y="457200"/>
            <a:ext cx="3932237" cy="945472"/>
          </a:xfrm>
        </p:spPr>
        <p:txBody>
          <a:bodyPr/>
          <a:lstStyle/>
          <a:p>
            <a:r>
              <a:rPr lang="en-ZA" b="1" dirty="0">
                <a:latin typeface="Arial" panose="020B0604020202020204" pitchFamily="34" charset="0"/>
                <a:cs typeface="Arial" panose="020B0604020202020204" pitchFamily="34" charset="0"/>
              </a:rPr>
              <a:t>Model 1</a:t>
            </a:r>
          </a:p>
        </p:txBody>
      </p:sp>
      <p:graphicFrame>
        <p:nvGraphicFramePr>
          <p:cNvPr id="5" name="Content Placeholder 4">
            <a:extLst>
              <a:ext uri="{FF2B5EF4-FFF2-40B4-BE49-F238E27FC236}">
                <a16:creationId xmlns:a16="http://schemas.microsoft.com/office/drawing/2014/main" id="{941EBC8C-630E-4DB3-83EF-A5B4AA4CA2C9}"/>
              </a:ext>
            </a:extLst>
          </p:cNvPr>
          <p:cNvGraphicFramePr>
            <a:graphicFrameLocks noGrp="1"/>
          </p:cNvGraphicFramePr>
          <p:nvPr>
            <p:ph idx="1"/>
            <p:extLst>
              <p:ext uri="{D42A27DB-BD31-4B8C-83A1-F6EECF244321}">
                <p14:modId xmlns:p14="http://schemas.microsoft.com/office/powerpoint/2010/main" val="934205584"/>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9FF1F18A-F192-4DC6-89F9-63D244899B90}"/>
              </a:ext>
            </a:extLst>
          </p:cNvPr>
          <p:cNvSpPr>
            <a:spLocks noGrp="1"/>
          </p:cNvSpPr>
          <p:nvPr>
            <p:ph type="body" sz="half" idx="2"/>
          </p:nvPr>
        </p:nvSpPr>
        <p:spPr>
          <a:xfrm>
            <a:off x="478302" y="1589649"/>
            <a:ext cx="4529796" cy="4459459"/>
          </a:xfrm>
        </p:spPr>
        <p:txBody>
          <a:bodyPr>
            <a:normAutofit lnSpcReduction="10000"/>
          </a:bodyPr>
          <a:lstStyle/>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We fit a simple linear regression model  enrolment in these programmes dependent on the number of females with sight difficulties.</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model shows that there is a </a:t>
            </a:r>
            <a:r>
              <a:rPr lang="en-ZA" sz="1800" b="1" dirty="0">
                <a:latin typeface="Arial" panose="020B0604020202020204" pitchFamily="34" charset="0"/>
                <a:cs typeface="Arial" panose="020B0604020202020204" pitchFamily="34" charset="0"/>
              </a:rPr>
              <a:t>strong</a:t>
            </a:r>
            <a:r>
              <a:rPr lang="en-ZA" sz="1800" dirty="0">
                <a:latin typeface="Arial" panose="020B0604020202020204" pitchFamily="34" charset="0"/>
                <a:cs typeface="Arial" panose="020B0604020202020204" pitchFamily="34" charset="0"/>
              </a:rPr>
              <a:t> </a:t>
            </a:r>
            <a:r>
              <a:rPr lang="en-ZA" sz="1800" b="1" dirty="0">
                <a:latin typeface="Arial" panose="020B0604020202020204" pitchFamily="34" charset="0"/>
                <a:cs typeface="Arial" panose="020B0604020202020204" pitchFamily="34" charset="0"/>
              </a:rPr>
              <a:t>positive correlation </a:t>
            </a:r>
            <a:r>
              <a:rPr lang="en-ZA" sz="1800" dirty="0">
                <a:latin typeface="Arial" panose="020B0604020202020204" pitchFamily="34" charset="0"/>
                <a:cs typeface="Arial" panose="020B0604020202020204" pitchFamily="34" charset="0"/>
              </a:rPr>
              <a:t>between enrolment in these programmes and sight difficulties. This is shown by </a:t>
            </a:r>
            <a:r>
              <a:rPr lang="en-ZA" sz="1800" b="1" dirty="0">
                <a:latin typeface="Arial" panose="020B0604020202020204" pitchFamily="34" charset="0"/>
                <a:cs typeface="Arial" panose="020B0604020202020204" pitchFamily="34" charset="0"/>
              </a:rPr>
              <a:t>coefficient of correlation (r) </a:t>
            </a:r>
            <a:r>
              <a:rPr lang="en-ZA" sz="1800" dirty="0">
                <a:latin typeface="Arial" panose="020B0604020202020204" pitchFamily="34" charset="0"/>
                <a:cs typeface="Arial" panose="020B0604020202020204" pitchFamily="34" charset="0"/>
              </a:rPr>
              <a:t>being </a:t>
            </a:r>
            <a:r>
              <a:rPr lang="en-ZA" sz="1800" b="1" dirty="0">
                <a:latin typeface="Arial" panose="020B0604020202020204" pitchFamily="34" charset="0"/>
                <a:cs typeface="Arial" panose="020B0604020202020204" pitchFamily="34" charset="0"/>
              </a:rPr>
              <a:t>0.76</a:t>
            </a:r>
            <a:r>
              <a:rPr lang="en-ZA" sz="18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a:t>
            </a:r>
            <a:r>
              <a:rPr lang="en-ZA" sz="1800" b="1" dirty="0">
                <a:latin typeface="Arial" panose="020B0604020202020204" pitchFamily="34" charset="0"/>
                <a:cs typeface="Arial" panose="020B0604020202020204" pitchFamily="34" charset="0"/>
              </a:rPr>
              <a:t>R-squared </a:t>
            </a:r>
            <a:r>
              <a:rPr lang="en-ZA" sz="1800" dirty="0">
                <a:latin typeface="Arial" panose="020B0604020202020204" pitchFamily="34" charset="0"/>
                <a:cs typeface="Arial" panose="020B0604020202020204" pitchFamily="34" charset="0"/>
              </a:rPr>
              <a:t>of the model is </a:t>
            </a:r>
            <a:r>
              <a:rPr lang="en-ZA" sz="1800" b="1" dirty="0">
                <a:latin typeface="Arial" panose="020B0604020202020204" pitchFamily="34" charset="0"/>
                <a:cs typeface="Arial" panose="020B0604020202020204" pitchFamily="34" charset="0"/>
              </a:rPr>
              <a:t>64%</a:t>
            </a:r>
            <a:r>
              <a:rPr lang="en-ZA" sz="1800" dirty="0">
                <a:latin typeface="Arial" panose="020B0604020202020204" pitchFamily="34" charset="0"/>
                <a:cs typeface="Arial" panose="020B0604020202020204" pitchFamily="34" charset="0"/>
              </a:rPr>
              <a:t> meaning that 64% of the variation in the data is fully explained by the model leaving only 36% explained by other variables.</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a:t>
            </a:r>
            <a:r>
              <a:rPr lang="en-ZA" sz="1800" b="1" dirty="0">
                <a:latin typeface="Arial" panose="020B0604020202020204" pitchFamily="34" charset="0"/>
                <a:cs typeface="Arial" panose="020B0604020202020204" pitchFamily="34" charset="0"/>
              </a:rPr>
              <a:t>goodness of fit test</a:t>
            </a:r>
            <a:r>
              <a:rPr lang="en-ZA" sz="1800" dirty="0">
                <a:latin typeface="Arial" panose="020B0604020202020204" pitchFamily="34" charset="0"/>
                <a:cs typeface="Arial" panose="020B0604020202020204" pitchFamily="34" charset="0"/>
              </a:rPr>
              <a:t> shows that the model is a good fit at </a:t>
            </a:r>
            <a:r>
              <a:rPr lang="en-ZA" sz="1800" b="1" dirty="0">
                <a:latin typeface="Arial" panose="020B0604020202020204" pitchFamily="34" charset="0"/>
                <a:cs typeface="Arial" panose="020B0604020202020204" pitchFamily="34" charset="0"/>
              </a:rPr>
              <a:t>90% Level of significance</a:t>
            </a:r>
            <a:r>
              <a:rPr lang="en-ZA" sz="1800" dirty="0">
                <a:latin typeface="Arial" panose="020B0604020202020204" pitchFamily="34" charset="0"/>
                <a:cs typeface="Arial" panose="020B0604020202020204" pitchFamily="34" charset="0"/>
              </a:rPr>
              <a:t>.</a:t>
            </a:r>
          </a:p>
          <a:p>
            <a:endParaRPr lang="en-ZA" dirty="0"/>
          </a:p>
        </p:txBody>
      </p:sp>
    </p:spTree>
    <p:extLst>
      <p:ext uri="{BB962C8B-B14F-4D97-AF65-F5344CB8AC3E}">
        <p14:creationId xmlns:p14="http://schemas.microsoft.com/office/powerpoint/2010/main" val="2777148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58A6-07A6-46BB-B548-42305A143141}"/>
              </a:ext>
            </a:extLst>
          </p:cNvPr>
          <p:cNvSpPr>
            <a:spLocks noGrp="1"/>
          </p:cNvSpPr>
          <p:nvPr>
            <p:ph type="title"/>
          </p:nvPr>
        </p:nvSpPr>
        <p:spPr>
          <a:xfrm>
            <a:off x="839788" y="457200"/>
            <a:ext cx="3932237" cy="530225"/>
          </a:xfrm>
        </p:spPr>
        <p:txBody>
          <a:bodyPr>
            <a:normAutofit fontScale="90000"/>
          </a:bodyPr>
          <a:lstStyle/>
          <a:p>
            <a:r>
              <a:rPr lang="en-ZA" b="1" dirty="0">
                <a:latin typeface="Arial" panose="020B0604020202020204" pitchFamily="34" charset="0"/>
                <a:cs typeface="Arial" panose="020B0604020202020204" pitchFamily="34" charset="0"/>
              </a:rPr>
              <a:t>Model 2</a:t>
            </a:r>
          </a:p>
        </p:txBody>
      </p:sp>
      <p:sp>
        <p:nvSpPr>
          <p:cNvPr id="5" name="Text Placeholder 4">
            <a:extLst>
              <a:ext uri="{FF2B5EF4-FFF2-40B4-BE49-F238E27FC236}">
                <a16:creationId xmlns:a16="http://schemas.microsoft.com/office/drawing/2014/main" id="{0CDA8F8C-A1F0-4255-8A3B-FABD54DDB050}"/>
              </a:ext>
            </a:extLst>
          </p:cNvPr>
          <p:cNvSpPr>
            <a:spLocks noGrp="1"/>
          </p:cNvSpPr>
          <p:nvPr>
            <p:ph type="body" sz="half" idx="2"/>
          </p:nvPr>
        </p:nvSpPr>
        <p:spPr>
          <a:xfrm>
            <a:off x="590844" y="1167618"/>
            <a:ext cx="4181182" cy="4701370"/>
          </a:xfrm>
        </p:spPr>
        <p:txBody>
          <a:bodyPr>
            <a:normAutofit/>
          </a:bodyPr>
          <a:lstStyle/>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We fit a simple linear regression model</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model shows that there is a </a:t>
            </a:r>
            <a:r>
              <a:rPr lang="en-ZA" sz="1800" b="1" dirty="0">
                <a:latin typeface="Arial" panose="020B0604020202020204" pitchFamily="34" charset="0"/>
                <a:cs typeface="Arial" panose="020B0604020202020204" pitchFamily="34" charset="0"/>
              </a:rPr>
              <a:t>strong positive correlation </a:t>
            </a:r>
            <a:r>
              <a:rPr lang="en-ZA" sz="1800" dirty="0">
                <a:latin typeface="Arial" panose="020B0604020202020204" pitchFamily="34" charset="0"/>
                <a:cs typeface="Arial" panose="020B0604020202020204" pitchFamily="34" charset="0"/>
              </a:rPr>
              <a:t>between enrolment and Hearing difficulties. This is shown by </a:t>
            </a:r>
            <a:r>
              <a:rPr lang="en-ZA" sz="1800" b="1" dirty="0">
                <a:latin typeface="Arial" panose="020B0604020202020204" pitchFamily="34" charset="0"/>
                <a:cs typeface="Arial" panose="020B0604020202020204" pitchFamily="34" charset="0"/>
              </a:rPr>
              <a:t>coefficient of correlation (r) being 0.86</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a:t>
            </a:r>
            <a:r>
              <a:rPr lang="en-ZA" sz="1800" b="1" dirty="0">
                <a:latin typeface="Arial" panose="020B0604020202020204" pitchFamily="34" charset="0"/>
                <a:cs typeface="Arial" panose="020B0604020202020204" pitchFamily="34" charset="0"/>
              </a:rPr>
              <a:t>R-squared of the model is 72%</a:t>
            </a:r>
            <a:r>
              <a:rPr lang="en-ZA" sz="1800" dirty="0">
                <a:latin typeface="Arial" panose="020B0604020202020204" pitchFamily="34" charset="0"/>
                <a:cs typeface="Arial" panose="020B0604020202020204" pitchFamily="34" charset="0"/>
              </a:rPr>
              <a:t> meaning that 72% of the variation in the data is fully explained by the model leaving only 18% explained by other variables .</a:t>
            </a:r>
          </a:p>
          <a:p>
            <a:pPr marL="285750" indent="-285750">
              <a:buFont typeface="Arial" panose="020B0604020202020204" pitchFamily="34" charset="0"/>
              <a:buChar char="•"/>
            </a:pPr>
            <a:r>
              <a:rPr lang="en-ZA" sz="1800" dirty="0">
                <a:latin typeface="Arial" panose="020B0604020202020204" pitchFamily="34" charset="0"/>
                <a:cs typeface="Arial" panose="020B0604020202020204" pitchFamily="34" charset="0"/>
              </a:rPr>
              <a:t>The </a:t>
            </a:r>
            <a:r>
              <a:rPr lang="en-ZA" sz="1800" b="1" dirty="0">
                <a:latin typeface="Arial" panose="020B0604020202020204" pitchFamily="34" charset="0"/>
                <a:cs typeface="Arial" panose="020B0604020202020204" pitchFamily="34" charset="0"/>
              </a:rPr>
              <a:t>goodness of fit test </a:t>
            </a:r>
            <a:r>
              <a:rPr lang="en-ZA" sz="1800" dirty="0">
                <a:latin typeface="Arial" panose="020B0604020202020204" pitchFamily="34" charset="0"/>
                <a:cs typeface="Arial" panose="020B0604020202020204" pitchFamily="34" charset="0"/>
              </a:rPr>
              <a:t>shows that the model is a good fit </a:t>
            </a:r>
            <a:r>
              <a:rPr lang="en-ZA" sz="1800" b="1" dirty="0">
                <a:latin typeface="Arial" panose="020B0604020202020204" pitchFamily="34" charset="0"/>
                <a:cs typeface="Arial" panose="020B0604020202020204" pitchFamily="34" charset="0"/>
              </a:rPr>
              <a:t>at 90% Level of significance.</a:t>
            </a:r>
          </a:p>
          <a:p>
            <a:endParaRPr lang="en-ZA" dirty="0"/>
          </a:p>
        </p:txBody>
      </p:sp>
      <p:graphicFrame>
        <p:nvGraphicFramePr>
          <p:cNvPr id="6" name="Content Placeholder 5">
            <a:extLst>
              <a:ext uri="{FF2B5EF4-FFF2-40B4-BE49-F238E27FC236}">
                <a16:creationId xmlns:a16="http://schemas.microsoft.com/office/drawing/2014/main" id="{C907C985-E951-4DB3-93D6-05C605B68CB2}"/>
              </a:ext>
            </a:extLst>
          </p:cNvPr>
          <p:cNvGraphicFramePr>
            <a:graphicFrameLocks noGrp="1"/>
          </p:cNvGraphicFramePr>
          <p:nvPr>
            <p:ph idx="1"/>
            <p:extLst>
              <p:ext uri="{D42A27DB-BD31-4B8C-83A1-F6EECF244321}">
                <p14:modId xmlns:p14="http://schemas.microsoft.com/office/powerpoint/2010/main" val="4119221753"/>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2359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1E33CA0-4E20-4910-A3D6-4B021E29DA1B}"/>
              </a:ext>
            </a:extLst>
          </p:cNvPr>
          <p:cNvSpPr>
            <a:spLocks noGrp="1"/>
          </p:cNvSpPr>
          <p:nvPr>
            <p:ph type="title"/>
          </p:nvPr>
        </p:nvSpPr>
        <p:spPr>
          <a:xfrm>
            <a:off x="1179226" y="1755073"/>
            <a:ext cx="9833548" cy="1066802"/>
          </a:xfrm>
        </p:spPr>
        <p:txBody>
          <a:bodyPr anchor="b">
            <a:normAutofit/>
          </a:bodyPr>
          <a:lstStyle/>
          <a:p>
            <a:pPr algn="ctr"/>
            <a:r>
              <a:rPr lang="en-US" sz="3600" b="1" dirty="0">
                <a:solidFill>
                  <a:schemeClr val="tx2"/>
                </a:solidFill>
                <a:latin typeface="Arial" panose="020B0604020202020204" pitchFamily="34" charset="0"/>
                <a:cs typeface="Arial" panose="020B0604020202020204" pitchFamily="34" charset="0"/>
              </a:rPr>
              <a:t>Model Fit Conclusion</a:t>
            </a:r>
          </a:p>
        </p:txBody>
      </p:sp>
      <p:grpSp>
        <p:nvGrpSpPr>
          <p:cNvPr id="12" name="Group 11">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4946991E-EF48-477A-BE1C-18A0B53EF343}"/>
              </a:ext>
            </a:extLst>
          </p:cNvPr>
          <p:cNvSpPr>
            <a:spLocks noGrp="1"/>
          </p:cNvSpPr>
          <p:nvPr>
            <p:ph idx="1"/>
          </p:nvPr>
        </p:nvSpPr>
        <p:spPr>
          <a:xfrm>
            <a:off x="1179226" y="3049325"/>
            <a:ext cx="9833548" cy="2945574"/>
          </a:xfrm>
        </p:spPr>
        <p:txBody>
          <a:bodyPr anchor="ctr">
            <a:normAutofit/>
          </a:bodyPr>
          <a:lstStyle/>
          <a:p>
            <a:r>
              <a:rPr lang="en-US" sz="1800" dirty="0">
                <a:solidFill>
                  <a:schemeClr val="tx2"/>
                </a:solidFill>
                <a:latin typeface="Arial" panose="020B0604020202020204" pitchFamily="34" charset="0"/>
                <a:cs typeface="Arial" panose="020B0604020202020204" pitchFamily="34" charset="0"/>
              </a:rPr>
              <a:t>The models show that not only women are marginalized but, more so, women with auditory and sight difficulties are almost neglected when it comes to IT education at tertiary levels.</a:t>
            </a:r>
          </a:p>
          <a:p>
            <a:r>
              <a:rPr lang="en-US" sz="1800" dirty="0">
                <a:solidFill>
                  <a:schemeClr val="tx2"/>
                </a:solidFill>
                <a:latin typeface="Arial" panose="020B0604020202020204" pitchFamily="34" charset="0"/>
                <a:cs typeface="Arial" panose="020B0604020202020204" pitchFamily="34" charset="0"/>
              </a:rPr>
              <a:t>This will leave women and women with auditory and sight difficulties technically unskilled in the 4</a:t>
            </a:r>
            <a:r>
              <a:rPr lang="en-US" sz="1800" baseline="30000" dirty="0">
                <a:solidFill>
                  <a:schemeClr val="tx2"/>
                </a:solidFill>
                <a:latin typeface="Arial" panose="020B0604020202020204" pitchFamily="34" charset="0"/>
                <a:cs typeface="Arial" panose="020B0604020202020204" pitchFamily="34" charset="0"/>
              </a:rPr>
              <a:t>th</a:t>
            </a:r>
            <a:r>
              <a:rPr lang="en-US" sz="1800" dirty="0">
                <a:solidFill>
                  <a:schemeClr val="tx2"/>
                </a:solidFill>
                <a:latin typeface="Arial" panose="020B0604020202020204" pitchFamily="34" charset="0"/>
                <a:cs typeface="Arial" panose="020B0604020202020204" pitchFamily="34" charset="0"/>
              </a:rPr>
              <a:t> Industrial Revolution . </a:t>
            </a:r>
          </a:p>
          <a:p>
            <a:r>
              <a:rPr lang="en-US" sz="1800" dirty="0">
                <a:solidFill>
                  <a:schemeClr val="tx2"/>
                </a:solidFill>
                <a:latin typeface="Arial" panose="020B0604020202020204" pitchFamily="34" charset="0"/>
                <a:cs typeface="Arial" panose="020B0604020202020204" pitchFamily="34" charset="0"/>
              </a:rPr>
              <a:t>This begs a question: What is the worth of a revolution when it doesn’t address 2 of the burning issues of society?</a:t>
            </a:r>
          </a:p>
          <a:p>
            <a:pPr marL="0" indent="0">
              <a:buNone/>
            </a:pPr>
            <a:endParaRPr lang="en-US" sz="1800" dirty="0">
              <a:solidFill>
                <a:schemeClr val="tx2"/>
              </a:solidFill>
            </a:endParaRPr>
          </a:p>
        </p:txBody>
      </p:sp>
    </p:spTree>
    <p:extLst>
      <p:ext uri="{BB962C8B-B14F-4D97-AF65-F5344CB8AC3E}">
        <p14:creationId xmlns:p14="http://schemas.microsoft.com/office/powerpoint/2010/main" val="247240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1" name="Group 20">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2" name="Freeform: Shape 21">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CA35EE9-8F5E-4452-926A-049EB48AC1E0}"/>
              </a:ext>
            </a:extLst>
          </p:cNvPr>
          <p:cNvSpPr>
            <a:spLocks noGrp="1"/>
          </p:cNvSpPr>
          <p:nvPr>
            <p:ph type="title"/>
          </p:nvPr>
        </p:nvSpPr>
        <p:spPr>
          <a:xfrm>
            <a:off x="640080" y="1243013"/>
            <a:ext cx="3855720" cy="4371974"/>
          </a:xfrm>
        </p:spPr>
        <p:txBody>
          <a:bodyPr>
            <a:normAutofit/>
          </a:bodyPr>
          <a:lstStyle/>
          <a:p>
            <a:r>
              <a:rPr lang="en-US" sz="3600" b="1">
                <a:solidFill>
                  <a:schemeClr val="tx2"/>
                </a:solidFill>
                <a:latin typeface="Arial" panose="020B0604020202020204" pitchFamily="34" charset="0"/>
                <a:cs typeface="Arial" panose="020B0604020202020204" pitchFamily="34" charset="0"/>
              </a:rPr>
              <a:t>Limitations in our Models and Analysis</a:t>
            </a:r>
          </a:p>
        </p:txBody>
      </p:sp>
      <p:sp>
        <p:nvSpPr>
          <p:cNvPr id="3" name="Content Placeholder 2">
            <a:extLst>
              <a:ext uri="{FF2B5EF4-FFF2-40B4-BE49-F238E27FC236}">
                <a16:creationId xmlns:a16="http://schemas.microsoft.com/office/drawing/2014/main" id="{4EC9AA31-AEB8-4463-824A-A4B18B5B6DE0}"/>
              </a:ext>
            </a:extLst>
          </p:cNvPr>
          <p:cNvSpPr>
            <a:spLocks noGrp="1"/>
          </p:cNvSpPr>
          <p:nvPr>
            <p:ph idx="1"/>
          </p:nvPr>
        </p:nvSpPr>
        <p:spPr>
          <a:xfrm>
            <a:off x="6172200" y="804672"/>
            <a:ext cx="5221224" cy="5230368"/>
          </a:xfrm>
        </p:spPr>
        <p:txBody>
          <a:bodyPr anchor="ctr">
            <a:normAutofit/>
          </a:bodyPr>
          <a:lstStyle/>
          <a:p>
            <a:r>
              <a:rPr lang="en-US" sz="1800" dirty="0">
                <a:solidFill>
                  <a:schemeClr val="tx2"/>
                </a:solidFill>
                <a:latin typeface="Arial" panose="020B0604020202020204" pitchFamily="34" charset="0"/>
                <a:cs typeface="Arial" panose="020B0604020202020204" pitchFamily="34" charset="0"/>
              </a:rPr>
              <a:t>More data needs to be collected. Larger data sets give better insight on the crisis. Furthermore, our study was solely based on data from different municipalities within the KZN province. We propose data to be collected at a national level as this issue could be more widespread.</a:t>
            </a:r>
          </a:p>
          <a:p>
            <a:r>
              <a:rPr lang="en-US" sz="1800" dirty="0">
                <a:solidFill>
                  <a:schemeClr val="tx2"/>
                </a:solidFill>
                <a:latin typeface="Arial" panose="020B0604020202020204" pitchFamily="34" charset="0"/>
                <a:cs typeface="Arial" panose="020B0604020202020204" pitchFamily="34" charset="0"/>
              </a:rPr>
              <a:t>To build better models we need more variables, as there could be more factors, such as income levels, that affect the issue of low of enrolment rates of women and women with sensory difficulties in these programmes.</a:t>
            </a:r>
          </a:p>
          <a:p>
            <a:endParaRPr lang="en-US" sz="1800" dirty="0">
              <a:solidFill>
                <a:schemeClr val="tx2"/>
              </a:solidFill>
            </a:endParaRPr>
          </a:p>
        </p:txBody>
      </p:sp>
    </p:spTree>
    <p:extLst>
      <p:ext uri="{BB962C8B-B14F-4D97-AF65-F5344CB8AC3E}">
        <p14:creationId xmlns:p14="http://schemas.microsoft.com/office/powerpoint/2010/main" val="2491867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1009</TotalTime>
  <Words>1346</Words>
  <Application>Microsoft Office PowerPoint</Application>
  <PresentationFormat>Widescreen</PresentationFormat>
  <Paragraphs>82</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Copperplate Gothic Bold</vt:lpstr>
      <vt:lpstr>HK Grotesk Light</vt:lpstr>
      <vt:lpstr>HK Grotesk Medium</vt:lpstr>
      <vt:lpstr>Office Theme</vt:lpstr>
      <vt:lpstr>Office Theme</vt:lpstr>
      <vt:lpstr>SENTINALS </vt:lpstr>
      <vt:lpstr>PowerPoint Presentation</vt:lpstr>
      <vt:lpstr>PROBLEM STATEMEMT </vt:lpstr>
      <vt:lpstr>PowerPoint Presentation</vt:lpstr>
      <vt:lpstr>Test For Relationship </vt:lpstr>
      <vt:lpstr>Model 1</vt:lpstr>
      <vt:lpstr>Model 2</vt:lpstr>
      <vt:lpstr>Model Fit Conclusion</vt:lpstr>
      <vt:lpstr>Limitations in our Models and Analysis</vt:lpstr>
      <vt:lpstr>Solutions</vt:lpstr>
      <vt:lpstr>PowerPoint Presentation</vt:lpstr>
      <vt:lpstr>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SENTINALS </dc:title>
  <dc:creator>Osama</dc:creator>
  <cp:lastModifiedBy>Langa Biyela</cp:lastModifiedBy>
  <cp:revision>69</cp:revision>
  <dcterms:created xsi:type="dcterms:W3CDTF">2021-02-27T12:55:10Z</dcterms:created>
  <dcterms:modified xsi:type="dcterms:W3CDTF">2021-02-28T09:55:01Z</dcterms:modified>
</cp:coreProperties>
</file>