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53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100%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E6-408A-BE8D-534400406C6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7E6-408A-BE8D-534400406C6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E6-408A-BE8D-534400406C6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7E6-408A-BE8D-534400406C6C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26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7E6-408A-BE8D-534400406C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Sheet1!$A$2:$A$5</c:f>
              <c:strCache>
                <c:ptCount val="4"/>
                <c:pt idx="0">
                  <c:v>DIABETES</c:v>
                </c:pt>
                <c:pt idx="1">
                  <c:v>HYPERTENTION</c:v>
                </c:pt>
                <c:pt idx="2">
                  <c:v>CEREBROVASCULAR</c:v>
                </c:pt>
                <c:pt idx="3">
                  <c:v>HIV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0.55000000000000004</c:v>
                </c:pt>
                <c:pt idx="1">
                  <c:v>0.12</c:v>
                </c:pt>
                <c:pt idx="2">
                  <c:v>0.1</c:v>
                </c:pt>
                <c:pt idx="3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E6-408A-BE8D-534400406C6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97E6-408A-BE8D-534400406C6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97E6-408A-BE8D-534400406C6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97E6-408A-BE8D-534400406C6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97E6-408A-BE8D-534400406C6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DIABETES</c:v>
                </c:pt>
                <c:pt idx="1">
                  <c:v>HYPERTENTION</c:v>
                </c:pt>
                <c:pt idx="2">
                  <c:v>CEREBROVASCULAR</c:v>
                </c:pt>
                <c:pt idx="3">
                  <c:v>HIV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11-97E6-408A-BE8D-534400406C6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0165480843790606"/>
          <c:y val="0.3466293878365348"/>
          <c:w val="0.71719117646650254"/>
          <c:h val="0.393796060956712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HPT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40+</c:v>
                </c:pt>
                <c:pt idx="1">
                  <c:v>16+</c:v>
                </c:pt>
                <c:pt idx="2">
                  <c:v>60+</c:v>
                </c:pt>
                <c:pt idx="3">
                  <c:v>UNKNOWN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</c:v>
                </c:pt>
                <c:pt idx="1">
                  <c:v>6.7</c:v>
                </c:pt>
                <c:pt idx="2">
                  <c:v>35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05-4491-9145-0670897A3D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HIV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40+</c:v>
                </c:pt>
                <c:pt idx="1">
                  <c:v>16+</c:v>
                </c:pt>
                <c:pt idx="2">
                  <c:v>60+</c:v>
                </c:pt>
                <c:pt idx="3">
                  <c:v>UNKNOWN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23</c:v>
                </c:pt>
                <c:pt idx="1">
                  <c:v>35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05-4491-9145-0670897A3DE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DIABITIES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40+</c:v>
                </c:pt>
                <c:pt idx="1">
                  <c:v>16+</c:v>
                </c:pt>
                <c:pt idx="2">
                  <c:v>60+</c:v>
                </c:pt>
                <c:pt idx="3">
                  <c:v>UNKNOWN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12</c:v>
                </c:pt>
                <c:pt idx="1">
                  <c:v>2</c:v>
                </c:pt>
                <c:pt idx="2">
                  <c:v>33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05-4491-9145-0670897A3D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26499184"/>
        <c:axId val="1326510416"/>
      </c:barChart>
      <c:catAx>
        <c:axId val="132649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510416"/>
        <c:crosses val="autoZero"/>
        <c:auto val="1"/>
        <c:lblAlgn val="ctr"/>
        <c:lblOffset val="100"/>
        <c:noMultiLvlLbl val="0"/>
      </c:catAx>
      <c:valAx>
        <c:axId val="132651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26499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67320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06715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3447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043564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0586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45326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42518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6546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4637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9283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1496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18048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565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053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3059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77116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B32A7-098F-4BB8-AAB2-EC1AE6E8F4A1}" type="datetimeFigureOut">
              <a:rPr lang="en-ZA" smtClean="0"/>
              <a:t>2021/02/27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7644586-366E-42E0-B6D7-21289249845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6823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800213"/>
              </p:ext>
            </p:extLst>
          </p:nvPr>
        </p:nvGraphicFramePr>
        <p:xfrm>
          <a:off x="595948" y="1626581"/>
          <a:ext cx="5264151" cy="423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Document" r:id="rId3" imgW="5738870" imgH="4608303" progId="Word.Document.12">
                  <p:embed/>
                </p:oleObj>
              </mc:Choice>
              <mc:Fallback>
                <p:oleObj name="Document" r:id="rId3" imgW="5738870" imgH="4608303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5948" y="1626581"/>
                        <a:ext cx="5264151" cy="4233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573230" y="1217278"/>
            <a:ext cx="4787154" cy="4168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Solutions to medical service</a:t>
            </a:r>
            <a:endParaRPr lang="en-ZA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My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Implemention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 pharmacy automation technology strategies and address growth of medical and pharmaceutical costs</a:t>
            </a:r>
            <a:endParaRPr lang="en-ZA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assuring that all consumer interactions and outcomes are easy, convenient, timely , streamlined</a:t>
            </a:r>
            <a:endParaRPr lang="en-ZA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Delivery system transformation of medicine via partnership and collaborations between healthcare </a:t>
            </a:r>
            <a:endParaRPr lang="en-ZA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ZA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Reducing costs means lower revenue for providers and </a:t>
            </a:r>
            <a:endParaRPr lang="en-ZA" sz="1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almost all of the players in healthcare </a:t>
            </a:r>
            <a:endParaRPr lang="en-ZA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9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102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8937" y="627018"/>
            <a:ext cx="4049486" cy="2647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RESULTS OF  SURVEY</a:t>
            </a:r>
            <a:endParaRPr lang="en-Z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Z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Z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total of 116 patients participated in this </a:t>
            </a:r>
            <a:r>
              <a:rPr lang="en-ZA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study.Chi</a:t>
            </a:r>
            <a:r>
              <a:rPr lang="en-ZA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-square test showed that gender, age group, employment status, distance to the health facility and /or average waiting time at the clinic significantly influenced the </a:t>
            </a:r>
            <a:r>
              <a:rPr lang="en-ZA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 </a:t>
            </a:r>
            <a:endParaRPr lang="en-ZA" dirty="0"/>
          </a:p>
        </p:txBody>
      </p:sp>
      <p:pic>
        <p:nvPicPr>
          <p:cNvPr id="204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035" y="1568823"/>
            <a:ext cx="5397433" cy="2611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48937" y="4111319"/>
            <a:ext cx="312868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ZA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ZA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Conclusion: Most participants were interested in collecting their medicine at shopping centre and complex instead of waiting in long queues especially those between 28 and 45 older</a:t>
            </a:r>
            <a:r>
              <a:rPr kumimoji="0" lang="en-ZA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ZA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48937" y="3395263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ZA" alt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preference for certain characteristics of the ATM medicine collection service.</a:t>
            </a:r>
            <a:r>
              <a:rPr kumimoji="0" lang="en-Z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ZA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056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205740806"/>
              </p:ext>
            </p:extLst>
          </p:nvPr>
        </p:nvGraphicFramePr>
        <p:xfrm>
          <a:off x="0" y="0"/>
          <a:ext cx="4195482" cy="2985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6734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ZA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GRAPH SHOWING AN INCREASED NUMBER OF CHRONIC PATIENTS</a:t>
            </a:r>
            <a:endParaRPr kumimoji="0" lang="en-ZA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52400" y="152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547852362"/>
              </p:ext>
            </p:extLst>
          </p:nvPr>
        </p:nvGraphicFramePr>
        <p:xfrm>
          <a:off x="888066" y="4245020"/>
          <a:ext cx="3599329" cy="216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38258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6006913" y="152400"/>
            <a:ext cx="5177118" cy="4247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ensure the availability and accessibility of essential drugs to all citizens.</a:t>
            </a:r>
            <a:endParaRPr lang="en-Z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Z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ensure the safety, </a:t>
            </a:r>
            <a:r>
              <a:rPr lang="en-ZA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efficiency </a:t>
            </a:r>
            <a:r>
              <a:rPr lang="en-Z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quality of drugs </a:t>
            </a:r>
            <a:endParaRPr lang="en-Z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Z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to ensure good dispensing and prescribing practices </a:t>
            </a:r>
            <a:endParaRPr lang="en-Z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Z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to promote the rational use of drugs by prescribers, dispensers and patients through provision of </a:t>
            </a:r>
            <a:endParaRPr lang="en-Z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Z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necessary training, education and information </a:t>
            </a:r>
            <a:endParaRPr lang="en-ZA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ZA" dirty="0">
                <a:latin typeface="Times New Roman" panose="02020603050405020304" pitchFamily="18" charset="0"/>
                <a:ea typeface="Times New Roman" panose="02020603050405020304" pitchFamily="18" charset="0"/>
              </a:rPr>
              <a:t>! to promote the concept of individual responsibility for health, preventive care and </a:t>
            </a:r>
            <a:r>
              <a:rPr lang="en-ZA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informed </a:t>
            </a:r>
          </a:p>
          <a:p>
            <a:endParaRPr lang="en-US" dirty="0">
              <a:latin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</a:rPr>
              <a:t>Whereby the current policy on management of patient waiting time can measure patients waiting time .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578344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942</TotalTime>
  <Words>189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Trebuchet MS</vt:lpstr>
      <vt:lpstr>Wingdings 3</vt:lpstr>
      <vt:lpstr>Facet</vt:lpstr>
      <vt:lpstr>Microsoft Word Document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Hub1-9</dc:creator>
  <cp:lastModifiedBy>Hub1-9</cp:lastModifiedBy>
  <cp:revision>11</cp:revision>
  <dcterms:created xsi:type="dcterms:W3CDTF">2021-02-27T18:45:40Z</dcterms:created>
  <dcterms:modified xsi:type="dcterms:W3CDTF">2021-02-28T10:27:51Z</dcterms:modified>
</cp:coreProperties>
</file>