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8" r:id="rId4"/>
    <p:sldId id="257" r:id="rId5"/>
    <p:sldId id="267" r:id="rId6"/>
    <p:sldId id="258" r:id="rId7"/>
    <p:sldId id="278" r:id="rId8"/>
    <p:sldId id="279" r:id="rId9"/>
    <p:sldId id="270" r:id="rId10"/>
    <p:sldId id="273" r:id="rId11"/>
    <p:sldId id="269" r:id="rId12"/>
    <p:sldId id="276" r:id="rId13"/>
    <p:sldId id="277" r:id="rId14"/>
    <p:sldId id="260" r:id="rId15"/>
    <p:sldId id="261" r:id="rId16"/>
    <p:sldId id="262" r:id="rId17"/>
    <p:sldId id="263" r:id="rId18"/>
    <p:sldId id="264" r:id="rId19"/>
    <p:sldId id="265" r:id="rId20"/>
    <p:sldId id="27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Hackathone\ethekwini-labour-force-quarterly%20with%20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EThekwini </a:t>
            </a:r>
            <a:r>
              <a:rPr lang="en-GB" noProof="0" dirty="0" smtClean="0"/>
              <a:t>Labour</a:t>
            </a:r>
            <a:r>
              <a:rPr lang="en-US" dirty="0" smtClean="0"/>
              <a:t> </a:t>
            </a:r>
            <a:r>
              <a:rPr lang="en-US" dirty="0"/>
              <a:t>force quarterly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percentStacked"/>
        <c:varyColors val="0"/>
        <c:ser>
          <c:idx val="0"/>
          <c:order val="0"/>
          <c:tx>
            <c:strRef>
              <c:f>Quarterly!$A$2</c:f>
              <c:strCache>
                <c:ptCount val="1"/>
                <c:pt idx="0">
                  <c:v> Population 15-64 yrs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Quarterly!$B$1:$Y$1</c:f>
              <c:strCache>
                <c:ptCount val="24"/>
                <c:pt idx="0">
                  <c:v>Jan-Mar 2015</c:v>
                </c:pt>
                <c:pt idx="1">
                  <c:v>Apr-Jun 2015</c:v>
                </c:pt>
                <c:pt idx="2">
                  <c:v>Jul-Sep 2015</c:v>
                </c:pt>
                <c:pt idx="3">
                  <c:v>Oct-Dec 2015</c:v>
                </c:pt>
                <c:pt idx="4">
                  <c:v>Jan-Mar 2016</c:v>
                </c:pt>
                <c:pt idx="5">
                  <c:v>Apr-Jun 2016</c:v>
                </c:pt>
                <c:pt idx="6">
                  <c:v>Jul-Sep 2016</c:v>
                </c:pt>
                <c:pt idx="7">
                  <c:v>Oct-Dec 2016</c:v>
                </c:pt>
                <c:pt idx="8">
                  <c:v>Jan-Mar 2017</c:v>
                </c:pt>
                <c:pt idx="9">
                  <c:v>Apr-Jun 2017</c:v>
                </c:pt>
                <c:pt idx="10">
                  <c:v>Jul-Sep 2017</c:v>
                </c:pt>
                <c:pt idx="11">
                  <c:v>Oct-Dec 2017</c:v>
                </c:pt>
                <c:pt idx="12">
                  <c:v>Jan-Mar 2018</c:v>
                </c:pt>
                <c:pt idx="13">
                  <c:v>Apr-Jun 2018</c:v>
                </c:pt>
                <c:pt idx="14">
                  <c:v>Jul-Sep 2018</c:v>
                </c:pt>
                <c:pt idx="15">
                  <c:v>Oct-Dec 2018</c:v>
                </c:pt>
                <c:pt idx="16">
                  <c:v>Jan-Mar 2019</c:v>
                </c:pt>
                <c:pt idx="17">
                  <c:v>Apr-Jun 2019</c:v>
                </c:pt>
                <c:pt idx="18">
                  <c:v>Jul-Sep 2019</c:v>
                </c:pt>
                <c:pt idx="19">
                  <c:v>Oct-Dec 2019</c:v>
                </c:pt>
                <c:pt idx="20">
                  <c:v>Jan-Mar 2020</c:v>
                </c:pt>
                <c:pt idx="21">
                  <c:v>Apr-Jun 2020</c:v>
                </c:pt>
                <c:pt idx="22">
                  <c:v>Jul-Sep 2020</c:v>
                </c:pt>
                <c:pt idx="23">
                  <c:v>Oct-Dec 2020</c:v>
                </c:pt>
              </c:strCache>
            </c:strRef>
          </c:cat>
          <c:val>
            <c:numRef>
              <c:f>Quarterly!$B$2:$Y$2</c:f>
              <c:numCache>
                <c:formatCode>#,##0</c:formatCode>
                <c:ptCount val="24"/>
                <c:pt idx="0">
                  <c:v>2344036</c:v>
                </c:pt>
                <c:pt idx="1">
                  <c:v>2349389</c:v>
                </c:pt>
                <c:pt idx="2">
                  <c:v>2355030</c:v>
                </c:pt>
                <c:pt idx="3">
                  <c:v>2360844</c:v>
                </c:pt>
                <c:pt idx="4">
                  <c:v>2366645</c:v>
                </c:pt>
                <c:pt idx="5">
                  <c:v>2372467</c:v>
                </c:pt>
                <c:pt idx="6">
                  <c:v>2378672</c:v>
                </c:pt>
                <c:pt idx="7">
                  <c:v>2385157</c:v>
                </c:pt>
                <c:pt idx="8">
                  <c:v>2391639</c:v>
                </c:pt>
                <c:pt idx="9">
                  <c:v>2398117</c:v>
                </c:pt>
                <c:pt idx="10">
                  <c:v>2404883</c:v>
                </c:pt>
                <c:pt idx="11">
                  <c:v>2411793</c:v>
                </c:pt>
                <c:pt idx="12">
                  <c:v>2418704</c:v>
                </c:pt>
                <c:pt idx="13">
                  <c:v>2425616</c:v>
                </c:pt>
                <c:pt idx="14">
                  <c:v>2432592</c:v>
                </c:pt>
                <c:pt idx="15">
                  <c:v>2439472</c:v>
                </c:pt>
                <c:pt idx="16">
                  <c:v>2446342.1406099186</c:v>
                </c:pt>
                <c:pt idx="17">
                  <c:v>2453201.5571714821</c:v>
                </c:pt>
                <c:pt idx="18">
                  <c:v>2459983.5669673802</c:v>
                </c:pt>
                <c:pt idx="19">
                  <c:v>2466533.3159628366</c:v>
                </c:pt>
                <c:pt idx="20">
                  <c:v>2473098.5926637012</c:v>
                </c:pt>
                <c:pt idx="21">
                  <c:v>2479642.9999999963</c:v>
                </c:pt>
                <c:pt idx="22">
                  <c:v>2486028.8028080892</c:v>
                </c:pt>
                <c:pt idx="23">
                  <c:v>2484436.4740098994</c:v>
                </c:pt>
              </c:numCache>
            </c:numRef>
          </c:val>
          <c:smooth val="0"/>
        </c:ser>
        <c:ser>
          <c:idx val="1"/>
          <c:order val="1"/>
          <c:tx>
            <c:strRef>
              <c:f>Quarterly!$A$3</c:f>
              <c:strCache>
                <c:ptCount val="1"/>
                <c:pt idx="0">
                  <c:v>     Labour force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Quarterly!$B$1:$Y$1</c:f>
              <c:strCache>
                <c:ptCount val="24"/>
                <c:pt idx="0">
                  <c:v>Jan-Mar 2015</c:v>
                </c:pt>
                <c:pt idx="1">
                  <c:v>Apr-Jun 2015</c:v>
                </c:pt>
                <c:pt idx="2">
                  <c:v>Jul-Sep 2015</c:v>
                </c:pt>
                <c:pt idx="3">
                  <c:v>Oct-Dec 2015</c:v>
                </c:pt>
                <c:pt idx="4">
                  <c:v>Jan-Mar 2016</c:v>
                </c:pt>
                <c:pt idx="5">
                  <c:v>Apr-Jun 2016</c:v>
                </c:pt>
                <c:pt idx="6">
                  <c:v>Jul-Sep 2016</c:v>
                </c:pt>
                <c:pt idx="7">
                  <c:v>Oct-Dec 2016</c:v>
                </c:pt>
                <c:pt idx="8">
                  <c:v>Jan-Mar 2017</c:v>
                </c:pt>
                <c:pt idx="9">
                  <c:v>Apr-Jun 2017</c:v>
                </c:pt>
                <c:pt idx="10">
                  <c:v>Jul-Sep 2017</c:v>
                </c:pt>
                <c:pt idx="11">
                  <c:v>Oct-Dec 2017</c:v>
                </c:pt>
                <c:pt idx="12">
                  <c:v>Jan-Mar 2018</c:v>
                </c:pt>
                <c:pt idx="13">
                  <c:v>Apr-Jun 2018</c:v>
                </c:pt>
                <c:pt idx="14">
                  <c:v>Jul-Sep 2018</c:v>
                </c:pt>
                <c:pt idx="15">
                  <c:v>Oct-Dec 2018</c:v>
                </c:pt>
                <c:pt idx="16">
                  <c:v>Jan-Mar 2019</c:v>
                </c:pt>
                <c:pt idx="17">
                  <c:v>Apr-Jun 2019</c:v>
                </c:pt>
                <c:pt idx="18">
                  <c:v>Jul-Sep 2019</c:v>
                </c:pt>
                <c:pt idx="19">
                  <c:v>Oct-Dec 2019</c:v>
                </c:pt>
                <c:pt idx="20">
                  <c:v>Jan-Mar 2020</c:v>
                </c:pt>
                <c:pt idx="21">
                  <c:v>Apr-Jun 2020</c:v>
                </c:pt>
                <c:pt idx="22">
                  <c:v>Jul-Sep 2020</c:v>
                </c:pt>
                <c:pt idx="23">
                  <c:v>Oct-Dec 2020</c:v>
                </c:pt>
              </c:strCache>
            </c:strRef>
          </c:cat>
          <c:val>
            <c:numRef>
              <c:f>Quarterly!$B$3:$Y$3</c:f>
              <c:numCache>
                <c:formatCode>#,##0</c:formatCode>
                <c:ptCount val="24"/>
                <c:pt idx="0">
                  <c:v>1373204</c:v>
                </c:pt>
                <c:pt idx="1">
                  <c:v>1317935</c:v>
                </c:pt>
                <c:pt idx="2">
                  <c:v>1332795</c:v>
                </c:pt>
                <c:pt idx="3">
                  <c:v>1336238</c:v>
                </c:pt>
                <c:pt idx="4">
                  <c:v>1358572</c:v>
                </c:pt>
                <c:pt idx="5">
                  <c:v>1401498</c:v>
                </c:pt>
                <c:pt idx="6">
                  <c:v>1430303</c:v>
                </c:pt>
                <c:pt idx="7">
                  <c:v>1484560</c:v>
                </c:pt>
                <c:pt idx="8">
                  <c:v>1506271</c:v>
                </c:pt>
                <c:pt idx="9">
                  <c:v>1513868</c:v>
                </c:pt>
                <c:pt idx="10">
                  <c:v>1508797</c:v>
                </c:pt>
                <c:pt idx="11">
                  <c:v>1493871</c:v>
                </c:pt>
                <c:pt idx="12">
                  <c:v>1512722</c:v>
                </c:pt>
                <c:pt idx="13">
                  <c:v>1514507</c:v>
                </c:pt>
                <c:pt idx="14">
                  <c:v>1480111</c:v>
                </c:pt>
                <c:pt idx="15">
                  <c:v>1506749</c:v>
                </c:pt>
                <c:pt idx="16">
                  <c:v>1506455.0216494419</c:v>
                </c:pt>
                <c:pt idx="17">
                  <c:v>1483849.5614948694</c:v>
                </c:pt>
                <c:pt idx="18">
                  <c:v>1506905.0221098487</c:v>
                </c:pt>
                <c:pt idx="19">
                  <c:v>1505472.8623137085</c:v>
                </c:pt>
                <c:pt idx="20">
                  <c:v>1531249.6610772545</c:v>
                </c:pt>
                <c:pt idx="21">
                  <c:v>1074112.8909330133</c:v>
                </c:pt>
                <c:pt idx="22">
                  <c:v>1232242.1460043245</c:v>
                </c:pt>
                <c:pt idx="23">
                  <c:v>1396293.5130400883</c:v>
                </c:pt>
              </c:numCache>
            </c:numRef>
          </c:val>
          <c:smooth val="0"/>
        </c:ser>
        <c:ser>
          <c:idx val="2"/>
          <c:order val="2"/>
          <c:tx>
            <c:strRef>
              <c:f>Quarterly!$A$4</c:f>
              <c:strCache>
                <c:ptCount val="1"/>
                <c:pt idx="0">
                  <c:v>      Employed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Quarterly!$B$1:$Y$1</c:f>
              <c:strCache>
                <c:ptCount val="24"/>
                <c:pt idx="0">
                  <c:v>Jan-Mar 2015</c:v>
                </c:pt>
                <c:pt idx="1">
                  <c:v>Apr-Jun 2015</c:v>
                </c:pt>
                <c:pt idx="2">
                  <c:v>Jul-Sep 2015</c:v>
                </c:pt>
                <c:pt idx="3">
                  <c:v>Oct-Dec 2015</c:v>
                </c:pt>
                <c:pt idx="4">
                  <c:v>Jan-Mar 2016</c:v>
                </c:pt>
                <c:pt idx="5">
                  <c:v>Apr-Jun 2016</c:v>
                </c:pt>
                <c:pt idx="6">
                  <c:v>Jul-Sep 2016</c:v>
                </c:pt>
                <c:pt idx="7">
                  <c:v>Oct-Dec 2016</c:v>
                </c:pt>
                <c:pt idx="8">
                  <c:v>Jan-Mar 2017</c:v>
                </c:pt>
                <c:pt idx="9">
                  <c:v>Apr-Jun 2017</c:v>
                </c:pt>
                <c:pt idx="10">
                  <c:v>Jul-Sep 2017</c:v>
                </c:pt>
                <c:pt idx="11">
                  <c:v>Oct-Dec 2017</c:v>
                </c:pt>
                <c:pt idx="12">
                  <c:v>Jan-Mar 2018</c:v>
                </c:pt>
                <c:pt idx="13">
                  <c:v>Apr-Jun 2018</c:v>
                </c:pt>
                <c:pt idx="14">
                  <c:v>Jul-Sep 2018</c:v>
                </c:pt>
                <c:pt idx="15">
                  <c:v>Oct-Dec 2018</c:v>
                </c:pt>
                <c:pt idx="16">
                  <c:v>Jan-Mar 2019</c:v>
                </c:pt>
                <c:pt idx="17">
                  <c:v>Apr-Jun 2019</c:v>
                </c:pt>
                <c:pt idx="18">
                  <c:v>Jul-Sep 2019</c:v>
                </c:pt>
                <c:pt idx="19">
                  <c:v>Oct-Dec 2019</c:v>
                </c:pt>
                <c:pt idx="20">
                  <c:v>Jan-Mar 2020</c:v>
                </c:pt>
                <c:pt idx="21">
                  <c:v>Apr-Jun 2020</c:v>
                </c:pt>
                <c:pt idx="22">
                  <c:v>Jul-Sep 2020</c:v>
                </c:pt>
                <c:pt idx="23">
                  <c:v>Oct-Dec 2020</c:v>
                </c:pt>
              </c:strCache>
            </c:strRef>
          </c:cat>
          <c:val>
            <c:numRef>
              <c:f>Quarterly!$B$4:$Y$4</c:f>
              <c:numCache>
                <c:formatCode>#,##0</c:formatCode>
                <c:ptCount val="24"/>
                <c:pt idx="0">
                  <c:v>1103827</c:v>
                </c:pt>
                <c:pt idx="1">
                  <c:v>1100992</c:v>
                </c:pt>
                <c:pt idx="2">
                  <c:v>1122953</c:v>
                </c:pt>
                <c:pt idx="3">
                  <c:v>1123674</c:v>
                </c:pt>
                <c:pt idx="4">
                  <c:v>1101693</c:v>
                </c:pt>
                <c:pt idx="5">
                  <c:v>1125688</c:v>
                </c:pt>
                <c:pt idx="6">
                  <c:v>1141153</c:v>
                </c:pt>
                <c:pt idx="7">
                  <c:v>1157472</c:v>
                </c:pt>
                <c:pt idx="8">
                  <c:v>1177521</c:v>
                </c:pt>
                <c:pt idx="9">
                  <c:v>1184119</c:v>
                </c:pt>
                <c:pt idx="10">
                  <c:v>1156837</c:v>
                </c:pt>
                <c:pt idx="11">
                  <c:v>1166548</c:v>
                </c:pt>
                <c:pt idx="12">
                  <c:v>1205063</c:v>
                </c:pt>
                <c:pt idx="13">
                  <c:v>1222464</c:v>
                </c:pt>
                <c:pt idx="14">
                  <c:v>1210889</c:v>
                </c:pt>
                <c:pt idx="15">
                  <c:v>1178706</c:v>
                </c:pt>
                <c:pt idx="16">
                  <c:v>1159914.9136804075</c:v>
                </c:pt>
                <c:pt idx="17">
                  <c:v>1159394.7217488696</c:v>
                </c:pt>
                <c:pt idx="18">
                  <c:v>1183416.0395509216</c:v>
                </c:pt>
                <c:pt idx="19">
                  <c:v>1190765.0778466333</c:v>
                </c:pt>
                <c:pt idx="20">
                  <c:v>1193126.0051553377</c:v>
                </c:pt>
                <c:pt idx="21">
                  <c:v>986265.57020019216</c:v>
                </c:pt>
                <c:pt idx="22">
                  <c:v>1059198.1946617689</c:v>
                </c:pt>
                <c:pt idx="23">
                  <c:v>1108040.4026967809</c:v>
                </c:pt>
              </c:numCache>
            </c:numRef>
          </c:val>
          <c:smooth val="0"/>
        </c:ser>
        <c:ser>
          <c:idx val="3"/>
          <c:order val="3"/>
          <c:tx>
            <c:strRef>
              <c:f>Quarterly!$A$5</c:f>
              <c:strCache>
                <c:ptCount val="1"/>
                <c:pt idx="0">
                  <c:v>      Unemployed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Quarterly!$B$1:$Y$1</c:f>
              <c:strCache>
                <c:ptCount val="24"/>
                <c:pt idx="0">
                  <c:v>Jan-Mar 2015</c:v>
                </c:pt>
                <c:pt idx="1">
                  <c:v>Apr-Jun 2015</c:v>
                </c:pt>
                <c:pt idx="2">
                  <c:v>Jul-Sep 2015</c:v>
                </c:pt>
                <c:pt idx="3">
                  <c:v>Oct-Dec 2015</c:v>
                </c:pt>
                <c:pt idx="4">
                  <c:v>Jan-Mar 2016</c:v>
                </c:pt>
                <c:pt idx="5">
                  <c:v>Apr-Jun 2016</c:v>
                </c:pt>
                <c:pt idx="6">
                  <c:v>Jul-Sep 2016</c:v>
                </c:pt>
                <c:pt idx="7">
                  <c:v>Oct-Dec 2016</c:v>
                </c:pt>
                <c:pt idx="8">
                  <c:v>Jan-Mar 2017</c:v>
                </c:pt>
                <c:pt idx="9">
                  <c:v>Apr-Jun 2017</c:v>
                </c:pt>
                <c:pt idx="10">
                  <c:v>Jul-Sep 2017</c:v>
                </c:pt>
                <c:pt idx="11">
                  <c:v>Oct-Dec 2017</c:v>
                </c:pt>
                <c:pt idx="12">
                  <c:v>Jan-Mar 2018</c:v>
                </c:pt>
                <c:pt idx="13">
                  <c:v>Apr-Jun 2018</c:v>
                </c:pt>
                <c:pt idx="14">
                  <c:v>Jul-Sep 2018</c:v>
                </c:pt>
                <c:pt idx="15">
                  <c:v>Oct-Dec 2018</c:v>
                </c:pt>
                <c:pt idx="16">
                  <c:v>Jan-Mar 2019</c:v>
                </c:pt>
                <c:pt idx="17">
                  <c:v>Apr-Jun 2019</c:v>
                </c:pt>
                <c:pt idx="18">
                  <c:v>Jul-Sep 2019</c:v>
                </c:pt>
                <c:pt idx="19">
                  <c:v>Oct-Dec 2019</c:v>
                </c:pt>
                <c:pt idx="20">
                  <c:v>Jan-Mar 2020</c:v>
                </c:pt>
                <c:pt idx="21">
                  <c:v>Apr-Jun 2020</c:v>
                </c:pt>
                <c:pt idx="22">
                  <c:v>Jul-Sep 2020</c:v>
                </c:pt>
                <c:pt idx="23">
                  <c:v>Oct-Dec 2020</c:v>
                </c:pt>
              </c:strCache>
            </c:strRef>
          </c:cat>
          <c:val>
            <c:numRef>
              <c:f>Quarterly!$B$5:$Y$5</c:f>
              <c:numCache>
                <c:formatCode>#,##0</c:formatCode>
                <c:ptCount val="24"/>
                <c:pt idx="0">
                  <c:v>269377</c:v>
                </c:pt>
                <c:pt idx="1">
                  <c:v>216943</c:v>
                </c:pt>
                <c:pt idx="2">
                  <c:v>209842</c:v>
                </c:pt>
                <c:pt idx="3">
                  <c:v>212565</c:v>
                </c:pt>
                <c:pt idx="4">
                  <c:v>256878</c:v>
                </c:pt>
                <c:pt idx="5">
                  <c:v>275810</c:v>
                </c:pt>
                <c:pt idx="6">
                  <c:v>289149</c:v>
                </c:pt>
                <c:pt idx="7">
                  <c:v>327088</c:v>
                </c:pt>
                <c:pt idx="8">
                  <c:v>328749</c:v>
                </c:pt>
                <c:pt idx="9">
                  <c:v>329749</c:v>
                </c:pt>
                <c:pt idx="10">
                  <c:v>351960</c:v>
                </c:pt>
                <c:pt idx="11">
                  <c:v>327323</c:v>
                </c:pt>
                <c:pt idx="12">
                  <c:v>307660</c:v>
                </c:pt>
                <c:pt idx="13">
                  <c:v>292043</c:v>
                </c:pt>
                <c:pt idx="14">
                  <c:v>269222</c:v>
                </c:pt>
                <c:pt idx="15">
                  <c:v>328042</c:v>
                </c:pt>
                <c:pt idx="16">
                  <c:v>346540.1079690351</c:v>
                </c:pt>
                <c:pt idx="17">
                  <c:v>324454.83974600199</c:v>
                </c:pt>
                <c:pt idx="18">
                  <c:v>323488.98255892651</c:v>
                </c:pt>
                <c:pt idx="19">
                  <c:v>314707.78446707316</c:v>
                </c:pt>
                <c:pt idx="20">
                  <c:v>338123.65592191706</c:v>
                </c:pt>
                <c:pt idx="21">
                  <c:v>87847.320732820517</c:v>
                </c:pt>
                <c:pt idx="22">
                  <c:v>173043.95134255596</c:v>
                </c:pt>
                <c:pt idx="23">
                  <c:v>288253.11034330912</c:v>
                </c:pt>
              </c:numCache>
            </c:numRef>
          </c:val>
          <c:smooth val="0"/>
        </c:ser>
        <c:ser>
          <c:idx val="4"/>
          <c:order val="4"/>
          <c:tx>
            <c:strRef>
              <c:f>Quarterly!$A$6</c:f>
              <c:strCache>
                <c:ptCount val="1"/>
                <c:pt idx="0">
                  <c:v>      Not economically active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Quarterly!$B$1:$Y$1</c:f>
              <c:strCache>
                <c:ptCount val="24"/>
                <c:pt idx="0">
                  <c:v>Jan-Mar 2015</c:v>
                </c:pt>
                <c:pt idx="1">
                  <c:v>Apr-Jun 2015</c:v>
                </c:pt>
                <c:pt idx="2">
                  <c:v>Jul-Sep 2015</c:v>
                </c:pt>
                <c:pt idx="3">
                  <c:v>Oct-Dec 2015</c:v>
                </c:pt>
                <c:pt idx="4">
                  <c:v>Jan-Mar 2016</c:v>
                </c:pt>
                <c:pt idx="5">
                  <c:v>Apr-Jun 2016</c:v>
                </c:pt>
                <c:pt idx="6">
                  <c:v>Jul-Sep 2016</c:v>
                </c:pt>
                <c:pt idx="7">
                  <c:v>Oct-Dec 2016</c:v>
                </c:pt>
                <c:pt idx="8">
                  <c:v>Jan-Mar 2017</c:v>
                </c:pt>
                <c:pt idx="9">
                  <c:v>Apr-Jun 2017</c:v>
                </c:pt>
                <c:pt idx="10">
                  <c:v>Jul-Sep 2017</c:v>
                </c:pt>
                <c:pt idx="11">
                  <c:v>Oct-Dec 2017</c:v>
                </c:pt>
                <c:pt idx="12">
                  <c:v>Jan-Mar 2018</c:v>
                </c:pt>
                <c:pt idx="13">
                  <c:v>Apr-Jun 2018</c:v>
                </c:pt>
                <c:pt idx="14">
                  <c:v>Jul-Sep 2018</c:v>
                </c:pt>
                <c:pt idx="15">
                  <c:v>Oct-Dec 2018</c:v>
                </c:pt>
                <c:pt idx="16">
                  <c:v>Jan-Mar 2019</c:v>
                </c:pt>
                <c:pt idx="17">
                  <c:v>Apr-Jun 2019</c:v>
                </c:pt>
                <c:pt idx="18">
                  <c:v>Jul-Sep 2019</c:v>
                </c:pt>
                <c:pt idx="19">
                  <c:v>Oct-Dec 2019</c:v>
                </c:pt>
                <c:pt idx="20">
                  <c:v>Jan-Mar 2020</c:v>
                </c:pt>
                <c:pt idx="21">
                  <c:v>Apr-Jun 2020</c:v>
                </c:pt>
                <c:pt idx="22">
                  <c:v>Jul-Sep 2020</c:v>
                </c:pt>
                <c:pt idx="23">
                  <c:v>Oct-Dec 2020</c:v>
                </c:pt>
              </c:strCache>
            </c:strRef>
          </c:cat>
          <c:val>
            <c:numRef>
              <c:f>Quarterly!$B$6:$Y$6</c:f>
              <c:numCache>
                <c:formatCode>#,##0</c:formatCode>
                <c:ptCount val="24"/>
                <c:pt idx="0">
                  <c:v>970832</c:v>
                </c:pt>
                <c:pt idx="1">
                  <c:v>1031453</c:v>
                </c:pt>
                <c:pt idx="2">
                  <c:v>1022235</c:v>
                </c:pt>
                <c:pt idx="3">
                  <c:v>1024605</c:v>
                </c:pt>
                <c:pt idx="4">
                  <c:v>1008074</c:v>
                </c:pt>
                <c:pt idx="5">
                  <c:v>970969</c:v>
                </c:pt>
                <c:pt idx="6">
                  <c:v>948369</c:v>
                </c:pt>
                <c:pt idx="7">
                  <c:v>900597</c:v>
                </c:pt>
                <c:pt idx="8">
                  <c:v>885368</c:v>
                </c:pt>
                <c:pt idx="9">
                  <c:v>884249</c:v>
                </c:pt>
                <c:pt idx="10">
                  <c:v>896086</c:v>
                </c:pt>
                <c:pt idx="11">
                  <c:v>917923</c:v>
                </c:pt>
                <c:pt idx="12">
                  <c:v>905982</c:v>
                </c:pt>
                <c:pt idx="13">
                  <c:v>911109</c:v>
                </c:pt>
                <c:pt idx="14">
                  <c:v>952482</c:v>
                </c:pt>
                <c:pt idx="15">
                  <c:v>932724</c:v>
                </c:pt>
                <c:pt idx="16">
                  <c:v>939887.11896047206</c:v>
                </c:pt>
                <c:pt idx="17">
                  <c:v>969351.9956766133</c:v>
                </c:pt>
                <c:pt idx="18">
                  <c:v>953078.54485752899</c:v>
                </c:pt>
                <c:pt idx="19">
                  <c:v>961060.45364911691</c:v>
                </c:pt>
                <c:pt idx="20">
                  <c:v>941848.93158644054</c:v>
                </c:pt>
                <c:pt idx="21">
                  <c:v>1405530.1090669886</c:v>
                </c:pt>
                <c:pt idx="22">
                  <c:v>1253786.6568037658</c:v>
                </c:pt>
                <c:pt idx="23">
                  <c:v>1088142.9609698073</c:v>
                </c:pt>
              </c:numCache>
            </c:numRef>
          </c:val>
          <c:smooth val="0"/>
        </c:ser>
        <c:ser>
          <c:idx val="5"/>
          <c:order val="5"/>
          <c:tx>
            <c:strRef>
              <c:f>Quarterly!$A$7</c:f>
              <c:strCache>
                <c:ptCount val="1"/>
                <c:pt idx="0">
                  <c:v>     Discouraged work-seekers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Quarterly!$B$1:$Y$1</c:f>
              <c:strCache>
                <c:ptCount val="24"/>
                <c:pt idx="0">
                  <c:v>Jan-Mar 2015</c:v>
                </c:pt>
                <c:pt idx="1">
                  <c:v>Apr-Jun 2015</c:v>
                </c:pt>
                <c:pt idx="2">
                  <c:v>Jul-Sep 2015</c:v>
                </c:pt>
                <c:pt idx="3">
                  <c:v>Oct-Dec 2015</c:v>
                </c:pt>
                <c:pt idx="4">
                  <c:v>Jan-Mar 2016</c:v>
                </c:pt>
                <c:pt idx="5">
                  <c:v>Apr-Jun 2016</c:v>
                </c:pt>
                <c:pt idx="6">
                  <c:v>Jul-Sep 2016</c:v>
                </c:pt>
                <c:pt idx="7">
                  <c:v>Oct-Dec 2016</c:v>
                </c:pt>
                <c:pt idx="8">
                  <c:v>Jan-Mar 2017</c:v>
                </c:pt>
                <c:pt idx="9">
                  <c:v>Apr-Jun 2017</c:v>
                </c:pt>
                <c:pt idx="10">
                  <c:v>Jul-Sep 2017</c:v>
                </c:pt>
                <c:pt idx="11">
                  <c:v>Oct-Dec 2017</c:v>
                </c:pt>
                <c:pt idx="12">
                  <c:v>Jan-Mar 2018</c:v>
                </c:pt>
                <c:pt idx="13">
                  <c:v>Apr-Jun 2018</c:v>
                </c:pt>
                <c:pt idx="14">
                  <c:v>Jul-Sep 2018</c:v>
                </c:pt>
                <c:pt idx="15">
                  <c:v>Oct-Dec 2018</c:v>
                </c:pt>
                <c:pt idx="16">
                  <c:v>Jan-Mar 2019</c:v>
                </c:pt>
                <c:pt idx="17">
                  <c:v>Apr-Jun 2019</c:v>
                </c:pt>
                <c:pt idx="18">
                  <c:v>Jul-Sep 2019</c:v>
                </c:pt>
                <c:pt idx="19">
                  <c:v>Oct-Dec 2019</c:v>
                </c:pt>
                <c:pt idx="20">
                  <c:v>Jan-Mar 2020</c:v>
                </c:pt>
                <c:pt idx="21">
                  <c:v>Apr-Jun 2020</c:v>
                </c:pt>
                <c:pt idx="22">
                  <c:v>Jul-Sep 2020</c:v>
                </c:pt>
                <c:pt idx="23">
                  <c:v>Oct-Dec 2020</c:v>
                </c:pt>
              </c:strCache>
            </c:strRef>
          </c:cat>
          <c:val>
            <c:numRef>
              <c:f>Quarterly!$B$7:$Y$7</c:f>
              <c:numCache>
                <c:formatCode>#,##0</c:formatCode>
                <c:ptCount val="24"/>
                <c:pt idx="0">
                  <c:v>113899</c:v>
                </c:pt>
                <c:pt idx="1">
                  <c:v>127393</c:v>
                </c:pt>
                <c:pt idx="2">
                  <c:v>123889</c:v>
                </c:pt>
                <c:pt idx="3">
                  <c:v>119294</c:v>
                </c:pt>
                <c:pt idx="4">
                  <c:v>127055</c:v>
                </c:pt>
                <c:pt idx="5">
                  <c:v>121839</c:v>
                </c:pt>
                <c:pt idx="6">
                  <c:v>120371</c:v>
                </c:pt>
                <c:pt idx="7">
                  <c:v>86059</c:v>
                </c:pt>
                <c:pt idx="8">
                  <c:v>113672</c:v>
                </c:pt>
                <c:pt idx="9">
                  <c:v>114873</c:v>
                </c:pt>
                <c:pt idx="10">
                  <c:v>108483</c:v>
                </c:pt>
                <c:pt idx="11">
                  <c:v>83579</c:v>
                </c:pt>
                <c:pt idx="12">
                  <c:v>104850</c:v>
                </c:pt>
                <c:pt idx="13">
                  <c:v>129764</c:v>
                </c:pt>
                <c:pt idx="14">
                  <c:v>153141</c:v>
                </c:pt>
                <c:pt idx="15">
                  <c:v>137029</c:v>
                </c:pt>
                <c:pt idx="16">
                  <c:v>92270.779368783813</c:v>
                </c:pt>
                <c:pt idx="17">
                  <c:v>152278.00410418297</c:v>
                </c:pt>
                <c:pt idx="18">
                  <c:v>155074.74838926498</c:v>
                </c:pt>
                <c:pt idx="19">
                  <c:v>160138.94850324353</c:v>
                </c:pt>
                <c:pt idx="20">
                  <c:v>133927.17551357832</c:v>
                </c:pt>
                <c:pt idx="21">
                  <c:v>178923.96218306909</c:v>
                </c:pt>
                <c:pt idx="22">
                  <c:v>196353.37400933978</c:v>
                </c:pt>
                <c:pt idx="23">
                  <c:v>195830.29568443706</c:v>
                </c:pt>
              </c:numCache>
            </c:numRef>
          </c:val>
          <c:smooth val="0"/>
        </c:ser>
        <c:ser>
          <c:idx val="6"/>
          <c:order val="6"/>
          <c:tx>
            <c:strRef>
              <c:f>Quarterly!$A$8</c:f>
              <c:strCache>
                <c:ptCount val="1"/>
                <c:pt idx="0">
                  <c:v>     Other</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Quarterly!$B$1:$Y$1</c:f>
              <c:strCache>
                <c:ptCount val="24"/>
                <c:pt idx="0">
                  <c:v>Jan-Mar 2015</c:v>
                </c:pt>
                <c:pt idx="1">
                  <c:v>Apr-Jun 2015</c:v>
                </c:pt>
                <c:pt idx="2">
                  <c:v>Jul-Sep 2015</c:v>
                </c:pt>
                <c:pt idx="3">
                  <c:v>Oct-Dec 2015</c:v>
                </c:pt>
                <c:pt idx="4">
                  <c:v>Jan-Mar 2016</c:v>
                </c:pt>
                <c:pt idx="5">
                  <c:v>Apr-Jun 2016</c:v>
                </c:pt>
                <c:pt idx="6">
                  <c:v>Jul-Sep 2016</c:v>
                </c:pt>
                <c:pt idx="7">
                  <c:v>Oct-Dec 2016</c:v>
                </c:pt>
                <c:pt idx="8">
                  <c:v>Jan-Mar 2017</c:v>
                </c:pt>
                <c:pt idx="9">
                  <c:v>Apr-Jun 2017</c:v>
                </c:pt>
                <c:pt idx="10">
                  <c:v>Jul-Sep 2017</c:v>
                </c:pt>
                <c:pt idx="11">
                  <c:v>Oct-Dec 2017</c:v>
                </c:pt>
                <c:pt idx="12">
                  <c:v>Jan-Mar 2018</c:v>
                </c:pt>
                <c:pt idx="13">
                  <c:v>Apr-Jun 2018</c:v>
                </c:pt>
                <c:pt idx="14">
                  <c:v>Jul-Sep 2018</c:v>
                </c:pt>
                <c:pt idx="15">
                  <c:v>Oct-Dec 2018</c:v>
                </c:pt>
                <c:pt idx="16">
                  <c:v>Jan-Mar 2019</c:v>
                </c:pt>
                <c:pt idx="17">
                  <c:v>Apr-Jun 2019</c:v>
                </c:pt>
                <c:pt idx="18">
                  <c:v>Jul-Sep 2019</c:v>
                </c:pt>
                <c:pt idx="19">
                  <c:v>Oct-Dec 2019</c:v>
                </c:pt>
                <c:pt idx="20">
                  <c:v>Jan-Mar 2020</c:v>
                </c:pt>
                <c:pt idx="21">
                  <c:v>Apr-Jun 2020</c:v>
                </c:pt>
                <c:pt idx="22">
                  <c:v>Jul-Sep 2020</c:v>
                </c:pt>
                <c:pt idx="23">
                  <c:v>Oct-Dec 2020</c:v>
                </c:pt>
              </c:strCache>
            </c:strRef>
          </c:cat>
          <c:val>
            <c:numRef>
              <c:f>Quarterly!$B$8:$Y$8</c:f>
              <c:numCache>
                <c:formatCode>#,##0</c:formatCode>
                <c:ptCount val="24"/>
                <c:pt idx="0">
                  <c:v>856932</c:v>
                </c:pt>
                <c:pt idx="1">
                  <c:v>904061</c:v>
                </c:pt>
                <c:pt idx="2">
                  <c:v>898346</c:v>
                </c:pt>
                <c:pt idx="3">
                  <c:v>905312</c:v>
                </c:pt>
                <c:pt idx="4">
                  <c:v>881019</c:v>
                </c:pt>
                <c:pt idx="5">
                  <c:v>849130</c:v>
                </c:pt>
                <c:pt idx="6">
                  <c:v>827998</c:v>
                </c:pt>
                <c:pt idx="7">
                  <c:v>814538</c:v>
                </c:pt>
                <c:pt idx="8">
                  <c:v>771696</c:v>
                </c:pt>
                <c:pt idx="9">
                  <c:v>769376</c:v>
                </c:pt>
                <c:pt idx="10">
                  <c:v>787603</c:v>
                </c:pt>
                <c:pt idx="11">
                  <c:v>834344</c:v>
                </c:pt>
                <c:pt idx="12">
                  <c:v>801132</c:v>
                </c:pt>
                <c:pt idx="13">
                  <c:v>781345</c:v>
                </c:pt>
                <c:pt idx="14">
                  <c:v>799341</c:v>
                </c:pt>
                <c:pt idx="15">
                  <c:v>795695</c:v>
                </c:pt>
                <c:pt idx="16">
                  <c:v>847616.33959168917</c:v>
                </c:pt>
                <c:pt idx="17">
                  <c:v>817073.99157243059</c:v>
                </c:pt>
                <c:pt idx="18">
                  <c:v>798003.79646826535</c:v>
                </c:pt>
                <c:pt idx="19">
                  <c:v>800921.50514587283</c:v>
                </c:pt>
                <c:pt idx="20">
                  <c:v>807921.75607286219</c:v>
                </c:pt>
                <c:pt idx="21">
                  <c:v>1226606.1468839189</c:v>
                </c:pt>
                <c:pt idx="22">
                  <c:v>1057433.2827944239</c:v>
                </c:pt>
                <c:pt idx="23">
                  <c:v>892312.66528537078</c:v>
                </c:pt>
              </c:numCache>
            </c:numRef>
          </c:val>
          <c:smooth val="0"/>
        </c:ser>
        <c:ser>
          <c:idx val="7"/>
          <c:order val="7"/>
          <c:tx>
            <c:strRef>
              <c:f>Quarterly!$A$9</c:f>
              <c:strCache>
                <c:ptCount val="1"/>
                <c:pt idx="0">
                  <c:v>  Unemployment rate %</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Quarterly!$B$1:$Y$1</c:f>
              <c:strCache>
                <c:ptCount val="24"/>
                <c:pt idx="0">
                  <c:v>Jan-Mar 2015</c:v>
                </c:pt>
                <c:pt idx="1">
                  <c:v>Apr-Jun 2015</c:v>
                </c:pt>
                <c:pt idx="2">
                  <c:v>Jul-Sep 2015</c:v>
                </c:pt>
                <c:pt idx="3">
                  <c:v>Oct-Dec 2015</c:v>
                </c:pt>
                <c:pt idx="4">
                  <c:v>Jan-Mar 2016</c:v>
                </c:pt>
                <c:pt idx="5">
                  <c:v>Apr-Jun 2016</c:v>
                </c:pt>
                <c:pt idx="6">
                  <c:v>Jul-Sep 2016</c:v>
                </c:pt>
                <c:pt idx="7">
                  <c:v>Oct-Dec 2016</c:v>
                </c:pt>
                <c:pt idx="8">
                  <c:v>Jan-Mar 2017</c:v>
                </c:pt>
                <c:pt idx="9">
                  <c:v>Apr-Jun 2017</c:v>
                </c:pt>
                <c:pt idx="10">
                  <c:v>Jul-Sep 2017</c:v>
                </c:pt>
                <c:pt idx="11">
                  <c:v>Oct-Dec 2017</c:v>
                </c:pt>
                <c:pt idx="12">
                  <c:v>Jan-Mar 2018</c:v>
                </c:pt>
                <c:pt idx="13">
                  <c:v>Apr-Jun 2018</c:v>
                </c:pt>
                <c:pt idx="14">
                  <c:v>Jul-Sep 2018</c:v>
                </c:pt>
                <c:pt idx="15">
                  <c:v>Oct-Dec 2018</c:v>
                </c:pt>
                <c:pt idx="16">
                  <c:v>Jan-Mar 2019</c:v>
                </c:pt>
                <c:pt idx="17">
                  <c:v>Apr-Jun 2019</c:v>
                </c:pt>
                <c:pt idx="18">
                  <c:v>Jul-Sep 2019</c:v>
                </c:pt>
                <c:pt idx="19">
                  <c:v>Oct-Dec 2019</c:v>
                </c:pt>
                <c:pt idx="20">
                  <c:v>Jan-Mar 2020</c:v>
                </c:pt>
                <c:pt idx="21">
                  <c:v>Apr-Jun 2020</c:v>
                </c:pt>
                <c:pt idx="22">
                  <c:v>Jul-Sep 2020</c:v>
                </c:pt>
                <c:pt idx="23">
                  <c:v>Oct-Dec 2020</c:v>
                </c:pt>
              </c:strCache>
            </c:strRef>
          </c:cat>
          <c:val>
            <c:numRef>
              <c:f>Quarterly!$B$9:$Y$9</c:f>
              <c:numCache>
                <c:formatCode>0.0</c:formatCode>
                <c:ptCount val="24"/>
                <c:pt idx="0" formatCode="#,##0.0">
                  <c:v>19.600000000000001</c:v>
                </c:pt>
                <c:pt idx="1">
                  <c:v>16.5</c:v>
                </c:pt>
                <c:pt idx="2">
                  <c:v>15.7</c:v>
                </c:pt>
                <c:pt idx="3" formatCode="#,##0.0">
                  <c:v>15.9</c:v>
                </c:pt>
                <c:pt idx="4" formatCode="#,##0.0">
                  <c:v>18.899999999999999</c:v>
                </c:pt>
                <c:pt idx="5" formatCode="#,##0.0">
                  <c:v>19.7</c:v>
                </c:pt>
                <c:pt idx="6" formatCode="#,##0.0">
                  <c:v>20.2</c:v>
                </c:pt>
                <c:pt idx="7" formatCode="#,##0.0">
                  <c:v>22</c:v>
                </c:pt>
                <c:pt idx="8" formatCode="#,##0.0">
                  <c:v>21.8</c:v>
                </c:pt>
                <c:pt idx="9">
                  <c:v>21.8</c:v>
                </c:pt>
                <c:pt idx="10" formatCode="#,##0.0">
                  <c:v>23.3</c:v>
                </c:pt>
                <c:pt idx="11" formatCode="#,##0.0">
                  <c:v>21.9</c:v>
                </c:pt>
                <c:pt idx="12" formatCode="#,##0.0">
                  <c:v>20.3</c:v>
                </c:pt>
                <c:pt idx="13" formatCode="#,##0.0">
                  <c:v>19.3</c:v>
                </c:pt>
                <c:pt idx="14" formatCode="#,##0.0">
                  <c:v>18.2</c:v>
                </c:pt>
                <c:pt idx="15" formatCode="#,##0.0">
                  <c:v>21.8</c:v>
                </c:pt>
                <c:pt idx="16" formatCode="#,##0.0">
                  <c:v>23</c:v>
                </c:pt>
                <c:pt idx="17" formatCode="#,##0.0">
                  <c:v>21.9</c:v>
                </c:pt>
                <c:pt idx="18" formatCode="#,##0.0">
                  <c:v>21.5</c:v>
                </c:pt>
                <c:pt idx="19" formatCode="#,##0.0">
                  <c:v>20.9</c:v>
                </c:pt>
                <c:pt idx="20" formatCode="#,##0.0">
                  <c:v>22.1</c:v>
                </c:pt>
                <c:pt idx="21" formatCode="#,##0.0">
                  <c:v>8.1999999999999993</c:v>
                </c:pt>
                <c:pt idx="22" formatCode="#,##0.0">
                  <c:v>14</c:v>
                </c:pt>
                <c:pt idx="23" formatCode="#,##0.0">
                  <c:v>20.6</c:v>
                </c:pt>
              </c:numCache>
            </c:numRef>
          </c:val>
          <c:smooth val="0"/>
        </c:ser>
        <c:ser>
          <c:idx val="8"/>
          <c:order val="8"/>
          <c:tx>
            <c:strRef>
              <c:f>Quarterly!$A$10</c:f>
              <c:strCache>
                <c:ptCount val="1"/>
                <c:pt idx="0">
                  <c:v>  Employed / population ratio (absorption) %</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Quarterly!$B$1:$Y$1</c:f>
              <c:strCache>
                <c:ptCount val="24"/>
                <c:pt idx="0">
                  <c:v>Jan-Mar 2015</c:v>
                </c:pt>
                <c:pt idx="1">
                  <c:v>Apr-Jun 2015</c:v>
                </c:pt>
                <c:pt idx="2">
                  <c:v>Jul-Sep 2015</c:v>
                </c:pt>
                <c:pt idx="3">
                  <c:v>Oct-Dec 2015</c:v>
                </c:pt>
                <c:pt idx="4">
                  <c:v>Jan-Mar 2016</c:v>
                </c:pt>
                <c:pt idx="5">
                  <c:v>Apr-Jun 2016</c:v>
                </c:pt>
                <c:pt idx="6">
                  <c:v>Jul-Sep 2016</c:v>
                </c:pt>
                <c:pt idx="7">
                  <c:v>Oct-Dec 2016</c:v>
                </c:pt>
                <c:pt idx="8">
                  <c:v>Jan-Mar 2017</c:v>
                </c:pt>
                <c:pt idx="9">
                  <c:v>Apr-Jun 2017</c:v>
                </c:pt>
                <c:pt idx="10">
                  <c:v>Jul-Sep 2017</c:v>
                </c:pt>
                <c:pt idx="11">
                  <c:v>Oct-Dec 2017</c:v>
                </c:pt>
                <c:pt idx="12">
                  <c:v>Jan-Mar 2018</c:v>
                </c:pt>
                <c:pt idx="13">
                  <c:v>Apr-Jun 2018</c:v>
                </c:pt>
                <c:pt idx="14">
                  <c:v>Jul-Sep 2018</c:v>
                </c:pt>
                <c:pt idx="15">
                  <c:v>Oct-Dec 2018</c:v>
                </c:pt>
                <c:pt idx="16">
                  <c:v>Jan-Mar 2019</c:v>
                </c:pt>
                <c:pt idx="17">
                  <c:v>Apr-Jun 2019</c:v>
                </c:pt>
                <c:pt idx="18">
                  <c:v>Jul-Sep 2019</c:v>
                </c:pt>
                <c:pt idx="19">
                  <c:v>Oct-Dec 2019</c:v>
                </c:pt>
                <c:pt idx="20">
                  <c:v>Jan-Mar 2020</c:v>
                </c:pt>
                <c:pt idx="21">
                  <c:v>Apr-Jun 2020</c:v>
                </c:pt>
                <c:pt idx="22">
                  <c:v>Jul-Sep 2020</c:v>
                </c:pt>
                <c:pt idx="23">
                  <c:v>Oct-Dec 2020</c:v>
                </c:pt>
              </c:strCache>
            </c:strRef>
          </c:cat>
          <c:val>
            <c:numRef>
              <c:f>Quarterly!$B$10:$Y$10</c:f>
              <c:numCache>
                <c:formatCode>0.0</c:formatCode>
                <c:ptCount val="24"/>
                <c:pt idx="0" formatCode="#,##0.0">
                  <c:v>47.1</c:v>
                </c:pt>
                <c:pt idx="1">
                  <c:v>46.9</c:v>
                </c:pt>
                <c:pt idx="2">
                  <c:v>47.7</c:v>
                </c:pt>
                <c:pt idx="3" formatCode="#,##0.0">
                  <c:v>47.6</c:v>
                </c:pt>
                <c:pt idx="4" formatCode="#,##0.0">
                  <c:v>46.6</c:v>
                </c:pt>
                <c:pt idx="5" formatCode="#,##0.0">
                  <c:v>47.4</c:v>
                </c:pt>
                <c:pt idx="6" formatCode="#,##0.0">
                  <c:v>48</c:v>
                </c:pt>
                <c:pt idx="7" formatCode="#,##0.0">
                  <c:v>48.5</c:v>
                </c:pt>
                <c:pt idx="8" formatCode="#,##0.0">
                  <c:v>49.2</c:v>
                </c:pt>
                <c:pt idx="9">
                  <c:v>49.4</c:v>
                </c:pt>
                <c:pt idx="10" formatCode="#,##0.0">
                  <c:v>48.1</c:v>
                </c:pt>
                <c:pt idx="11" formatCode="#,##0.0">
                  <c:v>48.4</c:v>
                </c:pt>
                <c:pt idx="12" formatCode="#,##0.0">
                  <c:v>49.8</c:v>
                </c:pt>
                <c:pt idx="13" formatCode="#,##0.0">
                  <c:v>50.4</c:v>
                </c:pt>
                <c:pt idx="14" formatCode="#,##0.0">
                  <c:v>49.8</c:v>
                </c:pt>
                <c:pt idx="15" formatCode="#,##0.0">
                  <c:v>48.3</c:v>
                </c:pt>
                <c:pt idx="16" formatCode="#,##0.0">
                  <c:v>47.4</c:v>
                </c:pt>
                <c:pt idx="17" formatCode="#,##0.0">
                  <c:v>47.3</c:v>
                </c:pt>
                <c:pt idx="18" formatCode="#,##0.0">
                  <c:v>48.1</c:v>
                </c:pt>
                <c:pt idx="19" formatCode="#,##0.0">
                  <c:v>48.3</c:v>
                </c:pt>
                <c:pt idx="20" formatCode="#,##0.0">
                  <c:v>48.2</c:v>
                </c:pt>
                <c:pt idx="21" formatCode="#,##0.0">
                  <c:v>39.799999999999997</c:v>
                </c:pt>
                <c:pt idx="22" formatCode="#,##0.0">
                  <c:v>42.6</c:v>
                </c:pt>
                <c:pt idx="23" formatCode="#,##0.0">
                  <c:v>44.6</c:v>
                </c:pt>
              </c:numCache>
            </c:numRef>
          </c:val>
          <c:smooth val="0"/>
        </c:ser>
        <c:ser>
          <c:idx val="9"/>
          <c:order val="9"/>
          <c:tx>
            <c:strRef>
              <c:f>Quarterly!$A$11</c:f>
              <c:strCache>
                <c:ptCount val="1"/>
                <c:pt idx="0">
                  <c:v>  Labour force participation rate %</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Quarterly!$B$1:$Y$1</c:f>
              <c:strCache>
                <c:ptCount val="24"/>
                <c:pt idx="0">
                  <c:v>Jan-Mar 2015</c:v>
                </c:pt>
                <c:pt idx="1">
                  <c:v>Apr-Jun 2015</c:v>
                </c:pt>
                <c:pt idx="2">
                  <c:v>Jul-Sep 2015</c:v>
                </c:pt>
                <c:pt idx="3">
                  <c:v>Oct-Dec 2015</c:v>
                </c:pt>
                <c:pt idx="4">
                  <c:v>Jan-Mar 2016</c:v>
                </c:pt>
                <c:pt idx="5">
                  <c:v>Apr-Jun 2016</c:v>
                </c:pt>
                <c:pt idx="6">
                  <c:v>Jul-Sep 2016</c:v>
                </c:pt>
                <c:pt idx="7">
                  <c:v>Oct-Dec 2016</c:v>
                </c:pt>
                <c:pt idx="8">
                  <c:v>Jan-Mar 2017</c:v>
                </c:pt>
                <c:pt idx="9">
                  <c:v>Apr-Jun 2017</c:v>
                </c:pt>
                <c:pt idx="10">
                  <c:v>Jul-Sep 2017</c:v>
                </c:pt>
                <c:pt idx="11">
                  <c:v>Oct-Dec 2017</c:v>
                </c:pt>
                <c:pt idx="12">
                  <c:v>Jan-Mar 2018</c:v>
                </c:pt>
                <c:pt idx="13">
                  <c:v>Apr-Jun 2018</c:v>
                </c:pt>
                <c:pt idx="14">
                  <c:v>Jul-Sep 2018</c:v>
                </c:pt>
                <c:pt idx="15">
                  <c:v>Oct-Dec 2018</c:v>
                </c:pt>
                <c:pt idx="16">
                  <c:v>Jan-Mar 2019</c:v>
                </c:pt>
                <c:pt idx="17">
                  <c:v>Apr-Jun 2019</c:v>
                </c:pt>
                <c:pt idx="18">
                  <c:v>Jul-Sep 2019</c:v>
                </c:pt>
                <c:pt idx="19">
                  <c:v>Oct-Dec 2019</c:v>
                </c:pt>
                <c:pt idx="20">
                  <c:v>Jan-Mar 2020</c:v>
                </c:pt>
                <c:pt idx="21">
                  <c:v>Apr-Jun 2020</c:v>
                </c:pt>
                <c:pt idx="22">
                  <c:v>Jul-Sep 2020</c:v>
                </c:pt>
                <c:pt idx="23">
                  <c:v>Oct-Dec 2020</c:v>
                </c:pt>
              </c:strCache>
            </c:strRef>
          </c:cat>
          <c:val>
            <c:numRef>
              <c:f>Quarterly!$B$11:$Y$11</c:f>
              <c:numCache>
                <c:formatCode>0.0</c:formatCode>
                <c:ptCount val="24"/>
                <c:pt idx="0" formatCode="#,##0.0">
                  <c:v>58.6</c:v>
                </c:pt>
                <c:pt idx="1">
                  <c:v>56.1</c:v>
                </c:pt>
                <c:pt idx="2">
                  <c:v>56.6</c:v>
                </c:pt>
                <c:pt idx="3" formatCode="#,##0.0">
                  <c:v>56.6</c:v>
                </c:pt>
                <c:pt idx="4" formatCode="#,##0.0">
                  <c:v>57.4</c:v>
                </c:pt>
                <c:pt idx="5" formatCode="#,##0.0">
                  <c:v>59.1</c:v>
                </c:pt>
                <c:pt idx="6" formatCode="#,##0.0">
                  <c:v>60.1</c:v>
                </c:pt>
                <c:pt idx="7" formatCode="#,##0.0">
                  <c:v>62.2</c:v>
                </c:pt>
                <c:pt idx="8" formatCode="#,##0.0">
                  <c:v>63</c:v>
                </c:pt>
                <c:pt idx="9">
                  <c:v>63.1</c:v>
                </c:pt>
                <c:pt idx="10" formatCode="#,##0.0">
                  <c:v>62.7</c:v>
                </c:pt>
                <c:pt idx="11" formatCode="#,##0.0">
                  <c:v>61.9</c:v>
                </c:pt>
                <c:pt idx="12" formatCode="#,##0.0">
                  <c:v>62.5</c:v>
                </c:pt>
                <c:pt idx="13" formatCode="#,##0.0">
                  <c:v>62.4</c:v>
                </c:pt>
                <c:pt idx="14" formatCode="#,##0.0">
                  <c:v>60.8</c:v>
                </c:pt>
                <c:pt idx="15" formatCode="#,##0.0">
                  <c:v>61.8</c:v>
                </c:pt>
                <c:pt idx="16" formatCode="#,##0.0">
                  <c:v>61.6</c:v>
                </c:pt>
                <c:pt idx="17" formatCode="#,##0.0">
                  <c:v>60.5</c:v>
                </c:pt>
                <c:pt idx="18" formatCode="#,##0.0">
                  <c:v>61.3</c:v>
                </c:pt>
                <c:pt idx="19" formatCode="#,##0.0">
                  <c:v>61</c:v>
                </c:pt>
                <c:pt idx="20" formatCode="#,##0.0">
                  <c:v>61.9</c:v>
                </c:pt>
                <c:pt idx="21" formatCode="#,##0.0">
                  <c:v>43.3</c:v>
                </c:pt>
                <c:pt idx="22" formatCode="#,##0.0">
                  <c:v>49.6</c:v>
                </c:pt>
                <c:pt idx="23" formatCode="#,##0.0">
                  <c:v>56.2</c:v>
                </c:pt>
              </c:numCache>
            </c:numRef>
          </c:val>
          <c:smooth val="0"/>
        </c:ser>
        <c:dLbls>
          <c:showLegendKey val="0"/>
          <c:showVal val="0"/>
          <c:showCatName val="0"/>
          <c:showSerName val="0"/>
          <c:showPercent val="0"/>
          <c:showBubbleSize val="0"/>
        </c:dLbls>
        <c:marker val="1"/>
        <c:smooth val="0"/>
        <c:axId val="297964808"/>
        <c:axId val="297960496"/>
      </c:lineChart>
      <c:catAx>
        <c:axId val="29796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60496"/>
        <c:crosses val="autoZero"/>
        <c:auto val="1"/>
        <c:lblAlgn val="ctr"/>
        <c:lblOffset val="100"/>
        <c:noMultiLvlLbl val="0"/>
      </c:catAx>
      <c:valAx>
        <c:axId val="297960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64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163837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382936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61068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185548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219207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364324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425241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356394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12977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256066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DA5C0-F60D-402F-A9FB-3FBCB1E72A9A}" type="datetimeFigureOut">
              <a:rPr lang="en-US" smtClean="0"/>
              <a:t>28-Feb-21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A5692-76CF-4285-A0A5-E4068E036303}" type="slidenum">
              <a:rPr lang="en-US" smtClean="0"/>
              <a:t>‹#›</a:t>
            </a:fld>
            <a:endParaRPr lang="en-US" dirty="0"/>
          </a:p>
        </p:txBody>
      </p:sp>
    </p:spTree>
    <p:extLst>
      <p:ext uri="{BB962C8B-B14F-4D97-AF65-F5344CB8AC3E}">
        <p14:creationId xmlns:p14="http://schemas.microsoft.com/office/powerpoint/2010/main" val="141140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DA5C0-F60D-402F-A9FB-3FBCB1E72A9A}" type="datetimeFigureOut">
              <a:rPr lang="en-US" smtClean="0"/>
              <a:t>28-Feb-21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A5692-76CF-4285-A0A5-E4068E036303}" type="slidenum">
              <a:rPr lang="en-US" smtClean="0"/>
              <a:t>‹#›</a:t>
            </a:fld>
            <a:endParaRPr lang="en-US" dirty="0"/>
          </a:p>
        </p:txBody>
      </p:sp>
    </p:spTree>
    <p:extLst>
      <p:ext uri="{BB962C8B-B14F-4D97-AF65-F5344CB8AC3E}">
        <p14:creationId xmlns:p14="http://schemas.microsoft.com/office/powerpoint/2010/main" val="567530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abo.sifeukzn@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Greetings</a:t>
            </a:r>
            <a:endParaRPr lang="en-US" dirty="0"/>
          </a:p>
        </p:txBody>
      </p:sp>
      <p:sp>
        <p:nvSpPr>
          <p:cNvPr id="3" name="Subtitle 2"/>
          <p:cNvSpPr>
            <a:spLocks noGrp="1"/>
          </p:cNvSpPr>
          <p:nvPr>
            <p:ph type="subTitle" idx="1"/>
          </p:nvPr>
        </p:nvSpPr>
        <p:spPr/>
        <p:txBody>
          <a:bodyPr/>
          <a:lstStyle/>
          <a:p>
            <a:r>
              <a:rPr lang="en-US" dirty="0" smtClean="0"/>
              <a:t>Name: Thabo Vincent Mhlamvu</a:t>
            </a:r>
          </a:p>
          <a:p>
            <a:r>
              <a:rPr lang="en-US" dirty="0" smtClean="0">
                <a:hlinkClick r:id="rId2"/>
              </a:rPr>
              <a:t>Thabo.sifeukzn@gmail.com</a:t>
            </a:r>
            <a:endParaRPr lang="en-US" dirty="0" smtClean="0"/>
          </a:p>
          <a:p>
            <a:r>
              <a:rPr lang="en-US" dirty="0" smtClean="0"/>
              <a:t>0847179732</a:t>
            </a:r>
            <a:endParaRPr lang="en-US" dirty="0"/>
          </a:p>
        </p:txBody>
      </p:sp>
    </p:spTree>
    <p:extLst>
      <p:ext uri="{BB962C8B-B14F-4D97-AF65-F5344CB8AC3E}">
        <p14:creationId xmlns:p14="http://schemas.microsoft.com/office/powerpoint/2010/main" val="3945943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Ethekwini Skills development per ward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3225391"/>
              </p:ext>
            </p:extLst>
          </p:nvPr>
        </p:nvGraphicFramePr>
        <p:xfrm>
          <a:off x="386367" y="2073499"/>
          <a:ext cx="11668257" cy="4571996"/>
        </p:xfrm>
        <a:graphic>
          <a:graphicData uri="http://schemas.openxmlformats.org/drawingml/2006/table">
            <a:tbl>
              <a:tblPr/>
              <a:tblGrid>
                <a:gridCol w="610648"/>
                <a:gridCol w="504574"/>
                <a:gridCol w="954675"/>
                <a:gridCol w="871536"/>
                <a:gridCol w="802730"/>
                <a:gridCol w="1195494"/>
                <a:gridCol w="438635"/>
                <a:gridCol w="963276"/>
                <a:gridCol w="1720136"/>
                <a:gridCol w="1229896"/>
                <a:gridCol w="1436315"/>
                <a:gridCol w="940342"/>
              </a:tblGrid>
              <a:tr h="835268">
                <a:tc>
                  <a:txBody>
                    <a:bodyPr/>
                    <a:lstStyle/>
                    <a:p>
                      <a:pPr algn="l" rtl="0" fontAlgn="ctr"/>
                      <a:r>
                        <a:rPr lang="en-US" sz="900" b="1" i="0" u="none" strike="noStrike" dirty="0">
                          <a:solidFill>
                            <a:srgbClr val="FFFFFF"/>
                          </a:solidFill>
                          <a:effectLst/>
                          <a:latin typeface="Tahoma" panose="020B0604030504040204" pitchFamily="34" charset="0"/>
                        </a:rPr>
                        <a:t>Drivers Licence</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Ward No</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Suburb</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Skill Sector</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Skill Description</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Skill Experience Duration</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Age</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Highest Grade Passed</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Informal Training Sector</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Informal Training Description</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Informal Experience Duration</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c>
                  <a:txBody>
                    <a:bodyPr/>
                    <a:lstStyle/>
                    <a:p>
                      <a:pPr algn="l" rtl="0" fontAlgn="ctr"/>
                      <a:r>
                        <a:rPr lang="en-US" sz="900" b="1" i="0" u="none" strike="noStrike" dirty="0">
                          <a:solidFill>
                            <a:srgbClr val="FFFFFF"/>
                          </a:solidFill>
                          <a:effectLst/>
                          <a:latin typeface="Tahoma" panose="020B0604030504040204" pitchFamily="34" charset="0"/>
                        </a:rPr>
                        <a:t>Qualification</a:t>
                      </a:r>
                    </a:p>
                  </a:txBody>
                  <a:tcPr marL="7763" marR="7763" marT="7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C68A2"/>
                    </a:solidFill>
                  </a:tcPr>
                </a:tc>
              </a:tr>
              <a:tr h="249116">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888</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NOT SPECIFIED</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Skill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29</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Grade 12/std 10</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Informal Training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49116">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72</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Risecliff, Demat</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Skill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57</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Grade 10/std 8</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Other Sectors and Industries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Security</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1 - 3 years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49116">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72</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Risecliff, Demat</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Skill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28</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Grade 11/std 9</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Other Sectors and Industries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Home Base Care</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NOT SPECIFIED</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498229">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76</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Umlazi V</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Other Sectors and Industries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Security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1 - 3 years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34</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Grade 10/std 8</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Informal Training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49116">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72</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Risecliff, Demat</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Skill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28</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Grade 11/std 9</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Hotels, Restaurants &amp; Catering</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Catering</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1 - 3 years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49116">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82</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Umlazi N &amp; 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Skill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23</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Grade 12/std 10</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Wholesale, Retail Trade</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Cashier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6 months to 1 year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498229">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20</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KwaDabeka</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Other Sectors and Industries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Human Skills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3 - 5 years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27</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SELECT</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Other Sectors and Industries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Counselling</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Below 6 months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49116">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79</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Umlazi F &amp; G</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Skill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20</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Grade 12/std 10</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Informal Training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498229">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72</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Risecliff, Demat</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Skill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47</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Below grade 10/std 8</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Informal Training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49116">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87</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Umlazi Q</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Skill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29</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Grade 12/std 10</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Informal Training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498229">
                <a:tc>
                  <a:txBody>
                    <a:bodyPr/>
                    <a:lstStyle/>
                    <a:p>
                      <a:pPr algn="l" rtl="0" fontAlgn="t"/>
                      <a:r>
                        <a:rPr lang="en-US" sz="800" b="0" i="0" u="none" strike="noStrike" dirty="0">
                          <a:solidFill>
                            <a:srgbClr val="4D4D4D"/>
                          </a:solidFill>
                          <a:effectLst/>
                          <a:latin typeface="Arial" panose="020B0604020202020204" pitchFamily="34" charset="0"/>
                        </a:rPr>
                        <a:t>NO</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99</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Craigieburn, Umkomaas</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Handcraft</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Hairdresser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NOT SPECIFIED</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r" rtl="0" fontAlgn="t"/>
                      <a:r>
                        <a:rPr lang="en-US" sz="800" b="0" i="0" u="none" strike="noStrike" dirty="0">
                          <a:solidFill>
                            <a:srgbClr val="4D4D4D"/>
                          </a:solidFill>
                          <a:effectLst/>
                          <a:latin typeface="Arial" panose="020B0604020202020204" pitchFamily="34" charset="0"/>
                        </a:rPr>
                        <a:t>28</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Grade 10/std 8</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Informal Training Sector</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 </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t"/>
                      <a:r>
                        <a:rPr lang="en-US" sz="800" b="0" i="0" u="none" strike="noStrike" dirty="0">
                          <a:solidFill>
                            <a:srgbClr val="4D4D4D"/>
                          </a:solidFill>
                          <a:effectLst/>
                          <a:latin typeface="Arial" panose="020B0604020202020204" pitchFamily="34" charset="0"/>
                        </a:rPr>
                        <a:t>No Qualification</a:t>
                      </a:r>
                    </a:p>
                  </a:txBody>
                  <a:tcPr marL="7763" marR="7763" marT="7763"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5384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or choose Talent once every six months.</a:t>
            </a:r>
            <a:br>
              <a:rPr lang="en-US" dirty="0"/>
            </a:br>
            <a:endParaRPr lang="en-US" dirty="0"/>
          </a:p>
        </p:txBody>
      </p:sp>
      <p:sp>
        <p:nvSpPr>
          <p:cNvPr id="3" name="Content Placeholder 2"/>
          <p:cNvSpPr>
            <a:spLocks noGrp="1"/>
          </p:cNvSpPr>
          <p:nvPr>
            <p:ph idx="1"/>
          </p:nvPr>
        </p:nvSpPr>
        <p:spPr/>
        <p:txBody>
          <a:bodyPr/>
          <a:lstStyle/>
          <a:p>
            <a:r>
              <a:rPr lang="en-US" dirty="0" smtClean="0"/>
              <a:t>The </a:t>
            </a:r>
            <a:r>
              <a:rPr lang="en-US" dirty="0"/>
              <a:t>youth Talent Scheme will bridge the gap as the talents integration and allowing young people move from one talent to the other every six months. The trail from the limited but </a:t>
            </a:r>
            <a:r>
              <a:rPr lang="en-US" b="1" dirty="0"/>
              <a:t>allowed movement will create new businesses </a:t>
            </a:r>
            <a:r>
              <a:rPr lang="en-US" dirty="0"/>
              <a:t>not just new businesses but also new </a:t>
            </a:r>
            <a:r>
              <a:rPr lang="en-US" b="1" dirty="0"/>
              <a:t>industries</a:t>
            </a:r>
            <a:r>
              <a:rPr lang="en-US" dirty="0"/>
              <a:t> as Vusi Thembekwayo simple puts it and say when two industries merge the new and better ones are formed.</a:t>
            </a:r>
          </a:p>
          <a:p>
            <a:endParaRPr lang="en-US" dirty="0"/>
          </a:p>
        </p:txBody>
      </p:sp>
      <p:pic>
        <p:nvPicPr>
          <p:cNvPr id="4" name="Picture 3"/>
          <p:cNvPicPr>
            <a:picLocks noChangeAspect="1"/>
          </p:cNvPicPr>
          <p:nvPr/>
        </p:nvPicPr>
        <p:blipFill>
          <a:blip r:embed="rId2"/>
          <a:stretch>
            <a:fillRect/>
          </a:stretch>
        </p:blipFill>
        <p:spPr>
          <a:xfrm>
            <a:off x="9041641" y="4471988"/>
            <a:ext cx="2686050" cy="1704975"/>
          </a:xfrm>
          <a:prstGeom prst="rect">
            <a:avLst/>
          </a:prstGeom>
        </p:spPr>
      </p:pic>
    </p:spTree>
    <p:extLst>
      <p:ext uri="{BB962C8B-B14F-4D97-AF65-F5344CB8AC3E}">
        <p14:creationId xmlns:p14="http://schemas.microsoft.com/office/powerpoint/2010/main" val="493099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Economy at Glance by Ethekwini </a:t>
            </a:r>
            <a:r>
              <a:rPr lang="en-US" dirty="0" smtClean="0"/>
              <a:t>economic </a:t>
            </a:r>
            <a:r>
              <a:rPr lang="en-US" dirty="0"/>
              <a:t>development and investment promotion unit states that </a:t>
            </a:r>
            <a:r>
              <a:rPr lang="en-US" b="1" dirty="0"/>
              <a:t>Africa remains the fastest growing region </a:t>
            </a:r>
            <a:r>
              <a:rPr lang="en-US" dirty="0"/>
              <a:t>after East Asia averaging 4.2 % over the last 4 years. This is the data which was released in 2016 meaning this was happening from 2013 to 2016</a:t>
            </a:r>
            <a:r>
              <a:rPr lang="en-US" dirty="0" smtClean="0"/>
              <a:t>.</a:t>
            </a:r>
          </a:p>
          <a:p>
            <a:endParaRPr lang="en-US" dirty="0"/>
          </a:p>
          <a:p>
            <a:r>
              <a:rPr lang="en-US" dirty="0"/>
              <a:t>There is also a </a:t>
            </a:r>
            <a:r>
              <a:rPr lang="en-US" b="1" dirty="0"/>
              <a:t>further drop in revenues in resources rich countries</a:t>
            </a:r>
            <a:r>
              <a:rPr lang="en-US" dirty="0"/>
              <a:t>. In my view South Africa is there too. We are one of the biggest producers of mineral resources like gold.</a:t>
            </a:r>
          </a:p>
          <a:p>
            <a:endParaRPr lang="en-US" dirty="0"/>
          </a:p>
          <a:p>
            <a:r>
              <a:rPr lang="en-US" dirty="0"/>
              <a:t>Our </a:t>
            </a:r>
            <a:r>
              <a:rPr lang="en-US" b="1" dirty="0"/>
              <a:t>gold should be our talents </a:t>
            </a:r>
            <a:r>
              <a:rPr lang="en-US" dirty="0"/>
              <a:t>now. We have to </a:t>
            </a:r>
            <a:r>
              <a:rPr lang="en-US" dirty="0" smtClean="0"/>
              <a:t>purify </a:t>
            </a:r>
            <a:r>
              <a:rPr lang="en-US" dirty="0"/>
              <a:t>this gold from age eight till age twenty five.</a:t>
            </a:r>
          </a:p>
          <a:p>
            <a:endParaRPr lang="en-US" dirty="0"/>
          </a:p>
        </p:txBody>
      </p:sp>
    </p:spTree>
    <p:extLst>
      <p:ext uri="{BB962C8B-B14F-4D97-AF65-F5344CB8AC3E}">
        <p14:creationId xmlns:p14="http://schemas.microsoft.com/office/powerpoint/2010/main" val="3484172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a:xfrm>
            <a:off x="128789" y="3602038"/>
            <a:ext cx="11938715" cy="3255962"/>
          </a:xfrm>
        </p:spPr>
        <p:txBody>
          <a:bodyPr>
            <a:normAutofit fontScale="62500" lnSpcReduction="20000"/>
          </a:bodyPr>
          <a:lstStyle/>
          <a:p>
            <a:r>
              <a:rPr lang="en-US" dirty="0"/>
              <a:t>This is the graph showing the Employment per sector and GDP. The only common unseen motivating factor behind the numbers is talent. Can you be in agriculture if your talent to spot the rainy season is as unclear as a tortoise living somewhere in the Kalahari deserts. You need to have had someone sharpening your skill of math to be in mining, for no matter the talent you had in numbers but if there is no platform which tracks your progress and give you designed fun competitions in the form of games while growing up, you might find yourself going all the way to the age of 19 with government knowing your ID number, making sure you are well fed every </a:t>
            </a:r>
            <a:r>
              <a:rPr lang="en-US" dirty="0" smtClean="0"/>
              <a:t>month </a:t>
            </a:r>
            <a:r>
              <a:rPr lang="en-US" dirty="0"/>
              <a:t>in the form of a SASSA grant yet having the very same keeper of your books for when you were born letting you go without knowing where to. Which post office are you going to? I believe each and every South African youth talent could be posted to the South African post office. The post office could take on from where SASSA left from. </a:t>
            </a:r>
            <a:endParaRPr lang="en-US" dirty="0" smtClean="0"/>
          </a:p>
          <a:p>
            <a:r>
              <a:rPr lang="en-US" dirty="0" smtClean="0"/>
              <a:t>Young </a:t>
            </a:r>
            <a:r>
              <a:rPr lang="en-US" dirty="0"/>
              <a:t>people must have TALENT identity card after SASSA cards. This will help the post office if the talents are monetized then the post office will grow as the bank. However that will only happen if like SASSA the post office cares for its people. This would be done by hosting talents workshops in every post office during school holidays. However to keep up with the generation of today. I suggest a provincial to nation talent platform. This platform can have the app </a:t>
            </a:r>
            <a:r>
              <a:rPr lang="en-US" dirty="0" smtClean="0"/>
              <a:t>too, </a:t>
            </a:r>
            <a:r>
              <a:rPr lang="en-US" dirty="0"/>
              <a:t>which is where the youth is allowed to change from talent to talent every after six months. The more you see which talent young people are choosing you see what as the government you should start to invest in. like building new grounds if </a:t>
            </a:r>
            <a:r>
              <a:rPr lang="en-US" dirty="0" smtClean="0"/>
              <a:t>they </a:t>
            </a:r>
            <a:r>
              <a:rPr lang="en-US" dirty="0"/>
              <a:t>all want to be soccer players or examining the environment if all want to be soccer stars. In this way you start to see the need for new heroes as Vusi simple put it and say as the young people of today we are not looking for mentors we are looking for heroes. The talent app should therefore have heroes as brand ambassadors of each talent in the app or </a:t>
            </a:r>
            <a:r>
              <a:rPr lang="en-US" dirty="0" smtClean="0"/>
              <a:t>platform like website to be developed.</a:t>
            </a:r>
            <a:endParaRPr lang="en-US" dirty="0"/>
          </a:p>
          <a:p>
            <a:endParaRPr lang="en-US" dirty="0"/>
          </a:p>
        </p:txBody>
      </p:sp>
      <p:pic>
        <p:nvPicPr>
          <p:cNvPr id="4" name="Content Placeholder 3"/>
          <p:cNvPicPr>
            <a:picLocks noGrp="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28789" y="115910"/>
            <a:ext cx="11938715" cy="3486127"/>
          </a:xfrm>
          <a:prstGeom prst="rect">
            <a:avLst/>
          </a:prstGeom>
          <a:noFill/>
          <a:ln>
            <a:noFill/>
          </a:ln>
        </p:spPr>
      </p:pic>
    </p:spTree>
    <p:extLst>
      <p:ext uri="{BB962C8B-B14F-4D97-AF65-F5344CB8AC3E}">
        <p14:creationId xmlns:p14="http://schemas.microsoft.com/office/powerpoint/2010/main" val="362942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association</a:t>
            </a:r>
            <a:endParaRPr lang="en-US" dirty="0"/>
          </a:p>
        </p:txBody>
      </p:sp>
      <p:sp>
        <p:nvSpPr>
          <p:cNvPr id="3" name="Content Placeholder 2"/>
          <p:cNvSpPr>
            <a:spLocks noGrp="1"/>
          </p:cNvSpPr>
          <p:nvPr>
            <p:ph idx="1"/>
          </p:nvPr>
        </p:nvSpPr>
        <p:spPr/>
        <p:txBody>
          <a:bodyPr/>
          <a:lstStyle/>
          <a:p>
            <a:r>
              <a:rPr lang="en-US" dirty="0" smtClean="0"/>
              <a:t>Each </a:t>
            </a:r>
            <a:r>
              <a:rPr lang="en-US" dirty="0" smtClean="0"/>
              <a:t>Talent to have a hero chosen every 12 months.</a:t>
            </a:r>
          </a:p>
          <a:p>
            <a:endParaRPr lang="en-US" dirty="0"/>
          </a:p>
        </p:txBody>
      </p:sp>
      <p:pic>
        <p:nvPicPr>
          <p:cNvPr id="4" name="Picture 3"/>
          <p:cNvPicPr>
            <a:picLocks noChangeAspect="1"/>
          </p:cNvPicPr>
          <p:nvPr/>
        </p:nvPicPr>
        <p:blipFill>
          <a:blip r:embed="rId2"/>
          <a:stretch>
            <a:fillRect/>
          </a:stretch>
        </p:blipFill>
        <p:spPr>
          <a:xfrm>
            <a:off x="8313547" y="4325077"/>
            <a:ext cx="2828925" cy="1619250"/>
          </a:xfrm>
          <a:prstGeom prst="rect">
            <a:avLst/>
          </a:prstGeom>
        </p:spPr>
      </p:pic>
      <p:pic>
        <p:nvPicPr>
          <p:cNvPr id="7" name="Picture 6"/>
          <p:cNvPicPr>
            <a:picLocks noChangeAspect="1"/>
          </p:cNvPicPr>
          <p:nvPr/>
        </p:nvPicPr>
        <p:blipFill>
          <a:blip r:embed="rId3"/>
          <a:stretch>
            <a:fillRect/>
          </a:stretch>
        </p:blipFill>
        <p:spPr>
          <a:xfrm>
            <a:off x="838200" y="4329113"/>
            <a:ext cx="2466975" cy="1847850"/>
          </a:xfrm>
          <a:prstGeom prst="rect">
            <a:avLst/>
          </a:prstGeom>
        </p:spPr>
      </p:pic>
      <p:pic>
        <p:nvPicPr>
          <p:cNvPr id="8" name="Picture 7"/>
          <p:cNvPicPr>
            <a:picLocks noChangeAspect="1"/>
          </p:cNvPicPr>
          <p:nvPr/>
        </p:nvPicPr>
        <p:blipFill>
          <a:blip r:embed="rId4"/>
          <a:stretch>
            <a:fillRect/>
          </a:stretch>
        </p:blipFill>
        <p:spPr>
          <a:xfrm>
            <a:off x="4714875" y="4329113"/>
            <a:ext cx="2762250" cy="1657350"/>
          </a:xfrm>
          <a:prstGeom prst="rect">
            <a:avLst/>
          </a:prstGeom>
        </p:spPr>
      </p:pic>
    </p:spTree>
    <p:extLst>
      <p:ext uri="{BB962C8B-B14F-4D97-AF65-F5344CB8AC3E}">
        <p14:creationId xmlns:p14="http://schemas.microsoft.com/office/powerpoint/2010/main" val="375299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8 year olds to 25 year olds register on Talent app.</a:t>
            </a:r>
          </a:p>
          <a:p>
            <a:r>
              <a:rPr lang="en-US" dirty="0" smtClean="0"/>
              <a:t>Post office package and post educational programs for youth.</a:t>
            </a:r>
            <a:endParaRPr lang="en-US" dirty="0"/>
          </a:p>
          <a:p>
            <a:pPr marL="0" indent="0">
              <a:buNone/>
            </a:pPr>
            <a:r>
              <a:rPr lang="en-US" dirty="0" smtClean="0"/>
              <a:t>- Youth have bank accounts with the post office for when their talents get financial remuneration</a:t>
            </a:r>
          </a:p>
        </p:txBody>
      </p:sp>
      <p:pic>
        <p:nvPicPr>
          <p:cNvPr id="4" name="Picture 3"/>
          <p:cNvPicPr>
            <a:picLocks noChangeAspect="1"/>
          </p:cNvPicPr>
          <p:nvPr/>
        </p:nvPicPr>
        <p:blipFill>
          <a:blip r:embed="rId2"/>
          <a:stretch>
            <a:fillRect/>
          </a:stretch>
        </p:blipFill>
        <p:spPr>
          <a:xfrm>
            <a:off x="180841" y="4981574"/>
            <a:ext cx="2647950" cy="1724025"/>
          </a:xfrm>
          <a:prstGeom prst="rect">
            <a:avLst/>
          </a:prstGeom>
        </p:spPr>
      </p:pic>
      <p:pic>
        <p:nvPicPr>
          <p:cNvPr id="5" name="Picture 4"/>
          <p:cNvPicPr>
            <a:picLocks noChangeAspect="1"/>
          </p:cNvPicPr>
          <p:nvPr/>
        </p:nvPicPr>
        <p:blipFill>
          <a:blip r:embed="rId3"/>
          <a:stretch>
            <a:fillRect/>
          </a:stretch>
        </p:blipFill>
        <p:spPr>
          <a:xfrm>
            <a:off x="9306059" y="4981574"/>
            <a:ext cx="2705100" cy="1685925"/>
          </a:xfrm>
          <a:prstGeom prst="rect">
            <a:avLst/>
          </a:prstGeom>
        </p:spPr>
      </p:pic>
      <p:pic>
        <p:nvPicPr>
          <p:cNvPr id="6" name="Picture 5"/>
          <p:cNvPicPr>
            <a:picLocks noChangeAspect="1"/>
          </p:cNvPicPr>
          <p:nvPr/>
        </p:nvPicPr>
        <p:blipFill>
          <a:blip r:embed="rId4"/>
          <a:stretch>
            <a:fillRect/>
          </a:stretch>
        </p:blipFill>
        <p:spPr>
          <a:xfrm>
            <a:off x="4967287" y="4829175"/>
            <a:ext cx="2257425" cy="2028825"/>
          </a:xfrm>
          <a:prstGeom prst="rect">
            <a:avLst/>
          </a:prstGeom>
        </p:spPr>
      </p:pic>
    </p:spTree>
    <p:extLst>
      <p:ext uri="{BB962C8B-B14F-4D97-AF65-F5344CB8AC3E}">
        <p14:creationId xmlns:p14="http://schemas.microsoft.com/office/powerpoint/2010/main" val="1090531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0241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now to the actual operation of the application (Call to action)</a:t>
            </a:r>
            <a:endParaRPr lang="en-US" dirty="0"/>
          </a:p>
        </p:txBody>
      </p:sp>
      <p:sp>
        <p:nvSpPr>
          <p:cNvPr id="3" name="Content Placeholder 2"/>
          <p:cNvSpPr>
            <a:spLocks noGrp="1"/>
          </p:cNvSpPr>
          <p:nvPr>
            <p:ph idx="1"/>
          </p:nvPr>
        </p:nvSpPr>
        <p:spPr/>
        <p:txBody>
          <a:bodyPr/>
          <a:lstStyle/>
          <a:p>
            <a:r>
              <a:rPr lang="en-US" dirty="0" smtClean="0"/>
              <a:t>Create Facebook page (Youth Talent Scheme)</a:t>
            </a:r>
          </a:p>
          <a:p>
            <a:r>
              <a:rPr lang="en-US" dirty="0" smtClean="0"/>
              <a:t>Host Youth Talent sign up = R10 000 (prize give away for each most liked talent showcase)</a:t>
            </a:r>
          </a:p>
          <a:p>
            <a:r>
              <a:rPr lang="en-US" dirty="0" smtClean="0"/>
              <a:t>Talent can be : the solved math equation, best sprint run, musical performance, a short poem or story.</a:t>
            </a:r>
          </a:p>
          <a:p>
            <a:r>
              <a:rPr lang="en-US" dirty="0" smtClean="0"/>
              <a:t>R 5000 = Hire a computer science student to create a website for YTS)</a:t>
            </a:r>
          </a:p>
          <a:p>
            <a:r>
              <a:rPr lang="en-US" dirty="0" smtClean="0"/>
              <a:t>TOTAL = R15 000</a:t>
            </a:r>
            <a:endParaRPr lang="en-US" dirty="0"/>
          </a:p>
        </p:txBody>
      </p:sp>
      <p:pic>
        <p:nvPicPr>
          <p:cNvPr id="4" name="Picture 3"/>
          <p:cNvPicPr>
            <a:picLocks noChangeAspect="1"/>
          </p:cNvPicPr>
          <p:nvPr/>
        </p:nvPicPr>
        <p:blipFill>
          <a:blip r:embed="rId2"/>
          <a:stretch>
            <a:fillRect/>
          </a:stretch>
        </p:blipFill>
        <p:spPr>
          <a:xfrm>
            <a:off x="9502730" y="5019675"/>
            <a:ext cx="2657475" cy="1724025"/>
          </a:xfrm>
          <a:prstGeom prst="rect">
            <a:avLst/>
          </a:prstGeom>
        </p:spPr>
      </p:pic>
      <p:pic>
        <p:nvPicPr>
          <p:cNvPr id="5" name="Picture 4"/>
          <p:cNvPicPr>
            <a:picLocks noChangeAspect="1"/>
          </p:cNvPicPr>
          <p:nvPr/>
        </p:nvPicPr>
        <p:blipFill>
          <a:blip r:embed="rId3"/>
          <a:stretch>
            <a:fillRect/>
          </a:stretch>
        </p:blipFill>
        <p:spPr>
          <a:xfrm>
            <a:off x="31795" y="5019675"/>
            <a:ext cx="2495550" cy="1838325"/>
          </a:xfrm>
          <a:prstGeom prst="rect">
            <a:avLst/>
          </a:prstGeom>
        </p:spPr>
      </p:pic>
      <p:pic>
        <p:nvPicPr>
          <p:cNvPr id="6" name="Picture 5"/>
          <p:cNvPicPr>
            <a:picLocks noChangeAspect="1"/>
          </p:cNvPicPr>
          <p:nvPr/>
        </p:nvPicPr>
        <p:blipFill>
          <a:blip r:embed="rId4"/>
          <a:stretch>
            <a:fillRect/>
          </a:stretch>
        </p:blipFill>
        <p:spPr>
          <a:xfrm>
            <a:off x="6533546" y="4507605"/>
            <a:ext cx="1876425" cy="2363273"/>
          </a:xfrm>
          <a:prstGeom prst="rect">
            <a:avLst/>
          </a:prstGeom>
        </p:spPr>
      </p:pic>
      <p:pic>
        <p:nvPicPr>
          <p:cNvPr id="7" name="Picture 6"/>
          <p:cNvPicPr>
            <a:picLocks noChangeAspect="1"/>
          </p:cNvPicPr>
          <p:nvPr/>
        </p:nvPicPr>
        <p:blipFill>
          <a:blip r:embed="rId5"/>
          <a:stretch>
            <a:fillRect/>
          </a:stretch>
        </p:blipFill>
        <p:spPr>
          <a:xfrm>
            <a:off x="2671024" y="5055886"/>
            <a:ext cx="3022579" cy="1692644"/>
          </a:xfrm>
          <a:prstGeom prst="rect">
            <a:avLst/>
          </a:prstGeom>
        </p:spPr>
      </p:pic>
    </p:spTree>
    <p:extLst>
      <p:ext uri="{BB962C8B-B14F-4D97-AF65-F5344CB8AC3E}">
        <p14:creationId xmlns:p14="http://schemas.microsoft.com/office/powerpoint/2010/main" val="897481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1026" name="Picture 2" descr="Women's 800m Olympic champion Caster Semenya 'should take  testosterone-suppressing drugs' | Daily Mail Onl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7764" y="2569109"/>
            <a:ext cx="4007723" cy="2863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X Soccer on Twitter: &quot;Sadio Mane is funding a hospital in his home village  in Senegal, which will open in six months. 🇸🇳👏…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5281" y="2563587"/>
            <a:ext cx="4308519" cy="286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82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Statement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Talent is revenue… And yes content is king.</a:t>
            </a:r>
          </a:p>
          <a:p>
            <a:pPr lvl="0"/>
            <a:r>
              <a:rPr lang="en-US" dirty="0"/>
              <a:t>That is why we got to know what our prince and princesses truly desire to be… because yes content is Queen.</a:t>
            </a:r>
          </a:p>
          <a:p>
            <a:pPr lvl="0"/>
            <a:r>
              <a:rPr lang="en-US" dirty="0"/>
              <a:t>In the words </a:t>
            </a:r>
            <a:r>
              <a:rPr lang="en-US" dirty="0" smtClean="0"/>
              <a:t>from </a:t>
            </a:r>
            <a:r>
              <a:rPr lang="en-US" dirty="0"/>
              <a:t>Zola 7. He </a:t>
            </a:r>
            <a:r>
              <a:rPr lang="en-US" dirty="0" smtClean="0"/>
              <a:t>said-</a:t>
            </a:r>
          </a:p>
          <a:p>
            <a:pPr marL="0" lvl="0" indent="0">
              <a:buNone/>
            </a:pPr>
            <a:r>
              <a:rPr lang="en-US" dirty="0" smtClean="0"/>
              <a:t>“</a:t>
            </a:r>
            <a:r>
              <a:rPr lang="en-US" i="1" dirty="0"/>
              <a:t>The struggle never ends, it’s just moves from one generation to the </a:t>
            </a:r>
            <a:r>
              <a:rPr lang="en-US" i="1" dirty="0" smtClean="0"/>
              <a:t>next. </a:t>
            </a:r>
            <a:r>
              <a:rPr lang="en-US" i="1" dirty="0"/>
              <a:t>W</a:t>
            </a:r>
            <a:r>
              <a:rPr lang="en-US" i="1" dirty="0" smtClean="0"/>
              <a:t>hatever </a:t>
            </a:r>
            <a:r>
              <a:rPr lang="en-US" i="1" dirty="0"/>
              <a:t>it is today, it is because of the generation before us. Whatever we choose to do or not to do today. The results of that will come in the future but it’s a pity we won’t be there to see what we have done”.</a:t>
            </a:r>
            <a:endParaRPr lang="en-US" dirty="0"/>
          </a:p>
          <a:p>
            <a:pPr lvl="0"/>
            <a:r>
              <a:rPr lang="en-US" dirty="0"/>
              <a:t>Let us be responsible while we are young for we are the ancestors of someone tomorrow. </a:t>
            </a:r>
            <a:r>
              <a:rPr lang="en-US" i="1" dirty="0"/>
              <a:t>Let us be that incense that is going to light up and brighten up their future while they are young by helping them see &amp; discover their talents while they are young</a:t>
            </a:r>
            <a:r>
              <a:rPr lang="en-US" dirty="0"/>
              <a:t>. Let them not be like me NAMAJIDA.</a:t>
            </a:r>
          </a:p>
        </p:txBody>
      </p:sp>
    </p:spTree>
    <p:extLst>
      <p:ext uri="{BB962C8B-B14F-4D97-AF65-F5344CB8AC3E}">
        <p14:creationId xmlns:p14="http://schemas.microsoft.com/office/powerpoint/2010/main" val="2578767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dirty="0"/>
              <a:t>Platform for growth, empowerment and skills development</a:t>
            </a:r>
          </a:p>
          <a:p>
            <a:endParaRPr lang="en-US" dirty="0"/>
          </a:p>
        </p:txBody>
      </p:sp>
    </p:spTree>
    <p:extLst>
      <p:ext uri="{BB962C8B-B14F-4D97-AF65-F5344CB8AC3E}">
        <p14:creationId xmlns:p14="http://schemas.microsoft.com/office/powerpoint/2010/main" val="3565714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https</a:t>
            </a:r>
            <a:r>
              <a:rPr lang="en-US" dirty="0"/>
              <a:t>://edge.durban/dataset/durban-s-economy-at-a-glance</a:t>
            </a:r>
          </a:p>
          <a:p>
            <a:endParaRPr lang="en-US" dirty="0"/>
          </a:p>
          <a:p>
            <a:endParaRPr lang="en-US" dirty="0"/>
          </a:p>
        </p:txBody>
      </p:sp>
    </p:spTree>
    <p:extLst>
      <p:ext uri="{BB962C8B-B14F-4D97-AF65-F5344CB8AC3E}">
        <p14:creationId xmlns:p14="http://schemas.microsoft.com/office/powerpoint/2010/main" val="3943043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8490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Talent Scheme</a:t>
            </a:r>
            <a:endParaRPr lang="en-US" dirty="0"/>
          </a:p>
        </p:txBody>
      </p:sp>
      <p:pic>
        <p:nvPicPr>
          <p:cNvPr id="1028" name="Picture 4" descr="Vincent in Malawi sent a link to this picture. He says, &quot;Kids usually make  their own toys. A big hit is usually the wire … | African children, Africa,  African to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65" y="1825626"/>
            <a:ext cx="10499035"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3516476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My story as a Talented being</a:t>
            </a:r>
          </a:p>
          <a:p>
            <a:r>
              <a:rPr lang="en-US" dirty="0" smtClean="0"/>
              <a:t>Youth Talent </a:t>
            </a:r>
            <a:r>
              <a:rPr lang="en-US" dirty="0"/>
              <a:t>S</a:t>
            </a:r>
            <a:r>
              <a:rPr lang="en-US" dirty="0" smtClean="0"/>
              <a:t>cheme conceptualization</a:t>
            </a:r>
          </a:p>
          <a:p>
            <a:r>
              <a:rPr lang="en-US" dirty="0" smtClean="0"/>
              <a:t>Brand association (SASSA and South African post office)</a:t>
            </a:r>
          </a:p>
          <a:p>
            <a:endParaRPr lang="en-US" dirty="0" smtClean="0"/>
          </a:p>
        </p:txBody>
      </p:sp>
    </p:spTree>
    <p:extLst>
      <p:ext uri="{BB962C8B-B14F-4D97-AF65-F5344CB8AC3E}">
        <p14:creationId xmlns:p14="http://schemas.microsoft.com/office/powerpoint/2010/main" val="1460288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7482" y="2032895"/>
            <a:ext cx="10297036" cy="2792210"/>
          </a:xfrm>
          <a:prstGeom prst="rect">
            <a:avLst/>
          </a:prstGeom>
        </p:spPr>
      </p:pic>
    </p:spTree>
    <p:extLst>
      <p:ext uri="{BB962C8B-B14F-4D97-AF65-F5344CB8AC3E}">
        <p14:creationId xmlns:p14="http://schemas.microsoft.com/office/powerpoint/2010/main" val="684540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as a Talented being</a:t>
            </a:r>
          </a:p>
        </p:txBody>
      </p:sp>
      <p:sp>
        <p:nvSpPr>
          <p:cNvPr id="3" name="Content Placeholder 2"/>
          <p:cNvSpPr>
            <a:spLocks noGrp="1"/>
          </p:cNvSpPr>
          <p:nvPr>
            <p:ph idx="1"/>
          </p:nvPr>
        </p:nvSpPr>
        <p:spPr/>
        <p:txBody>
          <a:bodyPr/>
          <a:lstStyle/>
          <a:p>
            <a:r>
              <a:rPr lang="en-US" dirty="0" smtClean="0"/>
              <a:t>Mina namajida we know why we failed.</a:t>
            </a:r>
          </a:p>
          <a:p>
            <a:pPr marL="0" indent="0">
              <a:buNone/>
            </a:pPr>
            <a:r>
              <a:rPr lang="en-US" dirty="0"/>
              <a:t> </a:t>
            </a:r>
            <a:r>
              <a:rPr lang="en-US" dirty="0" smtClean="0"/>
              <a:t>           ( Amajida means …</a:t>
            </a:r>
          </a:p>
          <a:p>
            <a:r>
              <a:rPr lang="en-US" dirty="0" smtClean="0"/>
              <a:t>Only </a:t>
            </a:r>
            <a:r>
              <a:rPr lang="en-US" dirty="0" smtClean="0"/>
              <a:t>if we grew up in the cities</a:t>
            </a:r>
            <a:r>
              <a:rPr lang="en-US" dirty="0" smtClean="0"/>
              <a:t>.</a:t>
            </a:r>
          </a:p>
          <a:p>
            <a:r>
              <a:rPr lang="en-US" dirty="0"/>
              <a:t>Marble Story and uncle story</a:t>
            </a:r>
          </a:p>
          <a:p>
            <a:endParaRPr lang="en-US" dirty="0"/>
          </a:p>
        </p:txBody>
      </p:sp>
    </p:spTree>
    <p:extLst>
      <p:ext uri="{BB962C8B-B14F-4D97-AF65-F5344CB8AC3E}">
        <p14:creationId xmlns:p14="http://schemas.microsoft.com/office/powerpoint/2010/main" val="3877995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Uncle Story</a:t>
            </a:r>
            <a:endParaRPr lang="en-US" dirty="0"/>
          </a:p>
        </p:txBody>
      </p:sp>
      <p:pic>
        <p:nvPicPr>
          <p:cNvPr id="3074" name="Picture 2" descr="Scaling out climate-smart agriculture in southern Africa - CGI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318197"/>
            <a:ext cx="12192000" cy="453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70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EThekwini </a:t>
            </a:r>
            <a:r>
              <a:rPr lang="en-US" dirty="0" err="1"/>
              <a:t>l</a:t>
            </a:r>
            <a:r>
              <a:rPr lang="en-US" dirty="0" err="1" smtClean="0"/>
              <a:t>abour</a:t>
            </a:r>
            <a:r>
              <a:rPr lang="en-US" dirty="0" smtClean="0"/>
              <a:t> force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0759828"/>
              </p:ext>
            </p:extLst>
          </p:nvPr>
        </p:nvGraphicFramePr>
        <p:xfrm>
          <a:off x="838208" y="1690682"/>
          <a:ext cx="11353791" cy="5167317"/>
        </p:xfrm>
        <a:graphic>
          <a:graphicData uri="http://schemas.openxmlformats.org/drawingml/2006/table">
            <a:tbl>
              <a:tblPr>
                <a:tableStyleId>{5C22544A-7EE6-4342-B048-85BDC9FD1C3A}</a:tableStyleId>
              </a:tblPr>
              <a:tblGrid>
                <a:gridCol w="1629207"/>
                <a:gridCol w="405191"/>
                <a:gridCol w="405191"/>
                <a:gridCol w="405191"/>
                <a:gridCol w="405191"/>
                <a:gridCol w="405191"/>
                <a:gridCol w="405191"/>
                <a:gridCol w="405191"/>
                <a:gridCol w="405191"/>
                <a:gridCol w="405191"/>
                <a:gridCol w="405191"/>
                <a:gridCol w="405191"/>
                <a:gridCol w="405191"/>
                <a:gridCol w="405191"/>
                <a:gridCol w="405191"/>
                <a:gridCol w="405191"/>
                <a:gridCol w="405191"/>
                <a:gridCol w="405191"/>
                <a:gridCol w="405191"/>
                <a:gridCol w="405191"/>
                <a:gridCol w="405191"/>
                <a:gridCol w="405191"/>
                <a:gridCol w="405191"/>
                <a:gridCol w="405191"/>
                <a:gridCol w="405191"/>
              </a:tblGrid>
              <a:tr h="900037">
                <a:tc>
                  <a:txBody>
                    <a:bodyPr/>
                    <a:lstStyle/>
                    <a:p>
                      <a:pPr algn="l" fontAlgn="ctr"/>
                      <a:r>
                        <a:rPr lang="en-US" sz="600" u="none" strike="noStrike" dirty="0">
                          <a:effectLst/>
                        </a:rPr>
                        <a:t> eThekwini, </a:t>
                      </a:r>
                      <a:r>
                        <a:rPr lang="en-US" sz="600" u="none" strike="noStrike" dirty="0" err="1">
                          <a:effectLst/>
                        </a:rPr>
                        <a:t>Labour</a:t>
                      </a:r>
                      <a:r>
                        <a:rPr lang="en-US" sz="600" u="none" strike="noStrike" dirty="0">
                          <a:effectLst/>
                        </a:rPr>
                        <a:t> Force</a:t>
                      </a:r>
                      <a:endParaRPr lang="en-US" sz="600" b="1" i="0" u="none" strike="noStrike" dirty="0">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Jan-Mar 2015</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Apr-Jun 2015</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Jul-Sep 2015</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Oct-Dec 2015</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Jan-Mar 2016</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Apr-Jun 2016</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Jul-Sep 2016</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Oct-Dec 2016</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Jan-Mar 2017</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Apr-Jun 2017</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Jul-Sep 2017</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Oct-Dec 2017</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Jan-Mar 2018</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Apr-Jun 2018</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Jul-Sep 2018</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Oct-Dec 2018</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Jan-Mar 2019</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Apr-Jun 2019</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Jul-Sep 2019</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Oct-Dec 2019</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Jan-Mar 2020</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Apr-Jun 2020</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Jul-Sep 2020</a:t>
                      </a:r>
                      <a:endParaRPr lang="en-US" sz="600" b="1" i="0" u="none" strike="noStrike">
                        <a:effectLst/>
                        <a:latin typeface="Arial" panose="020B0604020202020204" pitchFamily="34" charset="0"/>
                      </a:endParaRPr>
                    </a:p>
                  </a:txBody>
                  <a:tcPr marL="5864" marR="5864" marT="5864" marB="0" anchor="ctr"/>
                </a:tc>
                <a:tc>
                  <a:txBody>
                    <a:bodyPr/>
                    <a:lstStyle/>
                    <a:p>
                      <a:pPr algn="ctr" fontAlgn="ctr"/>
                      <a:r>
                        <a:rPr lang="en-US" sz="600" u="none" strike="noStrike">
                          <a:effectLst/>
                        </a:rPr>
                        <a:t>Oct-Dec 2020</a:t>
                      </a:r>
                      <a:endParaRPr lang="en-US" sz="600" b="1" i="0" u="none" strike="noStrike">
                        <a:effectLst/>
                        <a:latin typeface="Arial" panose="020B0604020202020204" pitchFamily="34" charset="0"/>
                      </a:endParaRPr>
                    </a:p>
                  </a:txBody>
                  <a:tcPr marL="5864" marR="5864" marT="5864" marB="0" anchor="ctr"/>
                </a:tc>
              </a:tr>
              <a:tr h="426728">
                <a:tc>
                  <a:txBody>
                    <a:bodyPr/>
                    <a:lstStyle/>
                    <a:p>
                      <a:pPr algn="l" fontAlgn="t"/>
                      <a:r>
                        <a:rPr lang="en-US" sz="600" u="none" strike="noStrike">
                          <a:effectLst/>
                        </a:rPr>
                        <a:t> Population 15-64 yrs</a:t>
                      </a:r>
                      <a:endParaRPr lang="en-US" sz="600" b="1" i="0" u="none" strike="noStrike">
                        <a:effectLst/>
                        <a:latin typeface="Arial" panose="020B0604020202020204" pitchFamily="34" charset="0"/>
                      </a:endParaRPr>
                    </a:p>
                  </a:txBody>
                  <a:tcPr marL="5864" marR="5864" marT="5864" marB="0"/>
                </a:tc>
                <a:tc>
                  <a:txBody>
                    <a:bodyPr/>
                    <a:lstStyle/>
                    <a:p>
                      <a:pPr algn="r" fontAlgn="ctr"/>
                      <a:r>
                        <a:rPr lang="en-US" sz="600" u="none" strike="noStrike">
                          <a:effectLst/>
                        </a:rPr>
                        <a:t>2,344,036</a:t>
                      </a:r>
                      <a:endParaRPr lang="en-US" sz="600" b="1"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dirty="0">
                          <a:effectLst/>
                        </a:rPr>
                        <a:t>2,349,389</a:t>
                      </a:r>
                      <a:endParaRPr lang="en-US" sz="600" b="1" i="0" u="none" strike="noStrike" dirty="0">
                        <a:effectLst/>
                        <a:latin typeface="Arial" panose="020B0604020202020204" pitchFamily="34" charset="0"/>
                      </a:endParaRPr>
                    </a:p>
                  </a:txBody>
                  <a:tcPr marL="5864" marR="5864" marT="5864" marB="0" anchor="b"/>
                </a:tc>
                <a:tc>
                  <a:txBody>
                    <a:bodyPr/>
                    <a:lstStyle/>
                    <a:p>
                      <a:pPr algn="r" fontAlgn="b"/>
                      <a:r>
                        <a:rPr lang="en-US" sz="600" u="none" strike="noStrike">
                          <a:effectLst/>
                        </a:rPr>
                        <a:t>2,355,030</a:t>
                      </a:r>
                      <a:endParaRPr lang="en-US" sz="600" b="1"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2,360,844</a:t>
                      </a:r>
                      <a:endParaRPr lang="en-US" sz="600" b="1"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2,366,645</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2,372,467</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2,378,672</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2,385,157</a:t>
                      </a:r>
                      <a:endParaRPr lang="en-US" sz="600" b="1"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2,391,639</a:t>
                      </a:r>
                      <a:endParaRPr lang="en-US" sz="600" b="1"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2,398,117</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2,404,883</a:t>
                      </a:r>
                      <a:endParaRPr lang="en-US" sz="600" b="1"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2,411,793</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2,418,704</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2,425,616</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2,432,592</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2,439,472</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2,446,342</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2,453,202</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2,459,984</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2,466,533</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2,473,099</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2,479,643</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2,486,029</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2,484,436</a:t>
                      </a:r>
                      <a:endParaRPr lang="en-US" sz="600" b="1" i="0" u="none" strike="noStrike">
                        <a:effectLst/>
                        <a:latin typeface="Arial" panose="020B0604020202020204" pitchFamily="34" charset="0"/>
                      </a:endParaRPr>
                    </a:p>
                  </a:txBody>
                  <a:tcPr marL="5864" marR="5864" marT="5864" marB="0" anchor="ctr"/>
                </a:tc>
              </a:tr>
              <a:tr h="426728">
                <a:tc>
                  <a:txBody>
                    <a:bodyPr/>
                    <a:lstStyle/>
                    <a:p>
                      <a:pPr algn="l" fontAlgn="t"/>
                      <a:r>
                        <a:rPr lang="en-US" sz="600" u="none" strike="noStrike">
                          <a:effectLst/>
                        </a:rPr>
                        <a:t>     Labour force</a:t>
                      </a:r>
                      <a:endParaRPr lang="en-US" sz="600" b="1" i="0" u="none" strike="noStrike">
                        <a:effectLst/>
                        <a:latin typeface="Arial" panose="020B0604020202020204" pitchFamily="34" charset="0"/>
                      </a:endParaRPr>
                    </a:p>
                  </a:txBody>
                  <a:tcPr marL="5864" marR="5864" marT="5864" marB="0"/>
                </a:tc>
                <a:tc>
                  <a:txBody>
                    <a:bodyPr/>
                    <a:lstStyle/>
                    <a:p>
                      <a:pPr algn="r" fontAlgn="ctr"/>
                      <a:r>
                        <a:rPr lang="en-US" sz="600" u="none" strike="noStrike">
                          <a:effectLst/>
                        </a:rPr>
                        <a:t>1,373,204</a:t>
                      </a:r>
                      <a:endParaRPr lang="en-US" sz="600" b="1"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1,317,935</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1,332,795</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1,336,238</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1,358,572</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1,401,498</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1,430,303</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1,484,560</a:t>
                      </a:r>
                      <a:endParaRPr lang="en-US" sz="600" b="1"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1,506,271</a:t>
                      </a:r>
                      <a:endParaRPr lang="en-US" sz="600" b="1"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1,513,868</a:t>
                      </a:r>
                      <a:endParaRPr lang="en-US" sz="600" b="1"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1,508,797</a:t>
                      </a:r>
                      <a:endParaRPr lang="en-US" sz="600" b="1"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1,493,871</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1,512,722</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1,514,507</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1,480,111</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1,506,749</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1,506,455</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1,483,850</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1,506,905</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1,505,473</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1,531,250</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1,074,113</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1,232,242</a:t>
                      </a:r>
                      <a:endParaRPr lang="en-US" sz="600" b="1"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1,396,294</a:t>
                      </a:r>
                      <a:endParaRPr lang="en-US" sz="600" b="1" i="0" u="none" strike="noStrike">
                        <a:effectLst/>
                        <a:latin typeface="Arial" panose="020B0604020202020204" pitchFamily="34" charset="0"/>
                      </a:endParaRPr>
                    </a:p>
                  </a:txBody>
                  <a:tcPr marL="5864" marR="5864" marT="5864" marB="0" anchor="ctr"/>
                </a:tc>
              </a:tr>
              <a:tr h="426728">
                <a:tc>
                  <a:txBody>
                    <a:bodyPr/>
                    <a:lstStyle/>
                    <a:p>
                      <a:pPr algn="l" fontAlgn="t"/>
                      <a:r>
                        <a:rPr lang="en-US" sz="600" u="none" strike="noStrike">
                          <a:effectLst/>
                        </a:rPr>
                        <a:t>      Employed</a:t>
                      </a:r>
                      <a:endParaRPr lang="en-US" sz="600" b="0" i="0" u="none" strike="noStrike">
                        <a:effectLst/>
                        <a:latin typeface="Arial" panose="020B0604020202020204" pitchFamily="34" charset="0"/>
                      </a:endParaRPr>
                    </a:p>
                  </a:txBody>
                  <a:tcPr marL="5864" marR="5864" marT="5864" marB="0"/>
                </a:tc>
                <a:tc>
                  <a:txBody>
                    <a:bodyPr/>
                    <a:lstStyle/>
                    <a:p>
                      <a:pPr algn="r" fontAlgn="ctr"/>
                      <a:r>
                        <a:rPr lang="en-US" sz="600" u="none" strike="noStrike">
                          <a:effectLst/>
                        </a:rPr>
                        <a:t>1,103,827</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1,100,992</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1,122,953</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1,123,674</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1,101,693</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1,125,688</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1,141,153</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1,157,472</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1,177,521</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1,184,119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1,156,837</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1,166,548</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1,205,063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1,222,464</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1,210,889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1,178,706</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1,159,915</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1,159,395</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1,183,416</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1,190,765</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1,193,126</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986,266</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1,059,198</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1,108,040</a:t>
                      </a:r>
                      <a:endParaRPr lang="en-US" sz="600" b="0" i="0" u="none" strike="noStrike">
                        <a:effectLst/>
                        <a:latin typeface="Arial" panose="020B0604020202020204" pitchFamily="34" charset="0"/>
                      </a:endParaRPr>
                    </a:p>
                  </a:txBody>
                  <a:tcPr marL="5864" marR="5864" marT="5864" marB="0" anchor="ctr"/>
                </a:tc>
              </a:tr>
              <a:tr h="426728">
                <a:tc>
                  <a:txBody>
                    <a:bodyPr/>
                    <a:lstStyle/>
                    <a:p>
                      <a:pPr algn="l" fontAlgn="t"/>
                      <a:r>
                        <a:rPr lang="en-US" sz="600" u="none" strike="noStrike">
                          <a:effectLst/>
                        </a:rPr>
                        <a:t>      Unemployed</a:t>
                      </a:r>
                      <a:endParaRPr lang="en-US" sz="600" b="0" i="0" u="none" strike="noStrike">
                        <a:effectLst/>
                        <a:latin typeface="Arial" panose="020B0604020202020204" pitchFamily="34" charset="0"/>
                      </a:endParaRPr>
                    </a:p>
                  </a:txBody>
                  <a:tcPr marL="5864" marR="5864" marT="5864" marB="0"/>
                </a:tc>
                <a:tc>
                  <a:txBody>
                    <a:bodyPr/>
                    <a:lstStyle/>
                    <a:p>
                      <a:pPr algn="r" fontAlgn="ctr"/>
                      <a:r>
                        <a:rPr lang="en-US" sz="600" u="none" strike="noStrike">
                          <a:effectLst/>
                        </a:rPr>
                        <a:t>269,377</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216,943</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209,842</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212,565</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256,878</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275,810</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289,149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327,088</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328,749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329,749</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351,960</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327,323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307,660</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292,043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269,222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328,042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346,540</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324,455</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323,489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314,708</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338,124</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87,847</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173,044</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288,253</a:t>
                      </a:r>
                      <a:endParaRPr lang="en-US" sz="600" b="0" i="0" u="none" strike="noStrike">
                        <a:effectLst/>
                        <a:latin typeface="Arial" panose="020B0604020202020204" pitchFamily="34" charset="0"/>
                      </a:endParaRPr>
                    </a:p>
                  </a:txBody>
                  <a:tcPr marL="5864" marR="5864" marT="5864" marB="0" anchor="ctr"/>
                </a:tc>
              </a:tr>
              <a:tr h="426728">
                <a:tc>
                  <a:txBody>
                    <a:bodyPr/>
                    <a:lstStyle/>
                    <a:p>
                      <a:pPr algn="l" fontAlgn="t"/>
                      <a:r>
                        <a:rPr lang="en-US" sz="600" u="none" strike="noStrike">
                          <a:effectLst/>
                        </a:rPr>
                        <a:t>      Not economically active</a:t>
                      </a:r>
                      <a:endParaRPr lang="en-US" sz="600" b="0" i="0" u="none" strike="noStrike">
                        <a:effectLst/>
                        <a:latin typeface="Arial" panose="020B0604020202020204" pitchFamily="34" charset="0"/>
                      </a:endParaRPr>
                    </a:p>
                  </a:txBody>
                  <a:tcPr marL="5864" marR="5864" marT="5864" marB="0"/>
                </a:tc>
                <a:tc>
                  <a:txBody>
                    <a:bodyPr/>
                    <a:lstStyle/>
                    <a:p>
                      <a:pPr algn="r" fontAlgn="ctr"/>
                      <a:r>
                        <a:rPr lang="en-US" sz="600" u="none" strike="noStrike">
                          <a:effectLst/>
                        </a:rPr>
                        <a:t>970,832</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1,031,453</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1,022,235</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1,024,605</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1,008,074</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970,969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948,369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900,597</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885,368</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884,249</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896,086</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917,923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905,982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911,109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952,482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932,724</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939,887</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969,352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953,079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961,060</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941,849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1,405,530</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1,253,787</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1,088,143</a:t>
                      </a:r>
                      <a:endParaRPr lang="en-US" sz="600" b="0" i="0" u="none" strike="noStrike">
                        <a:effectLst/>
                        <a:latin typeface="Arial" panose="020B0604020202020204" pitchFamily="34" charset="0"/>
                      </a:endParaRPr>
                    </a:p>
                  </a:txBody>
                  <a:tcPr marL="5864" marR="5864" marT="5864" marB="0" anchor="ctr"/>
                </a:tc>
              </a:tr>
              <a:tr h="426728">
                <a:tc>
                  <a:txBody>
                    <a:bodyPr/>
                    <a:lstStyle/>
                    <a:p>
                      <a:pPr algn="l" fontAlgn="t"/>
                      <a:r>
                        <a:rPr lang="en-US" sz="600" u="none" strike="noStrike">
                          <a:effectLst/>
                        </a:rPr>
                        <a:t>     Discouraged work-seekers</a:t>
                      </a:r>
                      <a:endParaRPr lang="en-US" sz="600" b="0" i="0" u="none" strike="noStrike">
                        <a:effectLst/>
                        <a:latin typeface="Arial" panose="020B0604020202020204" pitchFamily="34" charset="0"/>
                      </a:endParaRPr>
                    </a:p>
                  </a:txBody>
                  <a:tcPr marL="5864" marR="5864" marT="5864" marB="0"/>
                </a:tc>
                <a:tc>
                  <a:txBody>
                    <a:bodyPr/>
                    <a:lstStyle/>
                    <a:p>
                      <a:pPr algn="r" fontAlgn="ctr"/>
                      <a:r>
                        <a:rPr lang="en-US" sz="600" u="none" strike="noStrike">
                          <a:effectLst/>
                        </a:rPr>
                        <a:t>113,899</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127,393</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123,889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119,294</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127,055</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121,839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120,371</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86,059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113,672</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114,873</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108,483</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83,579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104,850</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129,764</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153,141</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137,029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92,271</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152,278</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155,075</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160,139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133,927</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178,924</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196,353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195,830</a:t>
                      </a:r>
                      <a:endParaRPr lang="en-US" sz="600" b="0" i="0" u="none" strike="noStrike">
                        <a:effectLst/>
                        <a:latin typeface="Arial" panose="020B0604020202020204" pitchFamily="34" charset="0"/>
                      </a:endParaRPr>
                    </a:p>
                  </a:txBody>
                  <a:tcPr marL="5864" marR="5864" marT="5864" marB="0" anchor="ctr"/>
                </a:tc>
              </a:tr>
              <a:tr h="426728">
                <a:tc>
                  <a:txBody>
                    <a:bodyPr/>
                    <a:lstStyle/>
                    <a:p>
                      <a:pPr algn="l" fontAlgn="t"/>
                      <a:r>
                        <a:rPr lang="en-US" sz="600" u="none" strike="noStrike">
                          <a:effectLst/>
                        </a:rPr>
                        <a:t>     Other</a:t>
                      </a:r>
                      <a:endParaRPr lang="en-US" sz="600" b="0" i="0" u="none" strike="noStrike">
                        <a:effectLst/>
                        <a:latin typeface="Arial" panose="020B0604020202020204" pitchFamily="34" charset="0"/>
                      </a:endParaRPr>
                    </a:p>
                  </a:txBody>
                  <a:tcPr marL="5864" marR="5864" marT="5864" marB="0"/>
                </a:tc>
                <a:tc>
                  <a:txBody>
                    <a:bodyPr/>
                    <a:lstStyle/>
                    <a:p>
                      <a:pPr algn="r" fontAlgn="ctr"/>
                      <a:r>
                        <a:rPr lang="en-US" sz="600" u="none" strike="noStrike">
                          <a:effectLst/>
                        </a:rPr>
                        <a:t>856,932</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904,061</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898,346</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905,312</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881,019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849,130</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827,998</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814,538</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771,696</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769,376</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787,603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834,344</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801,132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781,345</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799,341</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795,695</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847,616</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817,074</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798,004</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800,922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807,922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1,226,606</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1,057,433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892,313</a:t>
                      </a:r>
                      <a:endParaRPr lang="en-US" sz="600" b="0" i="0" u="none" strike="noStrike">
                        <a:effectLst/>
                        <a:latin typeface="Arial" panose="020B0604020202020204" pitchFamily="34" charset="0"/>
                      </a:endParaRPr>
                    </a:p>
                  </a:txBody>
                  <a:tcPr marL="5864" marR="5864" marT="5864" marB="0" anchor="ctr"/>
                </a:tc>
              </a:tr>
              <a:tr h="426728">
                <a:tc>
                  <a:txBody>
                    <a:bodyPr/>
                    <a:lstStyle/>
                    <a:p>
                      <a:pPr algn="l" fontAlgn="t"/>
                      <a:r>
                        <a:rPr lang="en-US" sz="600" u="none" strike="noStrike">
                          <a:effectLst/>
                        </a:rPr>
                        <a:t>  Unemployment rate %</a:t>
                      </a:r>
                      <a:endParaRPr lang="en-US" sz="600" b="0" i="0" u="none" strike="noStrike">
                        <a:effectLst/>
                        <a:latin typeface="Arial" panose="020B0604020202020204" pitchFamily="34" charset="0"/>
                      </a:endParaRPr>
                    </a:p>
                  </a:txBody>
                  <a:tcPr marL="5864" marR="5864" marT="5864" marB="0"/>
                </a:tc>
                <a:tc>
                  <a:txBody>
                    <a:bodyPr/>
                    <a:lstStyle/>
                    <a:p>
                      <a:pPr algn="r" fontAlgn="ctr"/>
                      <a:r>
                        <a:rPr lang="en-US" sz="600" u="none" strike="noStrike">
                          <a:effectLst/>
                        </a:rPr>
                        <a:t>19.6</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16.5</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15.7</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15.9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18.9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19.7</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20.2</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22.0</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21.8</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21.8</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23.3</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21.9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20.3</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19.3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18.2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21.8</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23.0</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21.9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21.5</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20.9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22.1</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8.2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14.0</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20.6</a:t>
                      </a:r>
                      <a:endParaRPr lang="en-US" sz="600" b="0" i="0" u="none" strike="noStrike">
                        <a:effectLst/>
                        <a:latin typeface="Arial" panose="020B0604020202020204" pitchFamily="34" charset="0"/>
                      </a:endParaRPr>
                    </a:p>
                  </a:txBody>
                  <a:tcPr marL="5864" marR="5864" marT="5864" marB="0" anchor="ctr"/>
                </a:tc>
              </a:tr>
              <a:tr h="426728">
                <a:tc>
                  <a:txBody>
                    <a:bodyPr/>
                    <a:lstStyle/>
                    <a:p>
                      <a:pPr algn="l" fontAlgn="t"/>
                      <a:r>
                        <a:rPr lang="en-US" sz="600" u="none" strike="noStrike">
                          <a:effectLst/>
                        </a:rPr>
                        <a:t>  Employed / population ratio (absorption) %</a:t>
                      </a:r>
                      <a:endParaRPr lang="en-US" sz="600" b="0" i="0" u="none" strike="noStrike">
                        <a:effectLst/>
                        <a:latin typeface="Arial" panose="020B0604020202020204" pitchFamily="34" charset="0"/>
                      </a:endParaRPr>
                    </a:p>
                  </a:txBody>
                  <a:tcPr marL="5864" marR="5864" marT="5864" marB="0"/>
                </a:tc>
                <a:tc>
                  <a:txBody>
                    <a:bodyPr/>
                    <a:lstStyle/>
                    <a:p>
                      <a:pPr algn="r" fontAlgn="ctr"/>
                      <a:r>
                        <a:rPr lang="en-US" sz="600" u="none" strike="noStrike">
                          <a:effectLst/>
                        </a:rPr>
                        <a:t>47.1</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46.9</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47.7</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47.6</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46.6</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47.4</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48.0</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48.5</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49.2</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49.4</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48.1</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48.4</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49.8</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50.4</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49.8</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48.3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47.4</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47.3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48.1</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48.3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48.2</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39.8</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42.6</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44.6</a:t>
                      </a:r>
                      <a:endParaRPr lang="en-US" sz="600" b="0" i="0" u="none" strike="noStrike">
                        <a:effectLst/>
                        <a:latin typeface="Arial" panose="020B0604020202020204" pitchFamily="34" charset="0"/>
                      </a:endParaRPr>
                    </a:p>
                  </a:txBody>
                  <a:tcPr marL="5864" marR="5864" marT="5864" marB="0" anchor="ctr"/>
                </a:tc>
              </a:tr>
              <a:tr h="426728">
                <a:tc>
                  <a:txBody>
                    <a:bodyPr/>
                    <a:lstStyle/>
                    <a:p>
                      <a:pPr algn="l" fontAlgn="t"/>
                      <a:r>
                        <a:rPr lang="en-US" sz="600" u="none" strike="noStrike">
                          <a:effectLst/>
                        </a:rPr>
                        <a:t>  Labour force participation rate %</a:t>
                      </a:r>
                      <a:endParaRPr lang="en-US" sz="600" b="0" i="0" u="none" strike="noStrike">
                        <a:effectLst/>
                        <a:latin typeface="Arial" panose="020B0604020202020204" pitchFamily="34" charset="0"/>
                      </a:endParaRPr>
                    </a:p>
                  </a:txBody>
                  <a:tcPr marL="5864" marR="5864" marT="5864" marB="0"/>
                </a:tc>
                <a:tc>
                  <a:txBody>
                    <a:bodyPr/>
                    <a:lstStyle/>
                    <a:p>
                      <a:pPr algn="r" fontAlgn="ctr"/>
                      <a:r>
                        <a:rPr lang="en-US" sz="600" u="none" strike="noStrike">
                          <a:effectLst/>
                        </a:rPr>
                        <a:t>58.6</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56.1</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56.6</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56.6</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57.4</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59.1</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60.1</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62.2</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63.0</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63.1</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62.7</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61.9</a:t>
                      </a:r>
                      <a:endParaRPr lang="en-US" sz="600" b="0" i="0" u="none" strike="noStrike">
                        <a:effectLst/>
                        <a:latin typeface="Arial" panose="020B0604020202020204" pitchFamily="34" charset="0"/>
                      </a:endParaRPr>
                    </a:p>
                  </a:txBody>
                  <a:tcPr marL="5864" marR="5864" marT="5864" marB="0" anchor="ctr"/>
                </a:tc>
                <a:tc>
                  <a:txBody>
                    <a:bodyPr/>
                    <a:lstStyle/>
                    <a:p>
                      <a:pPr algn="r" fontAlgn="b"/>
                      <a:r>
                        <a:rPr lang="en-US" sz="600" u="none" strike="noStrike">
                          <a:effectLst/>
                        </a:rPr>
                        <a:t>62.5</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62.4</a:t>
                      </a:r>
                      <a:endParaRPr lang="en-US" sz="600" b="0" i="0" u="none" strike="noStrike">
                        <a:effectLst/>
                        <a:latin typeface="Arial" panose="020B0604020202020204" pitchFamily="34" charset="0"/>
                      </a:endParaRPr>
                    </a:p>
                  </a:txBody>
                  <a:tcPr marL="5864" marR="5864" marT="5864" marB="0" anchor="b"/>
                </a:tc>
                <a:tc>
                  <a:txBody>
                    <a:bodyPr/>
                    <a:lstStyle/>
                    <a:p>
                      <a:pPr algn="r" fontAlgn="b"/>
                      <a:r>
                        <a:rPr lang="en-US" sz="600" u="none" strike="noStrike">
                          <a:effectLst/>
                        </a:rPr>
                        <a:t>60.8</a:t>
                      </a:r>
                      <a:endParaRPr lang="en-US" sz="600" b="0" i="0" u="none" strike="noStrike">
                        <a:effectLst/>
                        <a:latin typeface="Arial" panose="020B0604020202020204" pitchFamily="34" charset="0"/>
                      </a:endParaRPr>
                    </a:p>
                  </a:txBody>
                  <a:tcPr marL="5864" marR="5864" marT="5864" marB="0" anchor="b"/>
                </a:tc>
                <a:tc>
                  <a:txBody>
                    <a:bodyPr/>
                    <a:lstStyle/>
                    <a:p>
                      <a:pPr algn="r" fontAlgn="ctr"/>
                      <a:r>
                        <a:rPr lang="en-US" sz="600" u="none" strike="noStrike">
                          <a:effectLst/>
                        </a:rPr>
                        <a:t>61.8</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61.6</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60.5</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61.3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61.0</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61.9</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43.3</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a:effectLst/>
                        </a:rPr>
                        <a:t>49.6</a:t>
                      </a:r>
                      <a:endParaRPr lang="en-US" sz="600" b="0" i="0" u="none" strike="noStrike">
                        <a:effectLst/>
                        <a:latin typeface="Arial" panose="020B0604020202020204" pitchFamily="34" charset="0"/>
                      </a:endParaRPr>
                    </a:p>
                  </a:txBody>
                  <a:tcPr marL="5864" marR="5864" marT="5864" marB="0" anchor="ctr"/>
                </a:tc>
                <a:tc>
                  <a:txBody>
                    <a:bodyPr/>
                    <a:lstStyle/>
                    <a:p>
                      <a:pPr algn="r" fontAlgn="ctr"/>
                      <a:r>
                        <a:rPr lang="en-US" sz="600" u="none" strike="noStrike" dirty="0">
                          <a:effectLst/>
                        </a:rPr>
                        <a:t>56.2</a:t>
                      </a:r>
                      <a:endParaRPr lang="en-US" sz="600" b="0" i="0" u="none" strike="noStrike" dirty="0">
                        <a:effectLst/>
                        <a:latin typeface="Arial" panose="020B0604020202020204" pitchFamily="34" charset="0"/>
                      </a:endParaRPr>
                    </a:p>
                  </a:txBody>
                  <a:tcPr marL="5864" marR="5864" marT="5864" marB="0" anchor="ctr"/>
                </a:tc>
              </a:tr>
            </a:tbl>
          </a:graphicData>
        </a:graphic>
      </p:graphicFrame>
    </p:spTree>
    <p:extLst>
      <p:ext uri="{BB962C8B-B14F-4D97-AF65-F5344CB8AC3E}">
        <p14:creationId xmlns:p14="http://schemas.microsoft.com/office/powerpoint/2010/main" val="269170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Talent </a:t>
            </a:r>
            <a:r>
              <a:rPr lang="en-US" dirty="0"/>
              <a:t>scheme conceptualization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488819"/>
              </p:ext>
            </p:extLst>
          </p:nvPr>
        </p:nvGraphicFramePr>
        <p:xfrm>
          <a:off x="115910" y="1313646"/>
          <a:ext cx="12076090" cy="5544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5562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1595</Words>
  <Application>Microsoft Office PowerPoint</Application>
  <PresentationFormat>Widescreen</PresentationFormat>
  <Paragraphs>471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Tahoma</vt:lpstr>
      <vt:lpstr>Office Theme</vt:lpstr>
      <vt:lpstr>Greetings</vt:lpstr>
      <vt:lpstr>PowerPoint Presentation</vt:lpstr>
      <vt:lpstr>Youth Talent Scheme</vt:lpstr>
      <vt:lpstr>Agenda</vt:lpstr>
      <vt:lpstr>PowerPoint Presentation</vt:lpstr>
      <vt:lpstr>My story as a Talented being</vt:lpstr>
      <vt:lpstr>Uncle Story</vt:lpstr>
      <vt:lpstr>EThekwini labour force</vt:lpstr>
      <vt:lpstr>Youth Talent scheme conceptualization</vt:lpstr>
      <vt:lpstr>Ethekwini Skills development per ward</vt:lpstr>
      <vt:lpstr>Change or choose Talent once every six months. </vt:lpstr>
      <vt:lpstr>PowerPoint Presentation</vt:lpstr>
      <vt:lpstr>PowerPoint Presentation</vt:lpstr>
      <vt:lpstr>Brand association</vt:lpstr>
      <vt:lpstr>Summary</vt:lpstr>
      <vt:lpstr>Questions and Answers</vt:lpstr>
      <vt:lpstr>From now to the actual operation of the application (Call to action)</vt:lpstr>
      <vt:lpstr>Conclusion</vt:lpstr>
      <vt:lpstr>Closing Statement</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Greetings</dc:title>
  <dc:creator>user</dc:creator>
  <cp:lastModifiedBy>user</cp:lastModifiedBy>
  <cp:revision>54</cp:revision>
  <dcterms:created xsi:type="dcterms:W3CDTF">2018-07-19T10:37:06Z</dcterms:created>
  <dcterms:modified xsi:type="dcterms:W3CDTF">2021-02-28T09:30:43Z</dcterms:modified>
</cp:coreProperties>
</file>