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5" r:id="rId9"/>
    <p:sldId id="267" r:id="rId10"/>
    <p:sldId id="268" r:id="rId11"/>
    <p:sldId id="262" r:id="rId12"/>
    <p:sldId id="266"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eobrava.wordpress.com/2018/03/30/u-s-tops-list-as-global-tech-innovation-leader/" TargetMode="External" /><Relationship Id="rId2" Type="http://schemas.openxmlformats.org/officeDocument/2006/relationships/image" Target="../media/image1.jpeg" /><Relationship Id="rId1" Type="http://schemas.openxmlformats.org/officeDocument/2006/relationships/slideLayout" Target="../slideLayouts/slideLayout1.xml" /><Relationship Id="rId4" Type="http://schemas.openxmlformats.org/officeDocument/2006/relationships/hyperlink" Target="https://creativecommons.org/licenses/by-sa/3.0/" TargetMode="Externa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hyperlink" Target="https://www.peoplematters.in/news/future-jobs/digital-economy-to-sustain-65-mn-jobs-by-2025-report-23438" TargetMode="External" /><Relationship Id="rId2" Type="http://schemas.openxmlformats.org/officeDocument/2006/relationships/image" Target="../media/image9.jpeg" /><Relationship Id="rId1" Type="http://schemas.openxmlformats.org/officeDocument/2006/relationships/slideLayout" Target="../slideLayouts/slideLayout1.xml" /><Relationship Id="rId4" Type="http://schemas.openxmlformats.org/officeDocument/2006/relationships/hyperlink" Target="https://creativecommons.org/licenses/by-nc-sa/3.0/" TargetMode="Externa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1.svg" /><Relationship Id="rId2" Type="http://schemas.openxmlformats.org/officeDocument/2006/relationships/image" Target="../media/image10.png"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hyperlink" Target="https://ecf.com/news-and-events/news/academic-research-cycling-booming" TargetMode="External" /><Relationship Id="rId2" Type="http://schemas.openxmlformats.org/officeDocument/2006/relationships/image" Target="../media/image2.jpeg" /><Relationship Id="rId1" Type="http://schemas.openxmlformats.org/officeDocument/2006/relationships/slideLayout" Target="../slideLayouts/slideLayout2.xml" /><Relationship Id="rId4" Type="http://schemas.openxmlformats.org/officeDocument/2006/relationships/hyperlink" Target="https://creativecommons.org/licenses/by-nc-sa/3.0/" TargetMode="Externa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9.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9.xml" /></Relationships>
</file>

<file path=ppt/slides/_rels/slide7.xml.rels><?xml version="1.0" encoding="UTF-8" standalone="yes"?>
<Relationships xmlns="http://schemas.openxmlformats.org/package/2006/relationships"><Relationship Id="rId3" Type="http://schemas.openxmlformats.org/officeDocument/2006/relationships/hyperlink" Target="http://scherlund.blogspot.com/2018/01/ai-and-machine-learning-give-new.html" TargetMode="External" /><Relationship Id="rId2" Type="http://schemas.openxmlformats.org/officeDocument/2006/relationships/image" Target="../media/image5.jpeg" /><Relationship Id="rId1" Type="http://schemas.openxmlformats.org/officeDocument/2006/relationships/slideLayout" Target="../slideLayouts/slideLayout6.xml" /><Relationship Id="rId4" Type="http://schemas.openxmlformats.org/officeDocument/2006/relationships/hyperlink" Target="https://creativecommons.org/licenses/by/3.0/" TargetMode="Externa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214C1E8-EB09-4560-9D5C-AFF259BB7F4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821" t="9091" r="23360"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4800">
                <a:cs typeface="Calibri Light"/>
              </a:rPr>
              <a:t>Digital Literacy to Promote Economic Growth</a:t>
            </a:r>
            <a:endParaRPr lang="en-US" sz="4800"/>
          </a:p>
        </p:txBody>
      </p:sp>
      <p:sp>
        <p:nvSpPr>
          <p:cNvPr id="3" name="Subtitle 2"/>
          <p:cNvSpPr>
            <a:spLocks noGrp="1"/>
          </p:cNvSpPr>
          <p:nvPr>
            <p:ph type="subTitle" idx="1"/>
          </p:nvPr>
        </p:nvSpPr>
        <p:spPr>
          <a:xfrm>
            <a:off x="477980" y="4872922"/>
            <a:ext cx="8767886" cy="1208141"/>
          </a:xfrm>
        </p:spPr>
        <p:txBody>
          <a:bodyPr vert="horz" lIns="91440" tIns="45720" rIns="91440" bIns="45720" rtlCol="0" anchor="t">
            <a:normAutofit/>
          </a:bodyPr>
          <a:lstStyle/>
          <a:p>
            <a:pPr algn="l"/>
            <a:r>
              <a:rPr lang="en-US" sz="3200" dirty="0">
                <a:latin typeface="Century"/>
                <a:cs typeface="Calibri"/>
              </a:rPr>
              <a:t>Connect</a:t>
            </a:r>
            <a:r>
              <a:rPr lang="en-US" sz="3200" dirty="0">
                <a:cs typeface="Calibri"/>
              </a:rPr>
              <a:t> to your world to grow the economy.</a:t>
            </a:r>
            <a:endParaRPr lang="en-US" dirty="0">
              <a:cs typeface="Calibri"/>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7365124-2CAE-43AA-910E-E6CD9BD65D1B}"/>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3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B41D1-C3AB-41F6-848C-FAFBF8927A81}"/>
              </a:ext>
            </a:extLst>
          </p:cNvPr>
          <p:cNvSpPr>
            <a:spLocks noGrp="1"/>
          </p:cNvSpPr>
          <p:nvPr>
            <p:ph type="title"/>
          </p:nvPr>
        </p:nvSpPr>
        <p:spPr>
          <a:xfrm>
            <a:off x="7564891" y="316979"/>
            <a:ext cx="3091607" cy="1655483"/>
          </a:xfrm>
        </p:spPr>
        <p:txBody>
          <a:bodyPr vert="horz" lIns="91440" tIns="45720" rIns="91440" bIns="45720" rtlCol="0" anchor="b">
            <a:normAutofit/>
          </a:bodyPr>
          <a:lstStyle/>
          <a:p>
            <a:r>
              <a:rPr lang="en-US" sz="4000" kern="1200">
                <a:latin typeface="+mj-lt"/>
                <a:ea typeface="+mj-ea"/>
                <a:cs typeface="+mj-cs"/>
              </a:rPr>
              <a:t>Naïve Bayes Model</a:t>
            </a:r>
          </a:p>
        </p:txBody>
      </p:sp>
      <p:pic>
        <p:nvPicPr>
          <p:cNvPr id="4" name="Picture 4" descr="Text&#10;&#10;Description automatically generated">
            <a:extLst>
              <a:ext uri="{FF2B5EF4-FFF2-40B4-BE49-F238E27FC236}">
                <a16:creationId xmlns:a16="http://schemas.microsoft.com/office/drawing/2014/main" id="{8064C261-A83E-44DA-8383-64973BB7E8D7}"/>
              </a:ext>
            </a:extLst>
          </p:cNvPr>
          <p:cNvPicPr>
            <a:picLocks noChangeAspect="1"/>
          </p:cNvPicPr>
          <p:nvPr/>
        </p:nvPicPr>
        <p:blipFill rotWithShape="1">
          <a:blip r:embed="rId2"/>
          <a:srcRect t="11770" r="-1" b="-1"/>
          <a:stretch/>
        </p:blipFill>
        <p:spPr>
          <a:xfrm>
            <a:off x="20" y="431"/>
            <a:ext cx="7410790" cy="6408311"/>
          </a:xfrm>
          <a:prstGeom prst="rect">
            <a:avLst/>
          </a:prstGeom>
        </p:spPr>
      </p:pic>
      <p:sp>
        <p:nvSpPr>
          <p:cNvPr id="29" name="Content Placeholder 29">
            <a:extLst>
              <a:ext uri="{FF2B5EF4-FFF2-40B4-BE49-F238E27FC236}">
                <a16:creationId xmlns:a16="http://schemas.microsoft.com/office/drawing/2014/main" id="{E520A415-49CE-474D-9EAB-D189E53C9953}"/>
              </a:ext>
            </a:extLst>
          </p:cNvPr>
          <p:cNvSpPr>
            <a:spLocks noGrp="1"/>
          </p:cNvSpPr>
          <p:nvPr>
            <p:ph idx="1"/>
          </p:nvPr>
        </p:nvSpPr>
        <p:spPr>
          <a:xfrm>
            <a:off x="7435495" y="2418408"/>
            <a:ext cx="4150511" cy="3540265"/>
          </a:xfrm>
        </p:spPr>
        <p:txBody>
          <a:bodyPr vert="horz" lIns="91440" tIns="45720" rIns="91440" bIns="45720" rtlCol="0" anchor="t">
            <a:normAutofit fontScale="92500" lnSpcReduction="10000"/>
          </a:bodyPr>
          <a:lstStyle/>
          <a:p>
            <a:r>
              <a:rPr lang="en-US" sz="2000" dirty="0">
                <a:ea typeface="+mn-lt"/>
                <a:cs typeface="+mn-lt"/>
              </a:rPr>
              <a:t>Naive Bayes classifiers are built on Bayesian classification methods. These rely on </a:t>
            </a:r>
            <a:r>
              <a:rPr lang="en-US" sz="2000" dirty="0" err="1">
                <a:ea typeface="+mn-lt"/>
                <a:cs typeface="+mn-lt"/>
              </a:rPr>
              <a:t>Bayes's</a:t>
            </a:r>
            <a:r>
              <a:rPr lang="en-US" sz="2000" dirty="0">
                <a:ea typeface="+mn-lt"/>
                <a:cs typeface="+mn-lt"/>
              </a:rPr>
              <a:t> theorem, which is an equation describing the relationship of conditional probabilities of statistical quantities. In Bayesian classification, we're interested in finding the probability of a label given some observed features, which we can write as P(L | features)P(L | features). </a:t>
            </a:r>
            <a:r>
              <a:rPr lang="en-US" sz="2000" dirty="0" err="1">
                <a:ea typeface="+mn-lt"/>
                <a:cs typeface="+mn-lt"/>
              </a:rPr>
              <a:t>Bayes's</a:t>
            </a:r>
            <a:r>
              <a:rPr lang="en-US" sz="2000" dirty="0">
                <a:ea typeface="+mn-lt"/>
                <a:cs typeface="+mn-lt"/>
              </a:rPr>
              <a:t> theorem tells us how to express this in terms of quantities we can compute more directly:</a:t>
            </a:r>
            <a:endParaRPr lang="en-US" sz="2000" dirty="0"/>
          </a:p>
        </p:txBody>
      </p:sp>
      <p:sp>
        <p:nvSpPr>
          <p:cNvPr id="35" name="Rectangle 3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17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hape, polygon&#10;&#10;Description automatically generated">
            <a:extLst>
              <a:ext uri="{FF2B5EF4-FFF2-40B4-BE49-F238E27FC236}">
                <a16:creationId xmlns:a16="http://schemas.microsoft.com/office/drawing/2014/main" id="{0C85420F-4A22-41B1-9B76-DC2417E54CAF}"/>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EA4CE62B-9C48-47C6-8DFB-6576DEF3411D}"/>
              </a:ext>
            </a:extLst>
          </p:cNvPr>
          <p:cNvSpPr>
            <a:spLocks noGrp="1"/>
          </p:cNvSpPr>
          <p:nvPr>
            <p:ph type="ctrTitle"/>
          </p:nvPr>
        </p:nvSpPr>
        <p:spPr>
          <a:xfrm>
            <a:off x="1524000" y="1122362"/>
            <a:ext cx="9144000" cy="2900518"/>
          </a:xfrm>
        </p:spPr>
        <p:txBody>
          <a:bodyPr>
            <a:normAutofit/>
          </a:bodyPr>
          <a:lstStyle/>
          <a:p>
            <a:r>
              <a:rPr lang="en-US">
                <a:solidFill>
                  <a:srgbClr val="FFFFFF"/>
                </a:solidFill>
                <a:cs typeface="Calibri Light"/>
              </a:rPr>
              <a:t>Lack of Digital Literacy affects the economy.</a:t>
            </a:r>
            <a:endParaRPr lang="en-US">
              <a:solidFill>
                <a:srgbClr val="FFFFFF"/>
              </a:solidFill>
            </a:endParaRPr>
          </a:p>
        </p:txBody>
      </p:sp>
      <p:sp>
        <p:nvSpPr>
          <p:cNvPr id="3" name="Subtitle 2">
            <a:extLst>
              <a:ext uri="{FF2B5EF4-FFF2-40B4-BE49-F238E27FC236}">
                <a16:creationId xmlns:a16="http://schemas.microsoft.com/office/drawing/2014/main" id="{72CF0A35-7468-4021-8B12-E9807B97001C}"/>
              </a:ext>
            </a:extLst>
          </p:cNvPr>
          <p:cNvSpPr>
            <a:spLocks noGrp="1"/>
          </p:cNvSpPr>
          <p:nvPr>
            <p:ph type="subTitle" idx="1"/>
          </p:nvPr>
        </p:nvSpPr>
        <p:spPr>
          <a:xfrm>
            <a:off x="1524000" y="4159404"/>
            <a:ext cx="9144000" cy="1098395"/>
          </a:xfrm>
        </p:spPr>
        <p:txBody>
          <a:bodyPr>
            <a:normAutofit/>
          </a:bodyPr>
          <a:lstStyle/>
          <a:p>
            <a:endParaRPr lang="en-US">
              <a:solidFill>
                <a:srgbClr val="FFFFFF"/>
              </a:solidFill>
            </a:endParaRPr>
          </a:p>
        </p:txBody>
      </p:sp>
      <p:sp>
        <p:nvSpPr>
          <p:cNvPr id="5" name="TextBox 4">
            <a:extLst>
              <a:ext uri="{FF2B5EF4-FFF2-40B4-BE49-F238E27FC236}">
                <a16:creationId xmlns:a16="http://schemas.microsoft.com/office/drawing/2014/main" id="{BA68A198-BEB9-41B4-927B-2FEE72FFE835}"/>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55563102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315E4-43B1-4527-9A9D-3A7B2BC48826}"/>
              </a:ext>
            </a:extLst>
          </p:cNvPr>
          <p:cNvSpPr>
            <a:spLocks noGrp="1"/>
          </p:cNvSpPr>
          <p:nvPr>
            <p:ph type="title"/>
          </p:nvPr>
        </p:nvSpPr>
        <p:spPr>
          <a:xfrm>
            <a:off x="466722" y="586855"/>
            <a:ext cx="3201366" cy="3387497"/>
          </a:xfrm>
        </p:spPr>
        <p:txBody>
          <a:bodyPr anchor="b">
            <a:normAutofit/>
          </a:bodyPr>
          <a:lstStyle/>
          <a:p>
            <a:pPr algn="r"/>
            <a:endParaRPr lang="en-US" sz="4000">
              <a:solidFill>
                <a:srgbClr val="FFFFFF"/>
              </a:solidFill>
            </a:endParaRPr>
          </a:p>
        </p:txBody>
      </p:sp>
      <p:sp>
        <p:nvSpPr>
          <p:cNvPr id="3" name="Content Placeholder 2">
            <a:extLst>
              <a:ext uri="{FF2B5EF4-FFF2-40B4-BE49-F238E27FC236}">
                <a16:creationId xmlns:a16="http://schemas.microsoft.com/office/drawing/2014/main" id="{CBF18C59-3F65-4B8A-A1B2-08AA0BDA94B4}"/>
              </a:ext>
            </a:extLst>
          </p:cNvPr>
          <p:cNvSpPr>
            <a:spLocks noGrp="1"/>
          </p:cNvSpPr>
          <p:nvPr>
            <p:ph idx="1"/>
          </p:nvPr>
        </p:nvSpPr>
        <p:spPr>
          <a:xfrm>
            <a:off x="4810259" y="649480"/>
            <a:ext cx="6555347" cy="5546047"/>
          </a:xfrm>
        </p:spPr>
        <p:txBody>
          <a:bodyPr anchor="ctr">
            <a:normAutofit/>
          </a:bodyPr>
          <a:lstStyle/>
          <a:p>
            <a:r>
              <a:rPr lang="en-US" sz="2000"/>
              <a:t>The lack of digital literacy is detrimental to our economy in the sense that parts of the businesses that make up our country's economy are not operating to their full potential. For example Banks and the Goods market have transitioned to a digital space. Looking at these datasets it is quite clear that there are factors that out of the South African citizens' control. For instance, lack of internet resources such as limited budget on data spend, type of device, lack of digital resources in or around their  communities, especially in rural areas.​ The target market is low because of skepticism due security reason and no education about how safter these platforms are compared to previous methods of transacting with money.</a:t>
            </a:r>
          </a:p>
        </p:txBody>
      </p:sp>
    </p:spTree>
    <p:extLst>
      <p:ext uri="{BB962C8B-B14F-4D97-AF65-F5344CB8AC3E}">
        <p14:creationId xmlns:p14="http://schemas.microsoft.com/office/powerpoint/2010/main" val="296824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9F142-D913-494E-82E1-8EEF81A6C5F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SOLUTION</a:t>
            </a:r>
          </a:p>
        </p:txBody>
      </p:sp>
      <p:pic>
        <p:nvPicPr>
          <p:cNvPr id="6" name="Graphic 5" descr="Lightbulb">
            <a:extLst>
              <a:ext uri="{FF2B5EF4-FFF2-40B4-BE49-F238E27FC236}">
                <a16:creationId xmlns:a16="http://schemas.microsoft.com/office/drawing/2014/main" id="{0647A040-7E7B-43D6-AEE3-460C30B510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9919" y="1966293"/>
            <a:ext cx="4452160" cy="4452160"/>
          </a:xfrm>
          <a:prstGeom prst="rect">
            <a:avLst/>
          </a:prstGeom>
        </p:spPr>
      </p:pic>
    </p:spTree>
    <p:extLst>
      <p:ext uri="{BB962C8B-B14F-4D97-AF65-F5344CB8AC3E}">
        <p14:creationId xmlns:p14="http://schemas.microsoft.com/office/powerpoint/2010/main" val="24210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EF3A9-DEA3-4125-8231-CF4671CC4C47}"/>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cs typeface="Calibri Light"/>
              </a:rPr>
              <a:t>Project X</a:t>
            </a:r>
            <a:endParaRPr lang="en-US" sz="4000" dirty="0">
              <a:solidFill>
                <a:srgbClr val="FFFFFF"/>
              </a:solidFill>
            </a:endParaRPr>
          </a:p>
        </p:txBody>
      </p:sp>
      <p:sp>
        <p:nvSpPr>
          <p:cNvPr id="3" name="Content Placeholder 2">
            <a:extLst>
              <a:ext uri="{FF2B5EF4-FFF2-40B4-BE49-F238E27FC236}">
                <a16:creationId xmlns:a16="http://schemas.microsoft.com/office/drawing/2014/main" id="{A7EA4856-669E-4171-B524-DF7D4E90152D}"/>
              </a:ext>
            </a:extLst>
          </p:cNvPr>
          <p:cNvSpPr>
            <a:spLocks noGrp="1"/>
          </p:cNvSpPr>
          <p:nvPr>
            <p:ph idx="1"/>
          </p:nvPr>
        </p:nvSpPr>
        <p:spPr>
          <a:xfrm>
            <a:off x="4810259" y="649480"/>
            <a:ext cx="6555347" cy="5546047"/>
          </a:xfrm>
        </p:spPr>
        <p:txBody>
          <a:bodyPr anchor="ctr">
            <a:normAutofit/>
          </a:bodyPr>
          <a:lstStyle/>
          <a:p>
            <a:r>
              <a:rPr lang="en-US" sz="2000" dirty="0">
                <a:cs typeface="Calibri"/>
              </a:rPr>
              <a:t>By 2030, the government aims to have completed the execution of the National Development Plan. We aim to execute this solution within this timeframe. Our is not a solution to the entire problem but rather is basically serves as a gateway as education is such a vast problem that cannot be solved using one problem. Digital inclusion is the new and soon to be dominant space. We want to develop a learning space that teaches you enough skills at Basic education level so that by the time they leave school ,they can find jobs as they will have the necessary. This will achieved by making the learning space pre-available by working with mobile phone makers. We want to create a platform for school-leavers to teach them premium skills that can s\help the </a:t>
            </a:r>
            <a:r>
              <a:rPr lang="en-US" sz="2000" dirty="0" err="1">
                <a:cs typeface="Calibri"/>
              </a:rPr>
              <a:t>pursaue</a:t>
            </a:r>
            <a:r>
              <a:rPr lang="en-US" sz="2000" dirty="0">
                <a:cs typeface="Calibri"/>
              </a:rPr>
              <a:t> their dreams free of charge. Gather resources from international accredited environments like Harvard or MIT TO PREPARE THEM INTERNATIONAL ROLES  like Remote work.</a:t>
            </a:r>
          </a:p>
        </p:txBody>
      </p:sp>
    </p:spTree>
    <p:extLst>
      <p:ext uri="{BB962C8B-B14F-4D97-AF65-F5344CB8AC3E}">
        <p14:creationId xmlns:p14="http://schemas.microsoft.com/office/powerpoint/2010/main" val="342508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F4D94-1C01-4C59-8C4D-DACDEF437AAC}"/>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cs typeface="Calibri Light"/>
              </a:rPr>
              <a:t>National</a:t>
            </a:r>
            <a:br>
              <a:rPr lang="en-US" sz="4000" dirty="0">
                <a:solidFill>
                  <a:srgbClr val="FFFFFF"/>
                </a:solidFill>
                <a:cs typeface="Calibri Light"/>
              </a:rPr>
            </a:br>
            <a:r>
              <a:rPr lang="en-US" sz="4000" dirty="0">
                <a:solidFill>
                  <a:srgbClr val="FFFFFF"/>
                </a:solidFill>
                <a:cs typeface="Calibri Light"/>
              </a:rPr>
              <a:t>Education</a:t>
            </a:r>
            <a:br>
              <a:rPr lang="en-US" sz="4000" dirty="0">
                <a:solidFill>
                  <a:srgbClr val="FFFFFF"/>
                </a:solidFill>
                <a:cs typeface="Calibri Light"/>
              </a:rPr>
            </a:br>
            <a:r>
              <a:rPr lang="en-US" sz="4000" dirty="0">
                <a:solidFill>
                  <a:srgbClr val="FFFFFF"/>
                </a:solidFill>
                <a:cs typeface="Calibri Light"/>
              </a:rPr>
              <a:t>Policy</a:t>
            </a:r>
            <a:endParaRPr lang="en-US" sz="4000" dirty="0">
              <a:solidFill>
                <a:srgbClr val="FFFFFF"/>
              </a:solidFill>
            </a:endParaRPr>
          </a:p>
        </p:txBody>
      </p:sp>
      <p:sp>
        <p:nvSpPr>
          <p:cNvPr id="3" name="Content Placeholder 2">
            <a:extLst>
              <a:ext uri="{FF2B5EF4-FFF2-40B4-BE49-F238E27FC236}">
                <a16:creationId xmlns:a16="http://schemas.microsoft.com/office/drawing/2014/main" id="{B65928C2-E469-4367-8CFE-455F6468FCDC}"/>
              </a:ext>
            </a:extLst>
          </p:cNvPr>
          <p:cNvSpPr>
            <a:spLocks noGrp="1"/>
          </p:cNvSpPr>
          <p:nvPr>
            <p:ph idx="1"/>
          </p:nvPr>
        </p:nvSpPr>
        <p:spPr>
          <a:xfrm>
            <a:off x="4810259" y="649480"/>
            <a:ext cx="6555347" cy="5546047"/>
          </a:xfrm>
        </p:spPr>
        <p:txBody>
          <a:bodyPr anchor="ctr">
            <a:normAutofit/>
          </a:bodyPr>
          <a:lstStyle/>
          <a:p>
            <a:r>
              <a:rPr lang="en-US" sz="2400" dirty="0">
                <a:cs typeface="Calibri"/>
              </a:rPr>
              <a:t>The national policy is the policy we would like to contribute an update on after looking at and working with the datasets provided. The South African Schools Act, which is aimed at ensuring learners have access to quality education without the hassle of disadvantages. According to the JET.co.za website, in the State of Nation Address in 2020, President Cyril Ramaphosa highlighted that investing in early childhood solutions and early school will yield in great economic benefits in the next two decades and beyond.</a:t>
            </a:r>
          </a:p>
        </p:txBody>
      </p:sp>
    </p:spTree>
    <p:extLst>
      <p:ext uri="{BB962C8B-B14F-4D97-AF65-F5344CB8AC3E}">
        <p14:creationId xmlns:p14="http://schemas.microsoft.com/office/powerpoint/2010/main" val="320343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53A3D-8E6B-4DC0-B04C-55E6F46C809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cs typeface="Calibri Light"/>
              </a:rPr>
              <a:t>National</a:t>
            </a:r>
            <a:br>
              <a:rPr lang="en-US" sz="4000" dirty="0">
                <a:solidFill>
                  <a:srgbClr val="FFFFFF"/>
                </a:solidFill>
                <a:cs typeface="Calibri Light"/>
              </a:rPr>
            </a:br>
            <a:r>
              <a:rPr lang="en-US" sz="4000" dirty="0">
                <a:solidFill>
                  <a:srgbClr val="FFFFFF"/>
                </a:solidFill>
                <a:cs typeface="Calibri Light"/>
              </a:rPr>
              <a:t>Education Policy</a:t>
            </a:r>
            <a:endParaRPr lang="en-US" sz="4000" dirty="0">
              <a:solidFill>
                <a:srgbClr val="FFFFFF"/>
              </a:solidFill>
            </a:endParaRPr>
          </a:p>
        </p:txBody>
      </p:sp>
      <p:sp>
        <p:nvSpPr>
          <p:cNvPr id="3" name="Content Placeholder 2">
            <a:extLst>
              <a:ext uri="{FF2B5EF4-FFF2-40B4-BE49-F238E27FC236}">
                <a16:creationId xmlns:a16="http://schemas.microsoft.com/office/drawing/2014/main" id="{A3F30ECA-D508-4297-ADEE-C846958572B6}"/>
              </a:ext>
            </a:extLst>
          </p:cNvPr>
          <p:cNvSpPr>
            <a:spLocks noGrp="1"/>
          </p:cNvSpPr>
          <p:nvPr>
            <p:ph idx="1"/>
          </p:nvPr>
        </p:nvSpPr>
        <p:spPr>
          <a:xfrm>
            <a:off x="4810259" y="649480"/>
            <a:ext cx="6555347" cy="5546047"/>
          </a:xfrm>
        </p:spPr>
        <p:txBody>
          <a:bodyPr anchor="ctr">
            <a:normAutofit/>
          </a:bodyPr>
          <a:lstStyle/>
          <a:p>
            <a:r>
              <a:rPr lang="en-US" sz="2400" dirty="0">
                <a:cs typeface="Calibri"/>
              </a:rPr>
              <a:t>We would like to help promote economic growth through digital literacy by working with youth who are school leavers mainly while trying to develop fresh minds with younger in-school citizens at their earliest childhood. Which is what will be implemented by 2022 through government ,to teach children from grade R-3, Robotics and Coding.</a:t>
            </a:r>
          </a:p>
        </p:txBody>
      </p:sp>
    </p:spTree>
    <p:extLst>
      <p:ext uri="{BB962C8B-B14F-4D97-AF65-F5344CB8AC3E}">
        <p14:creationId xmlns:p14="http://schemas.microsoft.com/office/powerpoint/2010/main" val="184226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9F596D8-A5B4-49AE-BFDF-114C26C680C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4621" r="34407" b="3124"/>
          <a:stretch/>
        </p:blipFill>
        <p:spPr>
          <a:xfrm>
            <a:off x="3523488" y="10"/>
            <a:ext cx="8668512" cy="6857990"/>
          </a:xfrm>
          <a:prstGeom prst="rect">
            <a:avLst/>
          </a:prstGeom>
        </p:spPr>
      </p:pic>
      <p:sp>
        <p:nvSpPr>
          <p:cNvPr id="23" name="Rectangle 2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E82B49-0FDB-468E-921D-05A60CE92CE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a:t>ENVIROMENTAL SCAN DATASETS</a:t>
            </a:r>
            <a:br>
              <a:rPr lang="en-US"/>
            </a:br>
            <a:r>
              <a:rPr lang="en-US"/>
              <a:t>COLLECTION</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0EA87F3-4E44-486E-A149-867912385DB4}"/>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9" name="Content Placeholder 8">
            <a:extLst>
              <a:ext uri="{FF2B5EF4-FFF2-40B4-BE49-F238E27FC236}">
                <a16:creationId xmlns:a16="http://schemas.microsoft.com/office/drawing/2014/main" id="{883FF10D-F38E-4EEC-B3C1-B5D378C3E0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0126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A583-A1CA-4FC3-927F-BB8EBCB2D993}"/>
              </a:ext>
            </a:extLst>
          </p:cNvPr>
          <p:cNvSpPr>
            <a:spLocks noGrp="1"/>
          </p:cNvSpPr>
          <p:nvPr>
            <p:ph type="title"/>
          </p:nvPr>
        </p:nvSpPr>
        <p:spPr>
          <a:xfrm>
            <a:off x="5181750" y="299049"/>
            <a:ext cx="3932237" cy="694427"/>
          </a:xfrm>
        </p:spPr>
        <p:txBody>
          <a:bodyPr>
            <a:normAutofit/>
          </a:bodyPr>
          <a:lstStyle/>
          <a:p>
            <a:r>
              <a:rPr lang="en-US" sz="1600" dirty="0">
                <a:cs typeface="Calibri Light"/>
              </a:rPr>
              <a:t>Graph 1</a:t>
            </a:r>
          </a:p>
        </p:txBody>
      </p:sp>
      <p:pic>
        <p:nvPicPr>
          <p:cNvPr id="5" name="Picture 5" descr="Chart&#10;&#10;Description automatically generated">
            <a:extLst>
              <a:ext uri="{FF2B5EF4-FFF2-40B4-BE49-F238E27FC236}">
                <a16:creationId xmlns:a16="http://schemas.microsoft.com/office/drawing/2014/main" id="{4D1A00D5-EC5A-441D-AB46-46D0C7681BEF}"/>
              </a:ext>
            </a:extLst>
          </p:cNvPr>
          <p:cNvPicPr>
            <a:picLocks noGrp="1" noChangeAspect="1"/>
          </p:cNvPicPr>
          <p:nvPr>
            <p:ph type="pic" idx="1"/>
          </p:nvPr>
        </p:nvPicPr>
        <p:blipFill rotWithShape="1">
          <a:blip r:embed="rId2"/>
          <a:srcRect t="30260" b="30260"/>
          <a:stretch/>
        </p:blipFill>
        <p:spPr/>
      </p:pic>
      <p:sp>
        <p:nvSpPr>
          <p:cNvPr id="4" name="Text Placeholder 3">
            <a:extLst>
              <a:ext uri="{FF2B5EF4-FFF2-40B4-BE49-F238E27FC236}">
                <a16:creationId xmlns:a16="http://schemas.microsoft.com/office/drawing/2014/main" id="{022BCFD8-99DE-4850-BF79-E80FFE3F9AE3}"/>
              </a:ext>
            </a:extLst>
          </p:cNvPr>
          <p:cNvSpPr>
            <a:spLocks noGrp="1"/>
          </p:cNvSpPr>
          <p:nvPr>
            <p:ph type="body" sz="half" idx="2"/>
          </p:nvPr>
        </p:nvSpPr>
        <p:spPr>
          <a:xfrm>
            <a:off x="422845" y="576533"/>
            <a:ext cx="3932237" cy="5795661"/>
          </a:xfrm>
        </p:spPr>
        <p:txBody>
          <a:bodyPr vert="horz" lIns="91440" tIns="45720" rIns="91440" bIns="45720" rtlCol="0" anchor="t">
            <a:normAutofit/>
          </a:bodyPr>
          <a:lstStyle/>
          <a:p>
            <a:r>
              <a:rPr lang="en-US" dirty="0">
                <a:cs typeface="Calibri"/>
              </a:rPr>
              <a:t>This data was collected between the period of January to April 2019.</a:t>
            </a:r>
          </a:p>
          <a:p>
            <a:endParaRPr lang="en-US" dirty="0">
              <a:cs typeface="Calibri"/>
            </a:endParaRPr>
          </a:p>
          <a:p>
            <a:r>
              <a:rPr lang="en-US" dirty="0">
                <a:ea typeface="+mn-lt"/>
                <a:cs typeface="+mn-lt"/>
              </a:rPr>
              <a:t>A data collection procedure was done in order to understand the current state of digital literacy in South Africa.  The age ranged between 19-83. this is a range wherein most citizens have either completed their Basic Education and Training and are off to embark on Higher Education and Training or have already been placed in working environments. If you look at Graph 1, you will see that the age age range of 19-25 with only a 6.0% in Information and Communications Technology. It is not a great number, although the highest. This serves as a disadvantage toward this age group as HET and many if not all workspaces are in use of some technology devices. This simply contradicts our readiness for the Fourth industrial Revolution as a country.</a:t>
            </a:r>
            <a:endParaRPr lang="en-US" dirty="0"/>
          </a:p>
        </p:txBody>
      </p:sp>
    </p:spTree>
    <p:extLst>
      <p:ext uri="{BB962C8B-B14F-4D97-AF65-F5344CB8AC3E}">
        <p14:creationId xmlns:p14="http://schemas.microsoft.com/office/powerpoint/2010/main" val="92208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2905F-D947-4D5B-AB5C-C3817F655C87}"/>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Graph 2</a:t>
            </a:r>
          </a:p>
        </p:txBody>
      </p:sp>
      <p:sp>
        <p:nvSpPr>
          <p:cNvPr id="4" name="Text Placeholder 3">
            <a:extLst>
              <a:ext uri="{FF2B5EF4-FFF2-40B4-BE49-F238E27FC236}">
                <a16:creationId xmlns:a16="http://schemas.microsoft.com/office/drawing/2014/main" id="{C44CC448-0723-4BD5-A55A-8459A104C6C2}"/>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indent="-228600">
              <a:buFont typeface="Arial" panose="020B0604020202020204" pitchFamily="34" charset="0"/>
              <a:buChar char="•"/>
            </a:pPr>
            <a:r>
              <a:rPr lang="en-US" sz="2000"/>
              <a:t>If you look at this graph you will how imbalanced the spread of ICT was/is being implemented from province to province. Urban areas were highly </a:t>
            </a:r>
            <a:r>
              <a:rPr lang="en-US" sz="2000" err="1"/>
              <a:t>favoured</a:t>
            </a:r>
            <a:r>
              <a:rPr lang="en-US" sz="2000"/>
              <a:t> throughout the country except Mpumalanga. Rural areas were/are the least </a:t>
            </a:r>
            <a:r>
              <a:rPr lang="en-US" sz="2000" err="1"/>
              <a:t>favoured</a:t>
            </a:r>
            <a:r>
              <a:rPr lang="en-US" sz="2000"/>
              <a:t> as not a lot of technological development has been done or as much as we hope there would be as looking at graph 3, the dominant population is that of an African child.</a:t>
            </a:r>
          </a:p>
        </p:txBody>
      </p:sp>
      <p:pic>
        <p:nvPicPr>
          <p:cNvPr id="5" name="Picture 5" descr="Chart, pie chart&#10;&#10;Description automatically generated">
            <a:extLst>
              <a:ext uri="{FF2B5EF4-FFF2-40B4-BE49-F238E27FC236}">
                <a16:creationId xmlns:a16="http://schemas.microsoft.com/office/drawing/2014/main" id="{E92A249E-3484-4BA4-B103-E7D5E515B043}"/>
              </a:ext>
            </a:extLst>
          </p:cNvPr>
          <p:cNvPicPr>
            <a:picLocks noGrp="1" noChangeAspect="1"/>
          </p:cNvPicPr>
          <p:nvPr>
            <p:ph type="pic" idx="1"/>
          </p:nvPr>
        </p:nvPicPr>
        <p:blipFill rotWithShape="1">
          <a:blip r:embed="rId2"/>
          <a:srcRect t="15879" r="-1" b="34121"/>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8"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63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9CCB-4955-4C59-892B-5CE579425027}"/>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Data Preparation</a:t>
            </a:r>
          </a:p>
        </p:txBody>
      </p:sp>
      <p:sp>
        <p:nvSpPr>
          <p:cNvPr id="8"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Background pattern&#10;&#10;Description automatically generated">
            <a:extLst>
              <a:ext uri="{FF2B5EF4-FFF2-40B4-BE49-F238E27FC236}">
                <a16:creationId xmlns:a16="http://schemas.microsoft.com/office/drawing/2014/main" id="{3CB0944B-6BBD-4F52-8AE8-1D24D8D7399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234" r="1779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2EF2B54A-A649-4808-B90E-15125F223200}"/>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7706118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E4580-0BF3-452D-A21E-887FBFAD785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cs typeface="Calibri Light"/>
              </a:rPr>
              <a:t>When preparing the data, we went through a series of procedures:</a:t>
            </a:r>
            <a:endParaRPr lang="en-US" sz="4000">
              <a:solidFill>
                <a:srgbClr val="FFFFFF"/>
              </a:solidFill>
            </a:endParaRPr>
          </a:p>
        </p:txBody>
      </p:sp>
      <p:sp>
        <p:nvSpPr>
          <p:cNvPr id="3" name="Content Placeholder 2">
            <a:extLst>
              <a:ext uri="{FF2B5EF4-FFF2-40B4-BE49-F238E27FC236}">
                <a16:creationId xmlns:a16="http://schemas.microsoft.com/office/drawing/2014/main" id="{CF2BBB2D-174E-4ECB-A43C-8E4787893051}"/>
              </a:ext>
            </a:extLst>
          </p:cNvPr>
          <p:cNvSpPr>
            <a:spLocks noGrp="1"/>
          </p:cNvSpPr>
          <p:nvPr>
            <p:ph idx="1"/>
          </p:nvPr>
        </p:nvSpPr>
        <p:spPr>
          <a:xfrm>
            <a:off x="4810259" y="649480"/>
            <a:ext cx="6555347" cy="5546047"/>
          </a:xfrm>
        </p:spPr>
        <p:txBody>
          <a:bodyPr vert="horz" lIns="91440" tIns="45720" rIns="91440" bIns="45720" rtlCol="0" anchor="ctr">
            <a:noAutofit/>
          </a:bodyPr>
          <a:lstStyle/>
          <a:p>
            <a:r>
              <a:rPr lang="en-US" sz="2400" dirty="0">
                <a:cs typeface="Calibri"/>
              </a:rPr>
              <a:t>Cleaning the data is the first step.</a:t>
            </a:r>
          </a:p>
          <a:p>
            <a:r>
              <a:rPr lang="en-US" sz="2400" dirty="0">
                <a:cs typeface="Calibri"/>
              </a:rPr>
              <a:t>Step two was to divide the data into structured, semi-structured or unstructured data.</a:t>
            </a:r>
          </a:p>
          <a:p>
            <a:r>
              <a:rPr lang="en-US" sz="2400" dirty="0">
                <a:cs typeface="Calibri"/>
              </a:rPr>
              <a:t>We chose </a:t>
            </a:r>
            <a:r>
              <a:rPr lang="en-US" sz="2400" dirty="0" err="1">
                <a:cs typeface="Calibri"/>
              </a:rPr>
              <a:t>Jupyter</a:t>
            </a:r>
            <a:r>
              <a:rPr lang="en-US" sz="2400" dirty="0">
                <a:cs typeface="Calibri"/>
              </a:rPr>
              <a:t> as our Integrated Development Environment.</a:t>
            </a:r>
          </a:p>
          <a:p>
            <a:r>
              <a:rPr lang="en-US" sz="2400" dirty="0">
                <a:cs typeface="Calibri"/>
              </a:rPr>
              <a:t>Performed summary stats using Data manipulation.</a:t>
            </a:r>
          </a:p>
          <a:p>
            <a:r>
              <a:rPr lang="en-US" sz="2400" dirty="0">
                <a:cs typeface="Calibri"/>
              </a:rPr>
              <a:t>Pre-Processing data (Import Libraries(panda, </a:t>
            </a:r>
            <a:r>
              <a:rPr lang="en-US" sz="2400" dirty="0" err="1">
                <a:cs typeface="Calibri"/>
              </a:rPr>
              <a:t>numpy</a:t>
            </a:r>
            <a:r>
              <a:rPr lang="en-US" sz="2400" dirty="0">
                <a:cs typeface="Calibri"/>
              </a:rPr>
              <a:t>), Import Data, Handle missing data, Split data into Training and Testing.)</a:t>
            </a:r>
          </a:p>
          <a:p>
            <a:r>
              <a:rPr lang="en-US" sz="2400" dirty="0">
                <a:cs typeface="Calibri"/>
              </a:rPr>
              <a:t>Use the Result set.</a:t>
            </a:r>
          </a:p>
          <a:p>
            <a:endParaRPr lang="en-US" sz="2000">
              <a:cs typeface="Calibri"/>
            </a:endParaRPr>
          </a:p>
          <a:p>
            <a:endParaRPr lang="en-US" sz="2000">
              <a:cs typeface="Calibri"/>
            </a:endParaRPr>
          </a:p>
          <a:p>
            <a:endParaRPr lang="en-US" sz="2000">
              <a:cs typeface="Calibri"/>
            </a:endParaRPr>
          </a:p>
        </p:txBody>
      </p:sp>
    </p:spTree>
    <p:extLst>
      <p:ext uri="{BB962C8B-B14F-4D97-AF65-F5344CB8AC3E}">
        <p14:creationId xmlns:p14="http://schemas.microsoft.com/office/powerpoint/2010/main" val="144355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04D9EC-CF1B-4163-AF78-43D95BCC8F63}"/>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a:solidFill>
                  <a:srgbClr val="FFFFFF"/>
                </a:solidFill>
                <a:latin typeface="+mj-lt"/>
                <a:ea typeface="+mj-ea"/>
                <a:cs typeface="+mj-cs"/>
              </a:rPr>
              <a:t>Data Modelling</a:t>
            </a: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Database">
            <a:extLst>
              <a:ext uri="{FF2B5EF4-FFF2-40B4-BE49-F238E27FC236}">
                <a16:creationId xmlns:a16="http://schemas.microsoft.com/office/drawing/2014/main" id="{BEBA6472-070A-4797-8D02-27FDB30C15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4157274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Digital Literacy to Promote Economic Growth</vt:lpstr>
      <vt:lpstr>National Education Policy</vt:lpstr>
      <vt:lpstr>National Education Policy</vt:lpstr>
      <vt:lpstr>ENVIROMENTAL SCAN DATASETS COLLECTION</vt:lpstr>
      <vt:lpstr>Graph 1</vt:lpstr>
      <vt:lpstr>Graph 2</vt:lpstr>
      <vt:lpstr>Data Preparation</vt:lpstr>
      <vt:lpstr>When preparing the data, we went through a series of procedures:</vt:lpstr>
      <vt:lpstr>Data Modelling</vt:lpstr>
      <vt:lpstr>Naïve Bayes Model</vt:lpstr>
      <vt:lpstr>Lack of Digital Literacy affects the economy.</vt:lpstr>
      <vt:lpstr>PowerPoint Presentation</vt:lpstr>
      <vt:lpstr>SOLUTION</vt:lpstr>
      <vt:lpstr>Project 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Unknown User</cp:lastModifiedBy>
  <cp:revision>771</cp:revision>
  <dcterms:created xsi:type="dcterms:W3CDTF">2021-02-28T04:23:07Z</dcterms:created>
  <dcterms:modified xsi:type="dcterms:W3CDTF">2021-02-28T10:12:13Z</dcterms:modified>
</cp:coreProperties>
</file>