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notesMasterIdLst>
    <p:notesMasterId r:id="rId27"/>
  </p:notesMasterIdLst>
  <p:sldIdLst>
    <p:sldId id="256" r:id="rId5"/>
    <p:sldId id="259" r:id="rId6"/>
    <p:sldId id="260" r:id="rId7"/>
    <p:sldId id="257" r:id="rId8"/>
    <p:sldId id="258" r:id="rId9"/>
    <p:sldId id="265" r:id="rId10"/>
    <p:sldId id="267" r:id="rId11"/>
    <p:sldId id="261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63" r:id="rId22"/>
    <p:sldId id="262" r:id="rId23"/>
    <p:sldId id="264" r:id="rId24"/>
    <p:sldId id="278" r:id="rId25"/>
    <p:sldId id="279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5E334F-2B07-497C-B20C-829669A109A9}" v="10" dt="2021-02-28T10:03:26.075"/>
    <p1510:client id="{9080BC39-A38E-4587-A1D2-A8FB89F61EEA}" v="23" dt="2021-02-28T08:04:40.2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7180" autoAdjust="0"/>
  </p:normalViewPr>
  <p:slideViewPr>
    <p:cSldViewPr snapToGrid="0">
      <p:cViewPr varScale="1">
        <p:scale>
          <a:sx n="66" d="100"/>
          <a:sy n="66" d="100"/>
        </p:scale>
        <p:origin x="1330" y="53"/>
      </p:cViewPr>
      <p:guideLst/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hiliswa%20S'thole\Downloads\ethekwini-labour-force-quarterly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hiliswa%20S'thole\Downloads\durban-_-covid_19-_relief-approval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Quarterly!$A$9</c:f>
              <c:strCache>
                <c:ptCount val="1"/>
                <c:pt idx="0">
                  <c:v>  Unemployment rate %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Quarterly!$B$1:$Y$1</c:f>
              <c:strCache>
                <c:ptCount val="24"/>
                <c:pt idx="0">
                  <c:v>Jan-Mar 2015</c:v>
                </c:pt>
                <c:pt idx="1">
                  <c:v>Apr-Jun 2015</c:v>
                </c:pt>
                <c:pt idx="2">
                  <c:v>Jul-Sep 2015</c:v>
                </c:pt>
                <c:pt idx="3">
                  <c:v>Oct-Dec 2015</c:v>
                </c:pt>
                <c:pt idx="4">
                  <c:v>Jan-Mar 2016</c:v>
                </c:pt>
                <c:pt idx="5">
                  <c:v>Apr-Jun 2016</c:v>
                </c:pt>
                <c:pt idx="6">
                  <c:v>Jul-Sep 2016</c:v>
                </c:pt>
                <c:pt idx="7">
                  <c:v>Oct-Dec 2016</c:v>
                </c:pt>
                <c:pt idx="8">
                  <c:v>Jan-Mar 2017</c:v>
                </c:pt>
                <c:pt idx="9">
                  <c:v>Apr-Jun 2017</c:v>
                </c:pt>
                <c:pt idx="10">
                  <c:v>Jul-Sep 2017</c:v>
                </c:pt>
                <c:pt idx="11">
                  <c:v>Oct-Dec 2017</c:v>
                </c:pt>
                <c:pt idx="12">
                  <c:v>Jan-Mar 2018</c:v>
                </c:pt>
                <c:pt idx="13">
                  <c:v>Apr-Jun 2018</c:v>
                </c:pt>
                <c:pt idx="14">
                  <c:v>Jul-Sep 2018</c:v>
                </c:pt>
                <c:pt idx="15">
                  <c:v>Oct-Dec 2018</c:v>
                </c:pt>
                <c:pt idx="16">
                  <c:v>Jan-Mar 2019</c:v>
                </c:pt>
                <c:pt idx="17">
                  <c:v>Apr-Jun 2019</c:v>
                </c:pt>
                <c:pt idx="18">
                  <c:v>Jul-Sep 2019</c:v>
                </c:pt>
                <c:pt idx="19">
                  <c:v>Oct-Dec 2019</c:v>
                </c:pt>
                <c:pt idx="20">
                  <c:v>Jan-Mar 2020</c:v>
                </c:pt>
                <c:pt idx="21">
                  <c:v>Apr-Jun 2020</c:v>
                </c:pt>
                <c:pt idx="22">
                  <c:v>Jul-Sep 2020</c:v>
                </c:pt>
                <c:pt idx="23">
                  <c:v>Oct-Dec 2020</c:v>
                </c:pt>
              </c:strCache>
            </c:strRef>
          </c:cat>
          <c:val>
            <c:numRef>
              <c:f>Quarterly!$B$9:$Y$9</c:f>
              <c:numCache>
                <c:formatCode>0.0</c:formatCode>
                <c:ptCount val="24"/>
                <c:pt idx="0" formatCode="#\ ##0.0">
                  <c:v>19.600000000000001</c:v>
                </c:pt>
                <c:pt idx="1">
                  <c:v>16.5</c:v>
                </c:pt>
                <c:pt idx="2">
                  <c:v>15.7</c:v>
                </c:pt>
                <c:pt idx="3" formatCode="#\ ##0.0">
                  <c:v>15.9</c:v>
                </c:pt>
                <c:pt idx="4" formatCode="#\ ##0.0">
                  <c:v>18.899999999999999</c:v>
                </c:pt>
                <c:pt idx="5" formatCode="#\ ##0.0">
                  <c:v>19.7</c:v>
                </c:pt>
                <c:pt idx="6" formatCode="#\ ##0.0">
                  <c:v>20.2</c:v>
                </c:pt>
                <c:pt idx="7" formatCode="#\ ##0.0">
                  <c:v>22</c:v>
                </c:pt>
                <c:pt idx="8" formatCode="#\ ##0.0">
                  <c:v>21.8</c:v>
                </c:pt>
                <c:pt idx="9">
                  <c:v>21.8</c:v>
                </c:pt>
                <c:pt idx="10" formatCode="#\ ##0.0">
                  <c:v>23.3</c:v>
                </c:pt>
                <c:pt idx="11" formatCode="#\ ##0.0">
                  <c:v>21.9</c:v>
                </c:pt>
                <c:pt idx="12" formatCode="#\ ##0.0">
                  <c:v>20.3</c:v>
                </c:pt>
                <c:pt idx="13" formatCode="#\ ##0.0">
                  <c:v>19.3</c:v>
                </c:pt>
                <c:pt idx="14" formatCode="#\ ##0.0">
                  <c:v>18.2</c:v>
                </c:pt>
                <c:pt idx="15" formatCode="#\ ##0.0">
                  <c:v>21.8</c:v>
                </c:pt>
                <c:pt idx="16" formatCode="#\ ##0.0">
                  <c:v>23</c:v>
                </c:pt>
                <c:pt idx="17" formatCode="#\ ##0.0">
                  <c:v>21.9</c:v>
                </c:pt>
                <c:pt idx="18" formatCode="#\ ##0.0">
                  <c:v>21.5</c:v>
                </c:pt>
                <c:pt idx="19" formatCode="#\ ##0.0">
                  <c:v>20.9</c:v>
                </c:pt>
                <c:pt idx="20" formatCode="#\ ##0.0">
                  <c:v>22.1</c:v>
                </c:pt>
                <c:pt idx="21" formatCode="#\ ##0.0">
                  <c:v>8.1999999999999993</c:v>
                </c:pt>
                <c:pt idx="22" formatCode="#\ ##0.0">
                  <c:v>14</c:v>
                </c:pt>
                <c:pt idx="23" formatCode="#\ ##0.0">
                  <c:v>20.6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445-4B7E-AA61-6600062DC0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0472400"/>
        <c:axId val="620484864"/>
      </c:lineChart>
      <c:catAx>
        <c:axId val="620472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484864"/>
        <c:crosses val="autoZero"/>
        <c:auto val="1"/>
        <c:lblAlgn val="ctr"/>
        <c:lblOffset val="100"/>
        <c:noMultiLvlLbl val="0"/>
      </c:catAx>
      <c:valAx>
        <c:axId val="620484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47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cap="none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/>
              <a:t>UIF Applications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cap="none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1"/>
          <c:order val="0"/>
          <c:tx>
            <c:strRef>
              <c:f>'UIF claims'!$C$1</c:f>
              <c:strCache>
                <c:ptCount val="1"/>
                <c:pt idx="0">
                  <c:v>Durban</c:v>
                </c:pt>
              </c:strCache>
            </c:strRef>
          </c:tx>
          <c:spPr>
            <a:ln w="22225" cap="rnd">
              <a:solidFill>
                <a:schemeClr val="accent3"/>
              </a:solidFill>
            </a:ln>
            <a:effectLst>
              <a:glow rad="139700">
                <a:schemeClr val="accent3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cat>
            <c:strRef>
              <c:f>'UIF claims'!$B$1:$B$157</c:f>
              <c:strCache>
                <c:ptCount val="157"/>
                <c:pt idx="0">
                  <c:v>Year</c:v>
                </c:pt>
                <c:pt idx="1">
                  <c:v>2007    </c:v>
                </c:pt>
                <c:pt idx="2">
                  <c:v>2007    </c:v>
                </c:pt>
                <c:pt idx="3">
                  <c:v>2007    </c:v>
                </c:pt>
                <c:pt idx="4">
                  <c:v>2007    </c:v>
                </c:pt>
                <c:pt idx="5">
                  <c:v>2007    </c:v>
                </c:pt>
                <c:pt idx="6">
                  <c:v>2007    </c:v>
                </c:pt>
                <c:pt idx="7">
                  <c:v>2007    </c:v>
                </c:pt>
                <c:pt idx="8">
                  <c:v>2007    </c:v>
                </c:pt>
                <c:pt idx="9">
                  <c:v>2007    </c:v>
                </c:pt>
                <c:pt idx="10">
                  <c:v>2008    </c:v>
                </c:pt>
                <c:pt idx="11">
                  <c:v>2008    </c:v>
                </c:pt>
                <c:pt idx="12">
                  <c:v>2008    </c:v>
                </c:pt>
                <c:pt idx="13">
                  <c:v>2008    </c:v>
                </c:pt>
                <c:pt idx="14">
                  <c:v>2008    </c:v>
                </c:pt>
                <c:pt idx="15">
                  <c:v>2008    </c:v>
                </c:pt>
                <c:pt idx="16">
                  <c:v>2008    </c:v>
                </c:pt>
                <c:pt idx="17">
                  <c:v>2008    </c:v>
                </c:pt>
                <c:pt idx="18">
                  <c:v>2008    </c:v>
                </c:pt>
                <c:pt idx="19">
                  <c:v>2008    </c:v>
                </c:pt>
                <c:pt idx="20">
                  <c:v>2008    </c:v>
                </c:pt>
                <c:pt idx="21">
                  <c:v>2008    </c:v>
                </c:pt>
                <c:pt idx="22">
                  <c:v>2009    </c:v>
                </c:pt>
                <c:pt idx="23">
                  <c:v>2009    </c:v>
                </c:pt>
                <c:pt idx="24">
                  <c:v>2009    </c:v>
                </c:pt>
                <c:pt idx="25">
                  <c:v>2009    </c:v>
                </c:pt>
                <c:pt idx="26">
                  <c:v>2009    </c:v>
                </c:pt>
                <c:pt idx="27">
                  <c:v>2009    </c:v>
                </c:pt>
                <c:pt idx="28">
                  <c:v>2009    </c:v>
                </c:pt>
                <c:pt idx="29">
                  <c:v>2009    </c:v>
                </c:pt>
                <c:pt idx="30">
                  <c:v>2009    </c:v>
                </c:pt>
                <c:pt idx="31">
                  <c:v>2009    </c:v>
                </c:pt>
                <c:pt idx="32">
                  <c:v>2009    </c:v>
                </c:pt>
                <c:pt idx="33">
                  <c:v>2009    </c:v>
                </c:pt>
                <c:pt idx="34">
                  <c:v>2010    </c:v>
                </c:pt>
                <c:pt idx="35">
                  <c:v>2010    </c:v>
                </c:pt>
                <c:pt idx="36">
                  <c:v>2010    </c:v>
                </c:pt>
                <c:pt idx="37">
                  <c:v>2010    </c:v>
                </c:pt>
                <c:pt idx="38">
                  <c:v>2010    </c:v>
                </c:pt>
                <c:pt idx="39">
                  <c:v>2010    </c:v>
                </c:pt>
                <c:pt idx="40">
                  <c:v>2010    </c:v>
                </c:pt>
                <c:pt idx="41">
                  <c:v>2010    </c:v>
                </c:pt>
                <c:pt idx="42">
                  <c:v>2010    </c:v>
                </c:pt>
                <c:pt idx="43">
                  <c:v>2010    </c:v>
                </c:pt>
                <c:pt idx="44">
                  <c:v>2010    </c:v>
                </c:pt>
                <c:pt idx="45">
                  <c:v>2010    </c:v>
                </c:pt>
                <c:pt idx="46">
                  <c:v>2011</c:v>
                </c:pt>
                <c:pt idx="47">
                  <c:v>2011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2012</c:v>
                </c:pt>
                <c:pt idx="59">
                  <c:v>2012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2013    </c:v>
                </c:pt>
                <c:pt idx="71">
                  <c:v>2013    </c:v>
                </c:pt>
                <c:pt idx="72">
                  <c:v>2013    </c:v>
                </c:pt>
                <c:pt idx="73">
                  <c:v>2013    </c:v>
                </c:pt>
                <c:pt idx="74">
                  <c:v>2013    </c:v>
                </c:pt>
                <c:pt idx="75">
                  <c:v>2013    </c:v>
                </c:pt>
                <c:pt idx="76">
                  <c:v>2013    </c:v>
                </c:pt>
                <c:pt idx="77">
                  <c:v>2013    </c:v>
                </c:pt>
                <c:pt idx="78">
                  <c:v>2013    </c:v>
                </c:pt>
                <c:pt idx="79">
                  <c:v>2013    </c:v>
                </c:pt>
                <c:pt idx="80">
                  <c:v>2013    </c:v>
                </c:pt>
                <c:pt idx="81">
                  <c:v>2013    </c:v>
                </c:pt>
                <c:pt idx="82">
                  <c:v>2014    </c:v>
                </c:pt>
                <c:pt idx="83">
                  <c:v>2014    </c:v>
                </c:pt>
                <c:pt idx="84">
                  <c:v>2014    </c:v>
                </c:pt>
                <c:pt idx="85">
                  <c:v>2014    </c:v>
                </c:pt>
                <c:pt idx="86">
                  <c:v>2014    </c:v>
                </c:pt>
                <c:pt idx="87">
                  <c:v>2014    </c:v>
                </c:pt>
                <c:pt idx="88">
                  <c:v>2014    </c:v>
                </c:pt>
                <c:pt idx="89">
                  <c:v>2014    </c:v>
                </c:pt>
                <c:pt idx="90">
                  <c:v>2014    </c:v>
                </c:pt>
                <c:pt idx="91">
                  <c:v>2014    </c:v>
                </c:pt>
                <c:pt idx="92">
                  <c:v>2014    </c:v>
                </c:pt>
                <c:pt idx="93">
                  <c:v>2014    </c:v>
                </c:pt>
                <c:pt idx="94">
                  <c:v>2015    </c:v>
                </c:pt>
                <c:pt idx="95">
                  <c:v>2015    </c:v>
                </c:pt>
                <c:pt idx="96">
                  <c:v>2015    </c:v>
                </c:pt>
                <c:pt idx="97">
                  <c:v>2015    </c:v>
                </c:pt>
                <c:pt idx="98">
                  <c:v>2015    </c:v>
                </c:pt>
                <c:pt idx="99">
                  <c:v>2015    </c:v>
                </c:pt>
                <c:pt idx="100">
                  <c:v>2015    </c:v>
                </c:pt>
                <c:pt idx="101">
                  <c:v>2015    </c:v>
                </c:pt>
                <c:pt idx="102">
                  <c:v>2015    </c:v>
                </c:pt>
                <c:pt idx="103">
                  <c:v>2015    </c:v>
                </c:pt>
                <c:pt idx="104">
                  <c:v>2015    </c:v>
                </c:pt>
                <c:pt idx="105">
                  <c:v>2015    </c:v>
                </c:pt>
                <c:pt idx="106">
                  <c:v>2016    </c:v>
                </c:pt>
                <c:pt idx="107">
                  <c:v>2016    </c:v>
                </c:pt>
                <c:pt idx="108">
                  <c:v>2016    </c:v>
                </c:pt>
                <c:pt idx="109">
                  <c:v>2016    </c:v>
                </c:pt>
                <c:pt idx="110">
                  <c:v>2016    </c:v>
                </c:pt>
                <c:pt idx="111">
                  <c:v>2016    </c:v>
                </c:pt>
                <c:pt idx="112">
                  <c:v>2016    </c:v>
                </c:pt>
                <c:pt idx="113">
                  <c:v>2016    </c:v>
                </c:pt>
                <c:pt idx="114">
                  <c:v>2016    </c:v>
                </c:pt>
                <c:pt idx="115">
                  <c:v>2016    </c:v>
                </c:pt>
                <c:pt idx="116">
                  <c:v>2016    </c:v>
                </c:pt>
                <c:pt idx="117">
                  <c:v>2016</c:v>
                </c:pt>
                <c:pt idx="118">
                  <c:v>2017</c:v>
                </c:pt>
                <c:pt idx="119">
                  <c:v>2017</c:v>
                </c:pt>
                <c:pt idx="120">
                  <c:v>2017</c:v>
                </c:pt>
                <c:pt idx="121">
                  <c:v>2017</c:v>
                </c:pt>
                <c:pt idx="122">
                  <c:v>2017</c:v>
                </c:pt>
                <c:pt idx="123">
                  <c:v>2017</c:v>
                </c:pt>
                <c:pt idx="124">
                  <c:v>2017</c:v>
                </c:pt>
                <c:pt idx="125">
                  <c:v>2017</c:v>
                </c:pt>
                <c:pt idx="126">
                  <c:v>2017</c:v>
                </c:pt>
                <c:pt idx="127">
                  <c:v>2017</c:v>
                </c:pt>
                <c:pt idx="128">
                  <c:v>2017</c:v>
                </c:pt>
                <c:pt idx="129">
                  <c:v>2017</c:v>
                </c:pt>
                <c:pt idx="130">
                  <c:v>2018</c:v>
                </c:pt>
                <c:pt idx="131">
                  <c:v>2018</c:v>
                </c:pt>
                <c:pt idx="132">
                  <c:v>2018</c:v>
                </c:pt>
                <c:pt idx="133">
                  <c:v>2018</c:v>
                </c:pt>
                <c:pt idx="134">
                  <c:v>2018</c:v>
                </c:pt>
                <c:pt idx="135">
                  <c:v>2018</c:v>
                </c:pt>
                <c:pt idx="136">
                  <c:v>2018</c:v>
                </c:pt>
                <c:pt idx="137">
                  <c:v>2018</c:v>
                </c:pt>
                <c:pt idx="138">
                  <c:v>2018</c:v>
                </c:pt>
                <c:pt idx="139">
                  <c:v>2018</c:v>
                </c:pt>
                <c:pt idx="140">
                  <c:v>2018</c:v>
                </c:pt>
                <c:pt idx="141">
                  <c:v>2018</c:v>
                </c:pt>
                <c:pt idx="142">
                  <c:v>2019</c:v>
                </c:pt>
                <c:pt idx="143">
                  <c:v>2019</c:v>
                </c:pt>
                <c:pt idx="144">
                  <c:v>2019</c:v>
                </c:pt>
                <c:pt idx="145">
                  <c:v>2019</c:v>
                </c:pt>
                <c:pt idx="146">
                  <c:v>2019</c:v>
                </c:pt>
                <c:pt idx="147">
                  <c:v>2019</c:v>
                </c:pt>
                <c:pt idx="148">
                  <c:v>2019</c:v>
                </c:pt>
                <c:pt idx="149">
                  <c:v>2019</c:v>
                </c:pt>
                <c:pt idx="150">
                  <c:v>2019</c:v>
                </c:pt>
                <c:pt idx="151">
                  <c:v>2019</c:v>
                </c:pt>
                <c:pt idx="152">
                  <c:v>2019</c:v>
                </c:pt>
                <c:pt idx="153">
                  <c:v>2019</c:v>
                </c:pt>
                <c:pt idx="154">
                  <c:v>2020</c:v>
                </c:pt>
                <c:pt idx="155">
                  <c:v>2020</c:v>
                </c:pt>
                <c:pt idx="156">
                  <c:v>2020</c:v>
                </c:pt>
              </c:strCache>
            </c:strRef>
          </c:cat>
          <c:val>
            <c:numRef>
              <c:f>'UIF claims'!$C$2:$C$157</c:f>
              <c:numCache>
                <c:formatCode>General</c:formatCode>
                <c:ptCount val="156"/>
                <c:pt idx="0">
                  <c:v>1611</c:v>
                </c:pt>
                <c:pt idx="1">
                  <c:v>1839</c:v>
                </c:pt>
                <c:pt idx="2">
                  <c:v>778</c:v>
                </c:pt>
                <c:pt idx="3">
                  <c:v>2097</c:v>
                </c:pt>
                <c:pt idx="4">
                  <c:v>1833</c:v>
                </c:pt>
                <c:pt idx="5">
                  <c:v>2121</c:v>
                </c:pt>
                <c:pt idx="6">
                  <c:v>1421</c:v>
                </c:pt>
                <c:pt idx="7">
                  <c:v>1619</c:v>
                </c:pt>
                <c:pt idx="8">
                  <c:v>1562</c:v>
                </c:pt>
                <c:pt idx="9">
                  <c:v>1036</c:v>
                </c:pt>
                <c:pt idx="10">
                  <c:v>2401</c:v>
                </c:pt>
                <c:pt idx="11">
                  <c:v>2221</c:v>
                </c:pt>
                <c:pt idx="12">
                  <c:v>2102</c:v>
                </c:pt>
                <c:pt idx="13">
                  <c:v>2231</c:v>
                </c:pt>
                <c:pt idx="14">
                  <c:v>2673</c:v>
                </c:pt>
                <c:pt idx="15">
                  <c:v>1591</c:v>
                </c:pt>
                <c:pt idx="16">
                  <c:v>2406</c:v>
                </c:pt>
                <c:pt idx="17">
                  <c:v>2124</c:v>
                </c:pt>
                <c:pt idx="18">
                  <c:v>1513</c:v>
                </c:pt>
                <c:pt idx="19">
                  <c:v>2340</c:v>
                </c:pt>
                <c:pt idx="20">
                  <c:v>1695</c:v>
                </c:pt>
                <c:pt idx="21">
                  <c:v>2837</c:v>
                </c:pt>
                <c:pt idx="22">
                  <c:v>3355</c:v>
                </c:pt>
                <c:pt idx="23">
                  <c:v>3283</c:v>
                </c:pt>
                <c:pt idx="24">
                  <c:v>2923</c:v>
                </c:pt>
                <c:pt idx="25">
                  <c:v>3012</c:v>
                </c:pt>
                <c:pt idx="26">
                  <c:v>2927</c:v>
                </c:pt>
                <c:pt idx="27">
                  <c:v>2647</c:v>
                </c:pt>
                <c:pt idx="28">
                  <c:v>2054</c:v>
                </c:pt>
                <c:pt idx="29">
                  <c:v>2123</c:v>
                </c:pt>
                <c:pt idx="30">
                  <c:v>3392</c:v>
                </c:pt>
                <c:pt idx="31">
                  <c:v>3324</c:v>
                </c:pt>
                <c:pt idx="32">
                  <c:v>2889</c:v>
                </c:pt>
                <c:pt idx="33">
                  <c:v>3319</c:v>
                </c:pt>
                <c:pt idx="34">
                  <c:v>3503</c:v>
                </c:pt>
                <c:pt idx="35">
                  <c:v>2336</c:v>
                </c:pt>
                <c:pt idx="36">
                  <c:v>2047</c:v>
                </c:pt>
                <c:pt idx="37">
                  <c:v>2006</c:v>
                </c:pt>
                <c:pt idx="38">
                  <c:v>1735</c:v>
                </c:pt>
                <c:pt idx="39">
                  <c:v>2930</c:v>
                </c:pt>
                <c:pt idx="40">
                  <c:v>913</c:v>
                </c:pt>
                <c:pt idx="41">
                  <c:v>2371</c:v>
                </c:pt>
                <c:pt idx="42">
                  <c:v>2586</c:v>
                </c:pt>
                <c:pt idx="43">
                  <c:v>1735</c:v>
                </c:pt>
                <c:pt idx="44">
                  <c:v>1465</c:v>
                </c:pt>
                <c:pt idx="45">
                  <c:v>1864</c:v>
                </c:pt>
                <c:pt idx="46">
                  <c:v>2062</c:v>
                </c:pt>
                <c:pt idx="47">
                  <c:v>2302</c:v>
                </c:pt>
                <c:pt idx="48">
                  <c:v>1724</c:v>
                </c:pt>
                <c:pt idx="49">
                  <c:v>1667</c:v>
                </c:pt>
                <c:pt idx="50">
                  <c:v>2433</c:v>
                </c:pt>
                <c:pt idx="51">
                  <c:v>2334</c:v>
                </c:pt>
                <c:pt idx="52">
                  <c:v>2486</c:v>
                </c:pt>
                <c:pt idx="53">
                  <c:v>2557</c:v>
                </c:pt>
                <c:pt idx="54">
                  <c:v>1467</c:v>
                </c:pt>
                <c:pt idx="55">
                  <c:v>1587</c:v>
                </c:pt>
                <c:pt idx="56">
                  <c:v>1348</c:v>
                </c:pt>
                <c:pt idx="57">
                  <c:v>2666</c:v>
                </c:pt>
                <c:pt idx="58">
                  <c:v>2047</c:v>
                </c:pt>
                <c:pt idx="59">
                  <c:v>1645</c:v>
                </c:pt>
                <c:pt idx="60">
                  <c:v>1168</c:v>
                </c:pt>
                <c:pt idx="61">
                  <c:v>1834</c:v>
                </c:pt>
                <c:pt idx="62">
                  <c:v>2008</c:v>
                </c:pt>
                <c:pt idx="63">
                  <c:v>2134</c:v>
                </c:pt>
                <c:pt idx="64">
                  <c:v>2659</c:v>
                </c:pt>
                <c:pt idx="65">
                  <c:v>1633</c:v>
                </c:pt>
                <c:pt idx="66">
                  <c:v>2042</c:v>
                </c:pt>
                <c:pt idx="67">
                  <c:v>2128</c:v>
                </c:pt>
                <c:pt idx="68">
                  <c:v>5312</c:v>
                </c:pt>
                <c:pt idx="69">
                  <c:v>2667</c:v>
                </c:pt>
                <c:pt idx="70">
                  <c:v>2964</c:v>
                </c:pt>
                <c:pt idx="71">
                  <c:v>2586</c:v>
                </c:pt>
                <c:pt idx="72">
                  <c:v>2178</c:v>
                </c:pt>
                <c:pt idx="73">
                  <c:v>2823</c:v>
                </c:pt>
                <c:pt idx="74">
                  <c:v>2556</c:v>
                </c:pt>
                <c:pt idx="75">
                  <c:v>3577</c:v>
                </c:pt>
                <c:pt idx="76">
                  <c:v>2877</c:v>
                </c:pt>
                <c:pt idx="77">
                  <c:v>2627</c:v>
                </c:pt>
                <c:pt idx="78">
                  <c:v>3191</c:v>
                </c:pt>
                <c:pt idx="79">
                  <c:v>2966</c:v>
                </c:pt>
                <c:pt idx="80">
                  <c:v>1942</c:v>
                </c:pt>
                <c:pt idx="81">
                  <c:v>3265</c:v>
                </c:pt>
                <c:pt idx="82">
                  <c:v>2996</c:v>
                </c:pt>
                <c:pt idx="83">
                  <c:v>2241</c:v>
                </c:pt>
                <c:pt idx="84">
                  <c:v>2887</c:v>
                </c:pt>
                <c:pt idx="85">
                  <c:v>3180</c:v>
                </c:pt>
                <c:pt idx="86">
                  <c:v>3267</c:v>
                </c:pt>
                <c:pt idx="87">
                  <c:v>3025</c:v>
                </c:pt>
                <c:pt idx="88">
                  <c:v>2546</c:v>
                </c:pt>
                <c:pt idx="89">
                  <c:v>3182</c:v>
                </c:pt>
                <c:pt idx="90">
                  <c:v>3198</c:v>
                </c:pt>
                <c:pt idx="91">
                  <c:v>3120</c:v>
                </c:pt>
                <c:pt idx="92">
                  <c:v>2538</c:v>
                </c:pt>
                <c:pt idx="93">
                  <c:v>3355</c:v>
                </c:pt>
                <c:pt idx="94">
                  <c:v>3152</c:v>
                </c:pt>
                <c:pt idx="95">
                  <c:v>5179</c:v>
                </c:pt>
                <c:pt idx="96">
                  <c:v>2710</c:v>
                </c:pt>
                <c:pt idx="97">
                  <c:v>3299</c:v>
                </c:pt>
                <c:pt idx="98">
                  <c:v>2966</c:v>
                </c:pt>
                <c:pt idx="99">
                  <c:v>3015</c:v>
                </c:pt>
                <c:pt idx="100">
                  <c:v>3173</c:v>
                </c:pt>
                <c:pt idx="101">
                  <c:v>2698</c:v>
                </c:pt>
                <c:pt idx="102">
                  <c:v>3513</c:v>
                </c:pt>
                <c:pt idx="103">
                  <c:v>3120</c:v>
                </c:pt>
                <c:pt idx="104">
                  <c:v>1628</c:v>
                </c:pt>
                <c:pt idx="105">
                  <c:v>2823</c:v>
                </c:pt>
                <c:pt idx="106">
                  <c:v>3026</c:v>
                </c:pt>
                <c:pt idx="107">
                  <c:v>1941</c:v>
                </c:pt>
                <c:pt idx="108">
                  <c:v>2765</c:v>
                </c:pt>
                <c:pt idx="109">
                  <c:v>3540</c:v>
                </c:pt>
                <c:pt idx="110">
                  <c:v>3311</c:v>
                </c:pt>
                <c:pt idx="111">
                  <c:v>2757</c:v>
                </c:pt>
                <c:pt idx="112">
                  <c:v>2166</c:v>
                </c:pt>
                <c:pt idx="113">
                  <c:v>2042</c:v>
                </c:pt>
                <c:pt idx="114">
                  <c:v>0</c:v>
                </c:pt>
                <c:pt idx="115">
                  <c:v>0</c:v>
                </c:pt>
                <c:pt idx="116">
                  <c:v>0</c:v>
                </c:pt>
                <c:pt idx="117">
                  <c:v>0</c:v>
                </c:pt>
                <c:pt idx="118">
                  <c:v>0</c:v>
                </c:pt>
                <c:pt idx="119">
                  <c:v>0</c:v>
                </c:pt>
                <c:pt idx="120">
                  <c:v>0</c:v>
                </c:pt>
                <c:pt idx="121">
                  <c:v>0</c:v>
                </c:pt>
                <c:pt idx="122">
                  <c:v>0</c:v>
                </c:pt>
                <c:pt idx="123">
                  <c:v>0</c:v>
                </c:pt>
                <c:pt idx="124">
                  <c:v>0</c:v>
                </c:pt>
                <c:pt idx="125">
                  <c:v>559</c:v>
                </c:pt>
                <c:pt idx="126">
                  <c:v>476</c:v>
                </c:pt>
                <c:pt idx="127">
                  <c:v>595</c:v>
                </c:pt>
                <c:pt idx="128">
                  <c:v>404</c:v>
                </c:pt>
                <c:pt idx="129">
                  <c:v>420</c:v>
                </c:pt>
                <c:pt idx="130">
                  <c:v>555</c:v>
                </c:pt>
                <c:pt idx="131">
                  <c:v>616</c:v>
                </c:pt>
                <c:pt idx="132">
                  <c:v>431</c:v>
                </c:pt>
                <c:pt idx="133">
                  <c:v>467</c:v>
                </c:pt>
                <c:pt idx="134">
                  <c:v>492</c:v>
                </c:pt>
                <c:pt idx="135">
                  <c:v>412</c:v>
                </c:pt>
                <c:pt idx="136">
                  <c:v>564</c:v>
                </c:pt>
                <c:pt idx="137">
                  <c:v>456</c:v>
                </c:pt>
                <c:pt idx="138">
                  <c:v>815</c:v>
                </c:pt>
                <c:pt idx="139">
                  <c:v>595</c:v>
                </c:pt>
                <c:pt idx="140">
                  <c:v>687</c:v>
                </c:pt>
                <c:pt idx="141">
                  <c:v>1115</c:v>
                </c:pt>
                <c:pt idx="142">
                  <c:v>433</c:v>
                </c:pt>
                <c:pt idx="143">
                  <c:v>438</c:v>
                </c:pt>
                <c:pt idx="144">
                  <c:v>762</c:v>
                </c:pt>
                <c:pt idx="145">
                  <c:v>392</c:v>
                </c:pt>
                <c:pt idx="146">
                  <c:v>852</c:v>
                </c:pt>
                <c:pt idx="147">
                  <c:v>937</c:v>
                </c:pt>
                <c:pt idx="148">
                  <c:v>606</c:v>
                </c:pt>
                <c:pt idx="149">
                  <c:v>703</c:v>
                </c:pt>
                <c:pt idx="150">
                  <c:v>943</c:v>
                </c:pt>
                <c:pt idx="151">
                  <c:v>835</c:v>
                </c:pt>
                <c:pt idx="152">
                  <c:v>363</c:v>
                </c:pt>
                <c:pt idx="153">
                  <c:v>661</c:v>
                </c:pt>
                <c:pt idx="154">
                  <c:v>747</c:v>
                </c:pt>
                <c:pt idx="155">
                  <c:v>635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A04-4059-B578-AADC5A9D830D}"/>
            </c:ext>
          </c:extLst>
        </c:ser>
        <c:ser>
          <c:idx val="2"/>
          <c:order val="1"/>
          <c:tx>
            <c:strRef>
              <c:f>'UIF claims'!$D$1</c:f>
              <c:strCache>
                <c:ptCount val="1"/>
                <c:pt idx="0">
                  <c:v>Pinetown</c:v>
                </c:pt>
              </c:strCache>
            </c:strRef>
          </c:tx>
          <c:spPr>
            <a:ln w="22225" cap="rnd">
              <a:solidFill>
                <a:schemeClr val="accent5"/>
              </a:solidFill>
            </a:ln>
            <a:effectLst>
              <a:glow rad="139700">
                <a:schemeClr val="accent5">
                  <a:satMod val="175000"/>
                  <a:alpha val="14000"/>
                </a:schemeClr>
              </a:glow>
            </a:effectLst>
          </c:spPr>
          <c:marker>
            <c:symbol val="none"/>
          </c:marker>
          <c:cat>
            <c:strRef>
              <c:f>'UIF claims'!$B$1:$B$157</c:f>
              <c:strCache>
                <c:ptCount val="157"/>
                <c:pt idx="0">
                  <c:v>Year</c:v>
                </c:pt>
                <c:pt idx="1">
                  <c:v>2007    </c:v>
                </c:pt>
                <c:pt idx="2">
                  <c:v>2007    </c:v>
                </c:pt>
                <c:pt idx="3">
                  <c:v>2007    </c:v>
                </c:pt>
                <c:pt idx="4">
                  <c:v>2007    </c:v>
                </c:pt>
                <c:pt idx="5">
                  <c:v>2007    </c:v>
                </c:pt>
                <c:pt idx="6">
                  <c:v>2007    </c:v>
                </c:pt>
                <c:pt idx="7">
                  <c:v>2007    </c:v>
                </c:pt>
                <c:pt idx="8">
                  <c:v>2007    </c:v>
                </c:pt>
                <c:pt idx="9">
                  <c:v>2007    </c:v>
                </c:pt>
                <c:pt idx="10">
                  <c:v>2008    </c:v>
                </c:pt>
                <c:pt idx="11">
                  <c:v>2008    </c:v>
                </c:pt>
                <c:pt idx="12">
                  <c:v>2008    </c:v>
                </c:pt>
                <c:pt idx="13">
                  <c:v>2008    </c:v>
                </c:pt>
                <c:pt idx="14">
                  <c:v>2008    </c:v>
                </c:pt>
                <c:pt idx="15">
                  <c:v>2008    </c:v>
                </c:pt>
                <c:pt idx="16">
                  <c:v>2008    </c:v>
                </c:pt>
                <c:pt idx="17">
                  <c:v>2008    </c:v>
                </c:pt>
                <c:pt idx="18">
                  <c:v>2008    </c:v>
                </c:pt>
                <c:pt idx="19">
                  <c:v>2008    </c:v>
                </c:pt>
                <c:pt idx="20">
                  <c:v>2008    </c:v>
                </c:pt>
                <c:pt idx="21">
                  <c:v>2008    </c:v>
                </c:pt>
                <c:pt idx="22">
                  <c:v>2009    </c:v>
                </c:pt>
                <c:pt idx="23">
                  <c:v>2009    </c:v>
                </c:pt>
                <c:pt idx="24">
                  <c:v>2009    </c:v>
                </c:pt>
                <c:pt idx="25">
                  <c:v>2009    </c:v>
                </c:pt>
                <c:pt idx="26">
                  <c:v>2009    </c:v>
                </c:pt>
                <c:pt idx="27">
                  <c:v>2009    </c:v>
                </c:pt>
                <c:pt idx="28">
                  <c:v>2009    </c:v>
                </c:pt>
                <c:pt idx="29">
                  <c:v>2009    </c:v>
                </c:pt>
                <c:pt idx="30">
                  <c:v>2009    </c:v>
                </c:pt>
                <c:pt idx="31">
                  <c:v>2009    </c:v>
                </c:pt>
                <c:pt idx="32">
                  <c:v>2009    </c:v>
                </c:pt>
                <c:pt idx="33">
                  <c:v>2009    </c:v>
                </c:pt>
                <c:pt idx="34">
                  <c:v>2010    </c:v>
                </c:pt>
                <c:pt idx="35">
                  <c:v>2010    </c:v>
                </c:pt>
                <c:pt idx="36">
                  <c:v>2010    </c:v>
                </c:pt>
                <c:pt idx="37">
                  <c:v>2010    </c:v>
                </c:pt>
                <c:pt idx="38">
                  <c:v>2010    </c:v>
                </c:pt>
                <c:pt idx="39">
                  <c:v>2010    </c:v>
                </c:pt>
                <c:pt idx="40">
                  <c:v>2010    </c:v>
                </c:pt>
                <c:pt idx="41">
                  <c:v>2010    </c:v>
                </c:pt>
                <c:pt idx="42">
                  <c:v>2010    </c:v>
                </c:pt>
                <c:pt idx="43">
                  <c:v>2010    </c:v>
                </c:pt>
                <c:pt idx="44">
                  <c:v>2010    </c:v>
                </c:pt>
                <c:pt idx="45">
                  <c:v>2010    </c:v>
                </c:pt>
                <c:pt idx="46">
                  <c:v>2011</c:v>
                </c:pt>
                <c:pt idx="47">
                  <c:v>2011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2012</c:v>
                </c:pt>
                <c:pt idx="59">
                  <c:v>2012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2013    </c:v>
                </c:pt>
                <c:pt idx="71">
                  <c:v>2013    </c:v>
                </c:pt>
                <c:pt idx="72">
                  <c:v>2013    </c:v>
                </c:pt>
                <c:pt idx="73">
                  <c:v>2013    </c:v>
                </c:pt>
                <c:pt idx="74">
                  <c:v>2013    </c:v>
                </c:pt>
                <c:pt idx="75">
                  <c:v>2013    </c:v>
                </c:pt>
                <c:pt idx="76">
                  <c:v>2013    </c:v>
                </c:pt>
                <c:pt idx="77">
                  <c:v>2013    </c:v>
                </c:pt>
                <c:pt idx="78">
                  <c:v>2013    </c:v>
                </c:pt>
                <c:pt idx="79">
                  <c:v>2013    </c:v>
                </c:pt>
                <c:pt idx="80">
                  <c:v>2013    </c:v>
                </c:pt>
                <c:pt idx="81">
                  <c:v>2013    </c:v>
                </c:pt>
                <c:pt idx="82">
                  <c:v>2014    </c:v>
                </c:pt>
                <c:pt idx="83">
                  <c:v>2014    </c:v>
                </c:pt>
                <c:pt idx="84">
                  <c:v>2014    </c:v>
                </c:pt>
                <c:pt idx="85">
                  <c:v>2014    </c:v>
                </c:pt>
                <c:pt idx="86">
                  <c:v>2014    </c:v>
                </c:pt>
                <c:pt idx="87">
                  <c:v>2014    </c:v>
                </c:pt>
                <c:pt idx="88">
                  <c:v>2014    </c:v>
                </c:pt>
                <c:pt idx="89">
                  <c:v>2014    </c:v>
                </c:pt>
                <c:pt idx="90">
                  <c:v>2014    </c:v>
                </c:pt>
                <c:pt idx="91">
                  <c:v>2014    </c:v>
                </c:pt>
                <c:pt idx="92">
                  <c:v>2014    </c:v>
                </c:pt>
                <c:pt idx="93">
                  <c:v>2014    </c:v>
                </c:pt>
                <c:pt idx="94">
                  <c:v>2015    </c:v>
                </c:pt>
                <c:pt idx="95">
                  <c:v>2015    </c:v>
                </c:pt>
                <c:pt idx="96">
                  <c:v>2015    </c:v>
                </c:pt>
                <c:pt idx="97">
                  <c:v>2015    </c:v>
                </c:pt>
                <c:pt idx="98">
                  <c:v>2015    </c:v>
                </c:pt>
                <c:pt idx="99">
                  <c:v>2015    </c:v>
                </c:pt>
                <c:pt idx="100">
                  <c:v>2015    </c:v>
                </c:pt>
                <c:pt idx="101">
                  <c:v>2015    </c:v>
                </c:pt>
                <c:pt idx="102">
                  <c:v>2015    </c:v>
                </c:pt>
                <c:pt idx="103">
                  <c:v>2015    </c:v>
                </c:pt>
                <c:pt idx="104">
                  <c:v>2015    </c:v>
                </c:pt>
                <c:pt idx="105">
                  <c:v>2015    </c:v>
                </c:pt>
                <c:pt idx="106">
                  <c:v>2016    </c:v>
                </c:pt>
                <c:pt idx="107">
                  <c:v>2016    </c:v>
                </c:pt>
                <c:pt idx="108">
                  <c:v>2016    </c:v>
                </c:pt>
                <c:pt idx="109">
                  <c:v>2016    </c:v>
                </c:pt>
                <c:pt idx="110">
                  <c:v>2016    </c:v>
                </c:pt>
                <c:pt idx="111">
                  <c:v>2016    </c:v>
                </c:pt>
                <c:pt idx="112">
                  <c:v>2016    </c:v>
                </c:pt>
                <c:pt idx="113">
                  <c:v>2016    </c:v>
                </c:pt>
                <c:pt idx="114">
                  <c:v>2016    </c:v>
                </c:pt>
                <c:pt idx="115">
                  <c:v>2016    </c:v>
                </c:pt>
                <c:pt idx="116">
                  <c:v>2016    </c:v>
                </c:pt>
                <c:pt idx="117">
                  <c:v>2016</c:v>
                </c:pt>
                <c:pt idx="118">
                  <c:v>2017</c:v>
                </c:pt>
                <c:pt idx="119">
                  <c:v>2017</c:v>
                </c:pt>
                <c:pt idx="120">
                  <c:v>2017</c:v>
                </c:pt>
                <c:pt idx="121">
                  <c:v>2017</c:v>
                </c:pt>
                <c:pt idx="122">
                  <c:v>2017</c:v>
                </c:pt>
                <c:pt idx="123">
                  <c:v>2017</c:v>
                </c:pt>
                <c:pt idx="124">
                  <c:v>2017</c:v>
                </c:pt>
                <c:pt idx="125">
                  <c:v>2017</c:v>
                </c:pt>
                <c:pt idx="126">
                  <c:v>2017</c:v>
                </c:pt>
                <c:pt idx="127">
                  <c:v>2017</c:v>
                </c:pt>
                <c:pt idx="128">
                  <c:v>2017</c:v>
                </c:pt>
                <c:pt idx="129">
                  <c:v>2017</c:v>
                </c:pt>
                <c:pt idx="130">
                  <c:v>2018</c:v>
                </c:pt>
                <c:pt idx="131">
                  <c:v>2018</c:v>
                </c:pt>
                <c:pt idx="132">
                  <c:v>2018</c:v>
                </c:pt>
                <c:pt idx="133">
                  <c:v>2018</c:v>
                </c:pt>
                <c:pt idx="134">
                  <c:v>2018</c:v>
                </c:pt>
                <c:pt idx="135">
                  <c:v>2018</c:v>
                </c:pt>
                <c:pt idx="136">
                  <c:v>2018</c:v>
                </c:pt>
                <c:pt idx="137">
                  <c:v>2018</c:v>
                </c:pt>
                <c:pt idx="138">
                  <c:v>2018</c:v>
                </c:pt>
                <c:pt idx="139">
                  <c:v>2018</c:v>
                </c:pt>
                <c:pt idx="140">
                  <c:v>2018</c:v>
                </c:pt>
                <c:pt idx="141">
                  <c:v>2018</c:v>
                </c:pt>
                <c:pt idx="142">
                  <c:v>2019</c:v>
                </c:pt>
                <c:pt idx="143">
                  <c:v>2019</c:v>
                </c:pt>
                <c:pt idx="144">
                  <c:v>2019</c:v>
                </c:pt>
                <c:pt idx="145">
                  <c:v>2019</c:v>
                </c:pt>
                <c:pt idx="146">
                  <c:v>2019</c:v>
                </c:pt>
                <c:pt idx="147">
                  <c:v>2019</c:v>
                </c:pt>
                <c:pt idx="148">
                  <c:v>2019</c:v>
                </c:pt>
                <c:pt idx="149">
                  <c:v>2019</c:v>
                </c:pt>
                <c:pt idx="150">
                  <c:v>2019</c:v>
                </c:pt>
                <c:pt idx="151">
                  <c:v>2019</c:v>
                </c:pt>
                <c:pt idx="152">
                  <c:v>2019</c:v>
                </c:pt>
                <c:pt idx="153">
                  <c:v>2019</c:v>
                </c:pt>
                <c:pt idx="154">
                  <c:v>2020</c:v>
                </c:pt>
                <c:pt idx="155">
                  <c:v>2020</c:v>
                </c:pt>
                <c:pt idx="156">
                  <c:v>2020</c:v>
                </c:pt>
              </c:strCache>
            </c:strRef>
          </c:cat>
          <c:val>
            <c:numRef>
              <c:f>'UIF claims'!$D$2:$D$157</c:f>
              <c:numCache>
                <c:formatCode>General</c:formatCode>
                <c:ptCount val="156"/>
                <c:pt idx="0">
                  <c:v>1032</c:v>
                </c:pt>
                <c:pt idx="1">
                  <c:v>800</c:v>
                </c:pt>
                <c:pt idx="2">
                  <c:v>528</c:v>
                </c:pt>
                <c:pt idx="3">
                  <c:v>1535</c:v>
                </c:pt>
                <c:pt idx="4">
                  <c:v>990</c:v>
                </c:pt>
                <c:pt idx="5">
                  <c:v>642</c:v>
                </c:pt>
                <c:pt idx="6">
                  <c:v>1034</c:v>
                </c:pt>
                <c:pt idx="7">
                  <c:v>924</c:v>
                </c:pt>
                <c:pt idx="8">
                  <c:v>742</c:v>
                </c:pt>
                <c:pt idx="9">
                  <c:v>542</c:v>
                </c:pt>
                <c:pt idx="10">
                  <c:v>1386</c:v>
                </c:pt>
                <c:pt idx="11">
                  <c:v>1045</c:v>
                </c:pt>
                <c:pt idx="12">
                  <c:v>773</c:v>
                </c:pt>
                <c:pt idx="13">
                  <c:v>933</c:v>
                </c:pt>
                <c:pt idx="14">
                  <c:v>1237</c:v>
                </c:pt>
                <c:pt idx="15">
                  <c:v>1097</c:v>
                </c:pt>
                <c:pt idx="16">
                  <c:v>1286</c:v>
                </c:pt>
                <c:pt idx="17">
                  <c:v>1189</c:v>
                </c:pt>
                <c:pt idx="18">
                  <c:v>1138</c:v>
                </c:pt>
                <c:pt idx="19">
                  <c:v>1024</c:v>
                </c:pt>
                <c:pt idx="20">
                  <c:v>1167</c:v>
                </c:pt>
                <c:pt idx="21">
                  <c:v>1218</c:v>
                </c:pt>
                <c:pt idx="22">
                  <c:v>2345</c:v>
                </c:pt>
                <c:pt idx="23">
                  <c:v>1844</c:v>
                </c:pt>
                <c:pt idx="24">
                  <c:v>1652</c:v>
                </c:pt>
                <c:pt idx="25">
                  <c:v>1836</c:v>
                </c:pt>
                <c:pt idx="26">
                  <c:v>1330</c:v>
                </c:pt>
                <c:pt idx="27">
                  <c:v>2307</c:v>
                </c:pt>
                <c:pt idx="28">
                  <c:v>1964</c:v>
                </c:pt>
                <c:pt idx="29">
                  <c:v>1117</c:v>
                </c:pt>
                <c:pt idx="30">
                  <c:v>1638</c:v>
                </c:pt>
                <c:pt idx="31">
                  <c:v>1595</c:v>
                </c:pt>
                <c:pt idx="32">
                  <c:v>1127</c:v>
                </c:pt>
                <c:pt idx="33">
                  <c:v>1200</c:v>
                </c:pt>
                <c:pt idx="34">
                  <c:v>1442</c:v>
                </c:pt>
                <c:pt idx="35">
                  <c:v>1475</c:v>
                </c:pt>
                <c:pt idx="36">
                  <c:v>938</c:v>
                </c:pt>
                <c:pt idx="37">
                  <c:v>1316</c:v>
                </c:pt>
                <c:pt idx="38">
                  <c:v>1251</c:v>
                </c:pt>
                <c:pt idx="39">
                  <c:v>1154</c:v>
                </c:pt>
                <c:pt idx="40">
                  <c:v>340</c:v>
                </c:pt>
                <c:pt idx="41">
                  <c:v>1212</c:v>
                </c:pt>
                <c:pt idx="42">
                  <c:v>1184</c:v>
                </c:pt>
                <c:pt idx="43">
                  <c:v>1038</c:v>
                </c:pt>
                <c:pt idx="44">
                  <c:v>1013</c:v>
                </c:pt>
                <c:pt idx="45">
                  <c:v>1031</c:v>
                </c:pt>
                <c:pt idx="46">
                  <c:v>1012</c:v>
                </c:pt>
                <c:pt idx="47">
                  <c:v>1239</c:v>
                </c:pt>
                <c:pt idx="48">
                  <c:v>980</c:v>
                </c:pt>
                <c:pt idx="49">
                  <c:v>841</c:v>
                </c:pt>
                <c:pt idx="50">
                  <c:v>774</c:v>
                </c:pt>
                <c:pt idx="51">
                  <c:v>1136</c:v>
                </c:pt>
                <c:pt idx="52">
                  <c:v>1151</c:v>
                </c:pt>
                <c:pt idx="53">
                  <c:v>1158</c:v>
                </c:pt>
                <c:pt idx="54">
                  <c:v>939</c:v>
                </c:pt>
                <c:pt idx="55">
                  <c:v>774</c:v>
                </c:pt>
                <c:pt idx="56">
                  <c:v>571</c:v>
                </c:pt>
                <c:pt idx="57">
                  <c:v>880</c:v>
                </c:pt>
                <c:pt idx="58">
                  <c:v>821</c:v>
                </c:pt>
                <c:pt idx="59">
                  <c:v>735</c:v>
                </c:pt>
                <c:pt idx="60">
                  <c:v>903</c:v>
                </c:pt>
                <c:pt idx="61">
                  <c:v>751</c:v>
                </c:pt>
                <c:pt idx="62">
                  <c:v>895</c:v>
                </c:pt>
                <c:pt idx="63">
                  <c:v>980</c:v>
                </c:pt>
                <c:pt idx="64">
                  <c:v>928</c:v>
                </c:pt>
                <c:pt idx="65">
                  <c:v>235</c:v>
                </c:pt>
                <c:pt idx="66">
                  <c:v>193</c:v>
                </c:pt>
                <c:pt idx="67">
                  <c:v>490</c:v>
                </c:pt>
                <c:pt idx="68">
                  <c:v>925</c:v>
                </c:pt>
                <c:pt idx="69">
                  <c:v>1134</c:v>
                </c:pt>
                <c:pt idx="70">
                  <c:v>1170</c:v>
                </c:pt>
                <c:pt idx="71">
                  <c:v>1132</c:v>
                </c:pt>
                <c:pt idx="72">
                  <c:v>1267</c:v>
                </c:pt>
                <c:pt idx="73">
                  <c:v>1285</c:v>
                </c:pt>
                <c:pt idx="74">
                  <c:v>1102</c:v>
                </c:pt>
                <c:pt idx="75">
                  <c:v>1307</c:v>
                </c:pt>
                <c:pt idx="76">
                  <c:v>1024</c:v>
                </c:pt>
                <c:pt idx="77">
                  <c:v>1193</c:v>
                </c:pt>
                <c:pt idx="78">
                  <c:v>1524</c:v>
                </c:pt>
                <c:pt idx="79">
                  <c:v>1321</c:v>
                </c:pt>
                <c:pt idx="80">
                  <c:v>1019</c:v>
                </c:pt>
                <c:pt idx="81">
                  <c:v>1490</c:v>
                </c:pt>
                <c:pt idx="82">
                  <c:v>1349</c:v>
                </c:pt>
                <c:pt idx="83">
                  <c:v>1324</c:v>
                </c:pt>
                <c:pt idx="84">
                  <c:v>1153</c:v>
                </c:pt>
                <c:pt idx="85">
                  <c:v>1286</c:v>
                </c:pt>
                <c:pt idx="86">
                  <c:v>1112</c:v>
                </c:pt>
                <c:pt idx="87">
                  <c:v>1386</c:v>
                </c:pt>
                <c:pt idx="88">
                  <c:v>1310</c:v>
                </c:pt>
                <c:pt idx="89">
                  <c:v>1367</c:v>
                </c:pt>
                <c:pt idx="90">
                  <c:v>1532</c:v>
                </c:pt>
                <c:pt idx="91">
                  <c:v>1327</c:v>
                </c:pt>
                <c:pt idx="92">
                  <c:v>967</c:v>
                </c:pt>
                <c:pt idx="93">
                  <c:v>1475</c:v>
                </c:pt>
                <c:pt idx="94">
                  <c:v>1394</c:v>
                </c:pt>
                <c:pt idx="95">
                  <c:v>1341</c:v>
                </c:pt>
                <c:pt idx="96">
                  <c:v>1098</c:v>
                </c:pt>
                <c:pt idx="97">
                  <c:v>1178</c:v>
                </c:pt>
                <c:pt idx="98">
                  <c:v>1196</c:v>
                </c:pt>
                <c:pt idx="99">
                  <c:v>1339</c:v>
                </c:pt>
                <c:pt idx="100">
                  <c:v>1188</c:v>
                </c:pt>
                <c:pt idx="101">
                  <c:v>1132</c:v>
                </c:pt>
                <c:pt idx="102">
                  <c:v>1309</c:v>
                </c:pt>
                <c:pt idx="103">
                  <c:v>1144</c:v>
                </c:pt>
                <c:pt idx="104">
                  <c:v>696</c:v>
                </c:pt>
                <c:pt idx="105">
                  <c:v>1354</c:v>
                </c:pt>
                <c:pt idx="106">
                  <c:v>1281</c:v>
                </c:pt>
                <c:pt idx="107">
                  <c:v>1125</c:v>
                </c:pt>
                <c:pt idx="108">
                  <c:v>1064</c:v>
                </c:pt>
                <c:pt idx="109">
                  <c:v>1266</c:v>
                </c:pt>
                <c:pt idx="110">
                  <c:v>1119</c:v>
                </c:pt>
                <c:pt idx="111">
                  <c:v>1092</c:v>
                </c:pt>
                <c:pt idx="112">
                  <c:v>1092</c:v>
                </c:pt>
                <c:pt idx="113">
                  <c:v>1152</c:v>
                </c:pt>
                <c:pt idx="114">
                  <c:v>1484</c:v>
                </c:pt>
                <c:pt idx="115">
                  <c:v>1725</c:v>
                </c:pt>
                <c:pt idx="116">
                  <c:v>1213</c:v>
                </c:pt>
                <c:pt idx="117">
                  <c:v>2121</c:v>
                </c:pt>
                <c:pt idx="118">
                  <c:v>2134</c:v>
                </c:pt>
                <c:pt idx="119">
                  <c:v>2287</c:v>
                </c:pt>
                <c:pt idx="120">
                  <c:v>1582</c:v>
                </c:pt>
                <c:pt idx="121">
                  <c:v>2071</c:v>
                </c:pt>
                <c:pt idx="122">
                  <c:v>1956</c:v>
                </c:pt>
                <c:pt idx="123">
                  <c:v>1711</c:v>
                </c:pt>
                <c:pt idx="124">
                  <c:v>1984</c:v>
                </c:pt>
                <c:pt idx="125">
                  <c:v>1743</c:v>
                </c:pt>
                <c:pt idx="126">
                  <c:v>1564</c:v>
                </c:pt>
                <c:pt idx="127">
                  <c:v>1660</c:v>
                </c:pt>
                <c:pt idx="128">
                  <c:v>1194</c:v>
                </c:pt>
                <c:pt idx="129">
                  <c:v>1873</c:v>
                </c:pt>
                <c:pt idx="130">
                  <c:v>1647</c:v>
                </c:pt>
                <c:pt idx="131">
                  <c:v>1755</c:v>
                </c:pt>
                <c:pt idx="132">
                  <c:v>1557</c:v>
                </c:pt>
                <c:pt idx="133">
                  <c:v>1936</c:v>
                </c:pt>
                <c:pt idx="134">
                  <c:v>1756</c:v>
                </c:pt>
                <c:pt idx="135">
                  <c:v>1655</c:v>
                </c:pt>
                <c:pt idx="136">
                  <c:v>1712</c:v>
                </c:pt>
                <c:pt idx="137">
                  <c:v>1586</c:v>
                </c:pt>
                <c:pt idx="138">
                  <c:v>1898</c:v>
                </c:pt>
                <c:pt idx="139">
                  <c:v>1933</c:v>
                </c:pt>
                <c:pt idx="140">
                  <c:v>1195</c:v>
                </c:pt>
                <c:pt idx="141">
                  <c:v>1976</c:v>
                </c:pt>
                <c:pt idx="142">
                  <c:v>1901</c:v>
                </c:pt>
                <c:pt idx="143">
                  <c:v>1671</c:v>
                </c:pt>
                <c:pt idx="144">
                  <c:v>1789</c:v>
                </c:pt>
                <c:pt idx="145">
                  <c:v>1877</c:v>
                </c:pt>
                <c:pt idx="146">
                  <c:v>1816</c:v>
                </c:pt>
                <c:pt idx="147">
                  <c:v>2321</c:v>
                </c:pt>
                <c:pt idx="148">
                  <c:v>1940</c:v>
                </c:pt>
                <c:pt idx="149">
                  <c:v>2008</c:v>
                </c:pt>
                <c:pt idx="150">
                  <c:v>2412</c:v>
                </c:pt>
                <c:pt idx="151">
                  <c:v>2391</c:v>
                </c:pt>
                <c:pt idx="152">
                  <c:v>1384</c:v>
                </c:pt>
                <c:pt idx="153">
                  <c:v>2309</c:v>
                </c:pt>
                <c:pt idx="154">
                  <c:v>2356</c:v>
                </c:pt>
                <c:pt idx="155">
                  <c:v>1474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A04-4059-B578-AADC5A9D830D}"/>
            </c:ext>
          </c:extLst>
        </c:ser>
        <c:ser>
          <c:idx val="3"/>
          <c:order val="2"/>
          <c:tx>
            <c:strRef>
              <c:f>'UIF claims'!$E$1</c:f>
              <c:strCache>
                <c:ptCount val="1"/>
                <c:pt idx="0">
                  <c:v>Prospecton</c:v>
                </c:pt>
              </c:strCache>
            </c:strRef>
          </c:tx>
          <c:spPr>
            <a:ln w="22225" cap="rnd">
              <a:solidFill>
                <a:schemeClr val="accent1">
                  <a:lumMod val="60000"/>
                </a:schemeClr>
              </a:solidFill>
            </a:ln>
            <a:effectLst>
              <a:glow rad="139700">
                <a:schemeClr val="accent1">
                  <a:lumMod val="60000"/>
                  <a:satMod val="175000"/>
                  <a:alpha val="14000"/>
                </a:schemeClr>
              </a:glow>
            </a:effectLst>
          </c:spPr>
          <c:marker>
            <c:symbol val="none"/>
          </c:marker>
          <c:cat>
            <c:strRef>
              <c:f>'UIF claims'!$B$1:$B$157</c:f>
              <c:strCache>
                <c:ptCount val="157"/>
                <c:pt idx="0">
                  <c:v>Year</c:v>
                </c:pt>
                <c:pt idx="1">
                  <c:v>2007    </c:v>
                </c:pt>
                <c:pt idx="2">
                  <c:v>2007    </c:v>
                </c:pt>
                <c:pt idx="3">
                  <c:v>2007    </c:v>
                </c:pt>
                <c:pt idx="4">
                  <c:v>2007    </c:v>
                </c:pt>
                <c:pt idx="5">
                  <c:v>2007    </c:v>
                </c:pt>
                <c:pt idx="6">
                  <c:v>2007    </c:v>
                </c:pt>
                <c:pt idx="7">
                  <c:v>2007    </c:v>
                </c:pt>
                <c:pt idx="8">
                  <c:v>2007    </c:v>
                </c:pt>
                <c:pt idx="9">
                  <c:v>2007    </c:v>
                </c:pt>
                <c:pt idx="10">
                  <c:v>2008    </c:v>
                </c:pt>
                <c:pt idx="11">
                  <c:v>2008    </c:v>
                </c:pt>
                <c:pt idx="12">
                  <c:v>2008    </c:v>
                </c:pt>
                <c:pt idx="13">
                  <c:v>2008    </c:v>
                </c:pt>
                <c:pt idx="14">
                  <c:v>2008    </c:v>
                </c:pt>
                <c:pt idx="15">
                  <c:v>2008    </c:v>
                </c:pt>
                <c:pt idx="16">
                  <c:v>2008    </c:v>
                </c:pt>
                <c:pt idx="17">
                  <c:v>2008    </c:v>
                </c:pt>
                <c:pt idx="18">
                  <c:v>2008    </c:v>
                </c:pt>
                <c:pt idx="19">
                  <c:v>2008    </c:v>
                </c:pt>
                <c:pt idx="20">
                  <c:v>2008    </c:v>
                </c:pt>
                <c:pt idx="21">
                  <c:v>2008    </c:v>
                </c:pt>
                <c:pt idx="22">
                  <c:v>2009    </c:v>
                </c:pt>
                <c:pt idx="23">
                  <c:v>2009    </c:v>
                </c:pt>
                <c:pt idx="24">
                  <c:v>2009    </c:v>
                </c:pt>
                <c:pt idx="25">
                  <c:v>2009    </c:v>
                </c:pt>
                <c:pt idx="26">
                  <c:v>2009    </c:v>
                </c:pt>
                <c:pt idx="27">
                  <c:v>2009    </c:v>
                </c:pt>
                <c:pt idx="28">
                  <c:v>2009    </c:v>
                </c:pt>
                <c:pt idx="29">
                  <c:v>2009    </c:v>
                </c:pt>
                <c:pt idx="30">
                  <c:v>2009    </c:v>
                </c:pt>
                <c:pt idx="31">
                  <c:v>2009    </c:v>
                </c:pt>
                <c:pt idx="32">
                  <c:v>2009    </c:v>
                </c:pt>
                <c:pt idx="33">
                  <c:v>2009    </c:v>
                </c:pt>
                <c:pt idx="34">
                  <c:v>2010    </c:v>
                </c:pt>
                <c:pt idx="35">
                  <c:v>2010    </c:v>
                </c:pt>
                <c:pt idx="36">
                  <c:v>2010    </c:v>
                </c:pt>
                <c:pt idx="37">
                  <c:v>2010    </c:v>
                </c:pt>
                <c:pt idx="38">
                  <c:v>2010    </c:v>
                </c:pt>
                <c:pt idx="39">
                  <c:v>2010    </c:v>
                </c:pt>
                <c:pt idx="40">
                  <c:v>2010    </c:v>
                </c:pt>
                <c:pt idx="41">
                  <c:v>2010    </c:v>
                </c:pt>
                <c:pt idx="42">
                  <c:v>2010    </c:v>
                </c:pt>
                <c:pt idx="43">
                  <c:v>2010    </c:v>
                </c:pt>
                <c:pt idx="44">
                  <c:v>2010    </c:v>
                </c:pt>
                <c:pt idx="45">
                  <c:v>2010    </c:v>
                </c:pt>
                <c:pt idx="46">
                  <c:v>2011</c:v>
                </c:pt>
                <c:pt idx="47">
                  <c:v>2011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2012</c:v>
                </c:pt>
                <c:pt idx="59">
                  <c:v>2012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2013    </c:v>
                </c:pt>
                <c:pt idx="71">
                  <c:v>2013    </c:v>
                </c:pt>
                <c:pt idx="72">
                  <c:v>2013    </c:v>
                </c:pt>
                <c:pt idx="73">
                  <c:v>2013    </c:v>
                </c:pt>
                <c:pt idx="74">
                  <c:v>2013    </c:v>
                </c:pt>
                <c:pt idx="75">
                  <c:v>2013    </c:v>
                </c:pt>
                <c:pt idx="76">
                  <c:v>2013    </c:v>
                </c:pt>
                <c:pt idx="77">
                  <c:v>2013    </c:v>
                </c:pt>
                <c:pt idx="78">
                  <c:v>2013    </c:v>
                </c:pt>
                <c:pt idx="79">
                  <c:v>2013    </c:v>
                </c:pt>
                <c:pt idx="80">
                  <c:v>2013    </c:v>
                </c:pt>
                <c:pt idx="81">
                  <c:v>2013    </c:v>
                </c:pt>
                <c:pt idx="82">
                  <c:v>2014    </c:v>
                </c:pt>
                <c:pt idx="83">
                  <c:v>2014    </c:v>
                </c:pt>
                <c:pt idx="84">
                  <c:v>2014    </c:v>
                </c:pt>
                <c:pt idx="85">
                  <c:v>2014    </c:v>
                </c:pt>
                <c:pt idx="86">
                  <c:v>2014    </c:v>
                </c:pt>
                <c:pt idx="87">
                  <c:v>2014    </c:v>
                </c:pt>
                <c:pt idx="88">
                  <c:v>2014    </c:v>
                </c:pt>
                <c:pt idx="89">
                  <c:v>2014    </c:v>
                </c:pt>
                <c:pt idx="90">
                  <c:v>2014    </c:v>
                </c:pt>
                <c:pt idx="91">
                  <c:v>2014    </c:v>
                </c:pt>
                <c:pt idx="92">
                  <c:v>2014    </c:v>
                </c:pt>
                <c:pt idx="93">
                  <c:v>2014    </c:v>
                </c:pt>
                <c:pt idx="94">
                  <c:v>2015    </c:v>
                </c:pt>
                <c:pt idx="95">
                  <c:v>2015    </c:v>
                </c:pt>
                <c:pt idx="96">
                  <c:v>2015    </c:v>
                </c:pt>
                <c:pt idx="97">
                  <c:v>2015    </c:v>
                </c:pt>
                <c:pt idx="98">
                  <c:v>2015    </c:v>
                </c:pt>
                <c:pt idx="99">
                  <c:v>2015    </c:v>
                </c:pt>
                <c:pt idx="100">
                  <c:v>2015    </c:v>
                </c:pt>
                <c:pt idx="101">
                  <c:v>2015    </c:v>
                </c:pt>
                <c:pt idx="102">
                  <c:v>2015    </c:v>
                </c:pt>
                <c:pt idx="103">
                  <c:v>2015    </c:v>
                </c:pt>
                <c:pt idx="104">
                  <c:v>2015    </c:v>
                </c:pt>
                <c:pt idx="105">
                  <c:v>2015    </c:v>
                </c:pt>
                <c:pt idx="106">
                  <c:v>2016    </c:v>
                </c:pt>
                <c:pt idx="107">
                  <c:v>2016    </c:v>
                </c:pt>
                <c:pt idx="108">
                  <c:v>2016    </c:v>
                </c:pt>
                <c:pt idx="109">
                  <c:v>2016    </c:v>
                </c:pt>
                <c:pt idx="110">
                  <c:v>2016    </c:v>
                </c:pt>
                <c:pt idx="111">
                  <c:v>2016    </c:v>
                </c:pt>
                <c:pt idx="112">
                  <c:v>2016    </c:v>
                </c:pt>
                <c:pt idx="113">
                  <c:v>2016    </c:v>
                </c:pt>
                <c:pt idx="114">
                  <c:v>2016    </c:v>
                </c:pt>
                <c:pt idx="115">
                  <c:v>2016    </c:v>
                </c:pt>
                <c:pt idx="116">
                  <c:v>2016    </c:v>
                </c:pt>
                <c:pt idx="117">
                  <c:v>2016</c:v>
                </c:pt>
                <c:pt idx="118">
                  <c:v>2017</c:v>
                </c:pt>
                <c:pt idx="119">
                  <c:v>2017</c:v>
                </c:pt>
                <c:pt idx="120">
                  <c:v>2017</c:v>
                </c:pt>
                <c:pt idx="121">
                  <c:v>2017</c:v>
                </c:pt>
                <c:pt idx="122">
                  <c:v>2017</c:v>
                </c:pt>
                <c:pt idx="123">
                  <c:v>2017</c:v>
                </c:pt>
                <c:pt idx="124">
                  <c:v>2017</c:v>
                </c:pt>
                <c:pt idx="125">
                  <c:v>2017</c:v>
                </c:pt>
                <c:pt idx="126">
                  <c:v>2017</c:v>
                </c:pt>
                <c:pt idx="127">
                  <c:v>2017</c:v>
                </c:pt>
                <c:pt idx="128">
                  <c:v>2017</c:v>
                </c:pt>
                <c:pt idx="129">
                  <c:v>2017</c:v>
                </c:pt>
                <c:pt idx="130">
                  <c:v>2018</c:v>
                </c:pt>
                <c:pt idx="131">
                  <c:v>2018</c:v>
                </c:pt>
                <c:pt idx="132">
                  <c:v>2018</c:v>
                </c:pt>
                <c:pt idx="133">
                  <c:v>2018</c:v>
                </c:pt>
                <c:pt idx="134">
                  <c:v>2018</c:v>
                </c:pt>
                <c:pt idx="135">
                  <c:v>2018</c:v>
                </c:pt>
                <c:pt idx="136">
                  <c:v>2018</c:v>
                </c:pt>
                <c:pt idx="137">
                  <c:v>2018</c:v>
                </c:pt>
                <c:pt idx="138">
                  <c:v>2018</c:v>
                </c:pt>
                <c:pt idx="139">
                  <c:v>2018</c:v>
                </c:pt>
                <c:pt idx="140">
                  <c:v>2018</c:v>
                </c:pt>
                <c:pt idx="141">
                  <c:v>2018</c:v>
                </c:pt>
                <c:pt idx="142">
                  <c:v>2019</c:v>
                </c:pt>
                <c:pt idx="143">
                  <c:v>2019</c:v>
                </c:pt>
                <c:pt idx="144">
                  <c:v>2019</c:v>
                </c:pt>
                <c:pt idx="145">
                  <c:v>2019</c:v>
                </c:pt>
                <c:pt idx="146">
                  <c:v>2019</c:v>
                </c:pt>
                <c:pt idx="147">
                  <c:v>2019</c:v>
                </c:pt>
                <c:pt idx="148">
                  <c:v>2019</c:v>
                </c:pt>
                <c:pt idx="149">
                  <c:v>2019</c:v>
                </c:pt>
                <c:pt idx="150">
                  <c:v>2019</c:v>
                </c:pt>
                <c:pt idx="151">
                  <c:v>2019</c:v>
                </c:pt>
                <c:pt idx="152">
                  <c:v>2019</c:v>
                </c:pt>
                <c:pt idx="153">
                  <c:v>2019</c:v>
                </c:pt>
                <c:pt idx="154">
                  <c:v>2020</c:v>
                </c:pt>
                <c:pt idx="155">
                  <c:v>2020</c:v>
                </c:pt>
                <c:pt idx="156">
                  <c:v>2020</c:v>
                </c:pt>
              </c:strCache>
            </c:strRef>
          </c:cat>
          <c:val>
            <c:numRef>
              <c:f>'UIF claims'!$E$2:$E$157</c:f>
              <c:numCache>
                <c:formatCode>General</c:formatCode>
                <c:ptCount val="156"/>
                <c:pt idx="0">
                  <c:v>1147</c:v>
                </c:pt>
                <c:pt idx="1">
                  <c:v>915</c:v>
                </c:pt>
                <c:pt idx="2">
                  <c:v>533</c:v>
                </c:pt>
                <c:pt idx="3">
                  <c:v>1012</c:v>
                </c:pt>
                <c:pt idx="4">
                  <c:v>1235</c:v>
                </c:pt>
                <c:pt idx="5">
                  <c:v>1669</c:v>
                </c:pt>
                <c:pt idx="6">
                  <c:v>1013</c:v>
                </c:pt>
                <c:pt idx="7">
                  <c:v>1033</c:v>
                </c:pt>
                <c:pt idx="8">
                  <c:v>944</c:v>
                </c:pt>
                <c:pt idx="9">
                  <c:v>534</c:v>
                </c:pt>
                <c:pt idx="10">
                  <c:v>1389</c:v>
                </c:pt>
                <c:pt idx="11">
                  <c:v>1389</c:v>
                </c:pt>
                <c:pt idx="12">
                  <c:v>1018</c:v>
                </c:pt>
                <c:pt idx="13">
                  <c:v>879</c:v>
                </c:pt>
                <c:pt idx="14">
                  <c:v>1605</c:v>
                </c:pt>
                <c:pt idx="15">
                  <c:v>1288</c:v>
                </c:pt>
                <c:pt idx="16">
                  <c:v>1704</c:v>
                </c:pt>
                <c:pt idx="17">
                  <c:v>1416</c:v>
                </c:pt>
                <c:pt idx="18">
                  <c:v>1313</c:v>
                </c:pt>
                <c:pt idx="19">
                  <c:v>1495</c:v>
                </c:pt>
                <c:pt idx="20">
                  <c:v>1714</c:v>
                </c:pt>
                <c:pt idx="21">
                  <c:v>1806</c:v>
                </c:pt>
                <c:pt idx="22">
                  <c:v>2829</c:v>
                </c:pt>
                <c:pt idx="23">
                  <c:v>2801</c:v>
                </c:pt>
                <c:pt idx="24">
                  <c:v>3731</c:v>
                </c:pt>
                <c:pt idx="25">
                  <c:v>4286</c:v>
                </c:pt>
                <c:pt idx="26">
                  <c:v>2768</c:v>
                </c:pt>
                <c:pt idx="27">
                  <c:v>2576</c:v>
                </c:pt>
                <c:pt idx="28">
                  <c:v>1619</c:v>
                </c:pt>
                <c:pt idx="29">
                  <c:v>1422</c:v>
                </c:pt>
                <c:pt idx="30">
                  <c:v>1330</c:v>
                </c:pt>
                <c:pt idx="31">
                  <c:v>1723</c:v>
                </c:pt>
                <c:pt idx="32">
                  <c:v>1101</c:v>
                </c:pt>
                <c:pt idx="33">
                  <c:v>1494</c:v>
                </c:pt>
                <c:pt idx="34">
                  <c:v>1753</c:v>
                </c:pt>
                <c:pt idx="35">
                  <c:v>1925</c:v>
                </c:pt>
                <c:pt idx="36">
                  <c:v>1210</c:v>
                </c:pt>
                <c:pt idx="37">
                  <c:v>1577</c:v>
                </c:pt>
                <c:pt idx="38">
                  <c:v>1498</c:v>
                </c:pt>
                <c:pt idx="39">
                  <c:v>1362</c:v>
                </c:pt>
                <c:pt idx="40">
                  <c:v>510</c:v>
                </c:pt>
                <c:pt idx="41">
                  <c:v>1558</c:v>
                </c:pt>
                <c:pt idx="42">
                  <c:v>1311</c:v>
                </c:pt>
                <c:pt idx="43">
                  <c:v>1169</c:v>
                </c:pt>
                <c:pt idx="44">
                  <c:v>821</c:v>
                </c:pt>
                <c:pt idx="45">
                  <c:v>1141</c:v>
                </c:pt>
                <c:pt idx="46">
                  <c:v>1517</c:v>
                </c:pt>
                <c:pt idx="47">
                  <c:v>1071</c:v>
                </c:pt>
                <c:pt idx="48">
                  <c:v>1103</c:v>
                </c:pt>
                <c:pt idx="49">
                  <c:v>895</c:v>
                </c:pt>
                <c:pt idx="50">
                  <c:v>986</c:v>
                </c:pt>
                <c:pt idx="51">
                  <c:v>853</c:v>
                </c:pt>
                <c:pt idx="52">
                  <c:v>938</c:v>
                </c:pt>
                <c:pt idx="53">
                  <c:v>1037</c:v>
                </c:pt>
                <c:pt idx="54">
                  <c:v>928</c:v>
                </c:pt>
                <c:pt idx="55">
                  <c:v>789</c:v>
                </c:pt>
                <c:pt idx="56">
                  <c:v>728</c:v>
                </c:pt>
                <c:pt idx="57">
                  <c:v>1276</c:v>
                </c:pt>
                <c:pt idx="58">
                  <c:v>1049</c:v>
                </c:pt>
                <c:pt idx="59">
                  <c:v>690</c:v>
                </c:pt>
                <c:pt idx="60">
                  <c:v>575</c:v>
                </c:pt>
                <c:pt idx="61">
                  <c:v>814</c:v>
                </c:pt>
                <c:pt idx="62">
                  <c:v>795</c:v>
                </c:pt>
                <c:pt idx="63">
                  <c:v>873</c:v>
                </c:pt>
                <c:pt idx="64">
                  <c:v>686</c:v>
                </c:pt>
                <c:pt idx="65">
                  <c:v>377</c:v>
                </c:pt>
                <c:pt idx="66">
                  <c:v>493</c:v>
                </c:pt>
                <c:pt idx="67">
                  <c:v>376</c:v>
                </c:pt>
                <c:pt idx="68">
                  <c:v>1235</c:v>
                </c:pt>
                <c:pt idx="69">
                  <c:v>1077</c:v>
                </c:pt>
                <c:pt idx="70">
                  <c:v>976</c:v>
                </c:pt>
                <c:pt idx="71">
                  <c:v>946</c:v>
                </c:pt>
                <c:pt idx="72">
                  <c:v>1111</c:v>
                </c:pt>
                <c:pt idx="73">
                  <c:v>1110</c:v>
                </c:pt>
                <c:pt idx="74">
                  <c:v>1015</c:v>
                </c:pt>
                <c:pt idx="75">
                  <c:v>1239</c:v>
                </c:pt>
                <c:pt idx="76">
                  <c:v>1241</c:v>
                </c:pt>
                <c:pt idx="77">
                  <c:v>951</c:v>
                </c:pt>
                <c:pt idx="78">
                  <c:v>1123</c:v>
                </c:pt>
                <c:pt idx="79">
                  <c:v>861</c:v>
                </c:pt>
                <c:pt idx="80">
                  <c:v>596</c:v>
                </c:pt>
                <c:pt idx="81">
                  <c:v>913</c:v>
                </c:pt>
                <c:pt idx="82">
                  <c:v>948</c:v>
                </c:pt>
                <c:pt idx="83">
                  <c:v>595</c:v>
                </c:pt>
                <c:pt idx="84">
                  <c:v>1243</c:v>
                </c:pt>
                <c:pt idx="85">
                  <c:v>914</c:v>
                </c:pt>
                <c:pt idx="86">
                  <c:v>914</c:v>
                </c:pt>
                <c:pt idx="87">
                  <c:v>1006</c:v>
                </c:pt>
                <c:pt idx="88">
                  <c:v>851</c:v>
                </c:pt>
                <c:pt idx="89">
                  <c:v>985</c:v>
                </c:pt>
                <c:pt idx="90">
                  <c:v>1056</c:v>
                </c:pt>
                <c:pt idx="91">
                  <c:v>1316</c:v>
                </c:pt>
                <c:pt idx="92">
                  <c:v>900</c:v>
                </c:pt>
                <c:pt idx="93">
                  <c:v>1562</c:v>
                </c:pt>
                <c:pt idx="94">
                  <c:v>1504</c:v>
                </c:pt>
                <c:pt idx="95">
                  <c:v>1282</c:v>
                </c:pt>
                <c:pt idx="96">
                  <c:v>964</c:v>
                </c:pt>
                <c:pt idx="97">
                  <c:v>1400</c:v>
                </c:pt>
                <c:pt idx="98">
                  <c:v>1175</c:v>
                </c:pt>
                <c:pt idx="99">
                  <c:v>1308</c:v>
                </c:pt>
                <c:pt idx="100">
                  <c:v>1134</c:v>
                </c:pt>
                <c:pt idx="101">
                  <c:v>1040</c:v>
                </c:pt>
                <c:pt idx="102">
                  <c:v>1338</c:v>
                </c:pt>
                <c:pt idx="103">
                  <c:v>1152</c:v>
                </c:pt>
                <c:pt idx="104">
                  <c:v>860</c:v>
                </c:pt>
                <c:pt idx="105">
                  <c:v>1371</c:v>
                </c:pt>
                <c:pt idx="106">
                  <c:v>1260</c:v>
                </c:pt>
                <c:pt idx="107">
                  <c:v>1082</c:v>
                </c:pt>
                <c:pt idx="108">
                  <c:v>1005</c:v>
                </c:pt>
                <c:pt idx="109">
                  <c:v>1283</c:v>
                </c:pt>
                <c:pt idx="110">
                  <c:v>867</c:v>
                </c:pt>
                <c:pt idx="111">
                  <c:v>870</c:v>
                </c:pt>
                <c:pt idx="112">
                  <c:v>1062</c:v>
                </c:pt>
                <c:pt idx="113">
                  <c:v>1176</c:v>
                </c:pt>
                <c:pt idx="114">
                  <c:v>1637</c:v>
                </c:pt>
                <c:pt idx="115">
                  <c:v>1533</c:v>
                </c:pt>
                <c:pt idx="116">
                  <c:v>880</c:v>
                </c:pt>
                <c:pt idx="117">
                  <c:v>1358</c:v>
                </c:pt>
                <c:pt idx="118">
                  <c:v>1733</c:v>
                </c:pt>
                <c:pt idx="119">
                  <c:v>1996</c:v>
                </c:pt>
                <c:pt idx="120">
                  <c:v>1147</c:v>
                </c:pt>
                <c:pt idx="121">
                  <c:v>1252</c:v>
                </c:pt>
                <c:pt idx="122">
                  <c:v>1326</c:v>
                </c:pt>
                <c:pt idx="123">
                  <c:v>1313</c:v>
                </c:pt>
                <c:pt idx="124">
                  <c:v>1526</c:v>
                </c:pt>
                <c:pt idx="125">
                  <c:v>1262</c:v>
                </c:pt>
                <c:pt idx="126">
                  <c:v>1189</c:v>
                </c:pt>
                <c:pt idx="127">
                  <c:v>1330</c:v>
                </c:pt>
                <c:pt idx="128">
                  <c:v>783</c:v>
                </c:pt>
                <c:pt idx="129">
                  <c:v>1286</c:v>
                </c:pt>
                <c:pt idx="130">
                  <c:v>1383</c:v>
                </c:pt>
                <c:pt idx="131">
                  <c:v>1346</c:v>
                </c:pt>
                <c:pt idx="132">
                  <c:v>1397</c:v>
                </c:pt>
                <c:pt idx="133">
                  <c:v>1601</c:v>
                </c:pt>
                <c:pt idx="134">
                  <c:v>1436</c:v>
                </c:pt>
                <c:pt idx="135">
                  <c:v>1305</c:v>
                </c:pt>
                <c:pt idx="136">
                  <c:v>1678</c:v>
                </c:pt>
                <c:pt idx="137">
                  <c:v>1244</c:v>
                </c:pt>
                <c:pt idx="138">
                  <c:v>1651</c:v>
                </c:pt>
                <c:pt idx="139">
                  <c:v>1578</c:v>
                </c:pt>
                <c:pt idx="140">
                  <c:v>650</c:v>
                </c:pt>
                <c:pt idx="141">
                  <c:v>1346</c:v>
                </c:pt>
                <c:pt idx="142">
                  <c:v>1134</c:v>
                </c:pt>
                <c:pt idx="143">
                  <c:v>805</c:v>
                </c:pt>
                <c:pt idx="144">
                  <c:v>1302</c:v>
                </c:pt>
                <c:pt idx="145">
                  <c:v>1384</c:v>
                </c:pt>
                <c:pt idx="146">
                  <c:v>1235</c:v>
                </c:pt>
                <c:pt idx="147">
                  <c:v>1302</c:v>
                </c:pt>
                <c:pt idx="148">
                  <c:v>1217</c:v>
                </c:pt>
                <c:pt idx="149">
                  <c:v>1229</c:v>
                </c:pt>
                <c:pt idx="150">
                  <c:v>1653</c:v>
                </c:pt>
                <c:pt idx="151">
                  <c:v>1804</c:v>
                </c:pt>
                <c:pt idx="152">
                  <c:v>721</c:v>
                </c:pt>
                <c:pt idx="153">
                  <c:v>1496</c:v>
                </c:pt>
                <c:pt idx="154">
                  <c:v>1487</c:v>
                </c:pt>
                <c:pt idx="155">
                  <c:v>855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A04-4059-B578-AADC5A9D830D}"/>
            </c:ext>
          </c:extLst>
        </c:ser>
        <c:ser>
          <c:idx val="4"/>
          <c:order val="3"/>
          <c:tx>
            <c:strRef>
              <c:f>'UIF claims'!$F$1</c:f>
              <c:strCache>
                <c:ptCount val="1"/>
                <c:pt idx="0">
                  <c:v>Verulam</c:v>
                </c:pt>
              </c:strCache>
            </c:strRef>
          </c:tx>
          <c:spPr>
            <a:ln w="22225" cap="rnd">
              <a:solidFill>
                <a:schemeClr val="accent3">
                  <a:lumMod val="60000"/>
                </a:schemeClr>
              </a:solidFill>
            </a:ln>
            <a:effectLst>
              <a:glow rad="139700">
                <a:schemeClr val="accent3">
                  <a:lumMod val="60000"/>
                  <a:satMod val="175000"/>
                  <a:alpha val="14000"/>
                </a:schemeClr>
              </a:glow>
            </a:effectLst>
          </c:spPr>
          <c:marker>
            <c:symbol val="none"/>
          </c:marker>
          <c:cat>
            <c:strRef>
              <c:f>'UIF claims'!$B$1:$B$157</c:f>
              <c:strCache>
                <c:ptCount val="157"/>
                <c:pt idx="0">
                  <c:v>Year</c:v>
                </c:pt>
                <c:pt idx="1">
                  <c:v>2007    </c:v>
                </c:pt>
                <c:pt idx="2">
                  <c:v>2007    </c:v>
                </c:pt>
                <c:pt idx="3">
                  <c:v>2007    </c:v>
                </c:pt>
                <c:pt idx="4">
                  <c:v>2007    </c:v>
                </c:pt>
                <c:pt idx="5">
                  <c:v>2007    </c:v>
                </c:pt>
                <c:pt idx="6">
                  <c:v>2007    </c:v>
                </c:pt>
                <c:pt idx="7">
                  <c:v>2007    </c:v>
                </c:pt>
                <c:pt idx="8">
                  <c:v>2007    </c:v>
                </c:pt>
                <c:pt idx="9">
                  <c:v>2007    </c:v>
                </c:pt>
                <c:pt idx="10">
                  <c:v>2008    </c:v>
                </c:pt>
                <c:pt idx="11">
                  <c:v>2008    </c:v>
                </c:pt>
                <c:pt idx="12">
                  <c:v>2008    </c:v>
                </c:pt>
                <c:pt idx="13">
                  <c:v>2008    </c:v>
                </c:pt>
                <c:pt idx="14">
                  <c:v>2008    </c:v>
                </c:pt>
                <c:pt idx="15">
                  <c:v>2008    </c:v>
                </c:pt>
                <c:pt idx="16">
                  <c:v>2008    </c:v>
                </c:pt>
                <c:pt idx="17">
                  <c:v>2008    </c:v>
                </c:pt>
                <c:pt idx="18">
                  <c:v>2008    </c:v>
                </c:pt>
                <c:pt idx="19">
                  <c:v>2008    </c:v>
                </c:pt>
                <c:pt idx="20">
                  <c:v>2008    </c:v>
                </c:pt>
                <c:pt idx="21">
                  <c:v>2008    </c:v>
                </c:pt>
                <c:pt idx="22">
                  <c:v>2009    </c:v>
                </c:pt>
                <c:pt idx="23">
                  <c:v>2009    </c:v>
                </c:pt>
                <c:pt idx="24">
                  <c:v>2009    </c:v>
                </c:pt>
                <c:pt idx="25">
                  <c:v>2009    </c:v>
                </c:pt>
                <c:pt idx="26">
                  <c:v>2009    </c:v>
                </c:pt>
                <c:pt idx="27">
                  <c:v>2009    </c:v>
                </c:pt>
                <c:pt idx="28">
                  <c:v>2009    </c:v>
                </c:pt>
                <c:pt idx="29">
                  <c:v>2009    </c:v>
                </c:pt>
                <c:pt idx="30">
                  <c:v>2009    </c:v>
                </c:pt>
                <c:pt idx="31">
                  <c:v>2009    </c:v>
                </c:pt>
                <c:pt idx="32">
                  <c:v>2009    </c:v>
                </c:pt>
                <c:pt idx="33">
                  <c:v>2009    </c:v>
                </c:pt>
                <c:pt idx="34">
                  <c:v>2010    </c:v>
                </c:pt>
                <c:pt idx="35">
                  <c:v>2010    </c:v>
                </c:pt>
                <c:pt idx="36">
                  <c:v>2010    </c:v>
                </c:pt>
                <c:pt idx="37">
                  <c:v>2010    </c:v>
                </c:pt>
                <c:pt idx="38">
                  <c:v>2010    </c:v>
                </c:pt>
                <c:pt idx="39">
                  <c:v>2010    </c:v>
                </c:pt>
                <c:pt idx="40">
                  <c:v>2010    </c:v>
                </c:pt>
                <c:pt idx="41">
                  <c:v>2010    </c:v>
                </c:pt>
                <c:pt idx="42">
                  <c:v>2010    </c:v>
                </c:pt>
                <c:pt idx="43">
                  <c:v>2010    </c:v>
                </c:pt>
                <c:pt idx="44">
                  <c:v>2010    </c:v>
                </c:pt>
                <c:pt idx="45">
                  <c:v>2010    </c:v>
                </c:pt>
                <c:pt idx="46">
                  <c:v>2011</c:v>
                </c:pt>
                <c:pt idx="47">
                  <c:v>2011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2012</c:v>
                </c:pt>
                <c:pt idx="59">
                  <c:v>2012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2013    </c:v>
                </c:pt>
                <c:pt idx="71">
                  <c:v>2013    </c:v>
                </c:pt>
                <c:pt idx="72">
                  <c:v>2013    </c:v>
                </c:pt>
                <c:pt idx="73">
                  <c:v>2013    </c:v>
                </c:pt>
                <c:pt idx="74">
                  <c:v>2013    </c:v>
                </c:pt>
                <c:pt idx="75">
                  <c:v>2013    </c:v>
                </c:pt>
                <c:pt idx="76">
                  <c:v>2013    </c:v>
                </c:pt>
                <c:pt idx="77">
                  <c:v>2013    </c:v>
                </c:pt>
                <c:pt idx="78">
                  <c:v>2013    </c:v>
                </c:pt>
                <c:pt idx="79">
                  <c:v>2013    </c:v>
                </c:pt>
                <c:pt idx="80">
                  <c:v>2013    </c:v>
                </c:pt>
                <c:pt idx="81">
                  <c:v>2013    </c:v>
                </c:pt>
                <c:pt idx="82">
                  <c:v>2014    </c:v>
                </c:pt>
                <c:pt idx="83">
                  <c:v>2014    </c:v>
                </c:pt>
                <c:pt idx="84">
                  <c:v>2014    </c:v>
                </c:pt>
                <c:pt idx="85">
                  <c:v>2014    </c:v>
                </c:pt>
                <c:pt idx="86">
                  <c:v>2014    </c:v>
                </c:pt>
                <c:pt idx="87">
                  <c:v>2014    </c:v>
                </c:pt>
                <c:pt idx="88">
                  <c:v>2014    </c:v>
                </c:pt>
                <c:pt idx="89">
                  <c:v>2014    </c:v>
                </c:pt>
                <c:pt idx="90">
                  <c:v>2014    </c:v>
                </c:pt>
                <c:pt idx="91">
                  <c:v>2014    </c:v>
                </c:pt>
                <c:pt idx="92">
                  <c:v>2014    </c:v>
                </c:pt>
                <c:pt idx="93">
                  <c:v>2014    </c:v>
                </c:pt>
                <c:pt idx="94">
                  <c:v>2015    </c:v>
                </c:pt>
                <c:pt idx="95">
                  <c:v>2015    </c:v>
                </c:pt>
                <c:pt idx="96">
                  <c:v>2015    </c:v>
                </c:pt>
                <c:pt idx="97">
                  <c:v>2015    </c:v>
                </c:pt>
                <c:pt idx="98">
                  <c:v>2015    </c:v>
                </c:pt>
                <c:pt idx="99">
                  <c:v>2015    </c:v>
                </c:pt>
                <c:pt idx="100">
                  <c:v>2015    </c:v>
                </c:pt>
                <c:pt idx="101">
                  <c:v>2015    </c:v>
                </c:pt>
                <c:pt idx="102">
                  <c:v>2015    </c:v>
                </c:pt>
                <c:pt idx="103">
                  <c:v>2015    </c:v>
                </c:pt>
                <c:pt idx="104">
                  <c:v>2015    </c:v>
                </c:pt>
                <c:pt idx="105">
                  <c:v>2015    </c:v>
                </c:pt>
                <c:pt idx="106">
                  <c:v>2016    </c:v>
                </c:pt>
                <c:pt idx="107">
                  <c:v>2016    </c:v>
                </c:pt>
                <c:pt idx="108">
                  <c:v>2016    </c:v>
                </c:pt>
                <c:pt idx="109">
                  <c:v>2016    </c:v>
                </c:pt>
                <c:pt idx="110">
                  <c:v>2016    </c:v>
                </c:pt>
                <c:pt idx="111">
                  <c:v>2016    </c:v>
                </c:pt>
                <c:pt idx="112">
                  <c:v>2016    </c:v>
                </c:pt>
                <c:pt idx="113">
                  <c:v>2016    </c:v>
                </c:pt>
                <c:pt idx="114">
                  <c:v>2016    </c:v>
                </c:pt>
                <c:pt idx="115">
                  <c:v>2016    </c:v>
                </c:pt>
                <c:pt idx="116">
                  <c:v>2016    </c:v>
                </c:pt>
                <c:pt idx="117">
                  <c:v>2016</c:v>
                </c:pt>
                <c:pt idx="118">
                  <c:v>2017</c:v>
                </c:pt>
                <c:pt idx="119">
                  <c:v>2017</c:v>
                </c:pt>
                <c:pt idx="120">
                  <c:v>2017</c:v>
                </c:pt>
                <c:pt idx="121">
                  <c:v>2017</c:v>
                </c:pt>
                <c:pt idx="122">
                  <c:v>2017</c:v>
                </c:pt>
                <c:pt idx="123">
                  <c:v>2017</c:v>
                </c:pt>
                <c:pt idx="124">
                  <c:v>2017</c:v>
                </c:pt>
                <c:pt idx="125">
                  <c:v>2017</c:v>
                </c:pt>
                <c:pt idx="126">
                  <c:v>2017</c:v>
                </c:pt>
                <c:pt idx="127">
                  <c:v>2017</c:v>
                </c:pt>
                <c:pt idx="128">
                  <c:v>2017</c:v>
                </c:pt>
                <c:pt idx="129">
                  <c:v>2017</c:v>
                </c:pt>
                <c:pt idx="130">
                  <c:v>2018</c:v>
                </c:pt>
                <c:pt idx="131">
                  <c:v>2018</c:v>
                </c:pt>
                <c:pt idx="132">
                  <c:v>2018</c:v>
                </c:pt>
                <c:pt idx="133">
                  <c:v>2018</c:v>
                </c:pt>
                <c:pt idx="134">
                  <c:v>2018</c:v>
                </c:pt>
                <c:pt idx="135">
                  <c:v>2018</c:v>
                </c:pt>
                <c:pt idx="136">
                  <c:v>2018</c:v>
                </c:pt>
                <c:pt idx="137">
                  <c:v>2018</c:v>
                </c:pt>
                <c:pt idx="138">
                  <c:v>2018</c:v>
                </c:pt>
                <c:pt idx="139">
                  <c:v>2018</c:v>
                </c:pt>
                <c:pt idx="140">
                  <c:v>2018</c:v>
                </c:pt>
                <c:pt idx="141">
                  <c:v>2018</c:v>
                </c:pt>
                <c:pt idx="142">
                  <c:v>2019</c:v>
                </c:pt>
                <c:pt idx="143">
                  <c:v>2019</c:v>
                </c:pt>
                <c:pt idx="144">
                  <c:v>2019</c:v>
                </c:pt>
                <c:pt idx="145">
                  <c:v>2019</c:v>
                </c:pt>
                <c:pt idx="146">
                  <c:v>2019</c:v>
                </c:pt>
                <c:pt idx="147">
                  <c:v>2019</c:v>
                </c:pt>
                <c:pt idx="148">
                  <c:v>2019</c:v>
                </c:pt>
                <c:pt idx="149">
                  <c:v>2019</c:v>
                </c:pt>
                <c:pt idx="150">
                  <c:v>2019</c:v>
                </c:pt>
                <c:pt idx="151">
                  <c:v>2019</c:v>
                </c:pt>
                <c:pt idx="152">
                  <c:v>2019</c:v>
                </c:pt>
                <c:pt idx="153">
                  <c:v>2019</c:v>
                </c:pt>
                <c:pt idx="154">
                  <c:v>2020</c:v>
                </c:pt>
                <c:pt idx="155">
                  <c:v>2020</c:v>
                </c:pt>
                <c:pt idx="156">
                  <c:v>2020</c:v>
                </c:pt>
              </c:strCache>
            </c:strRef>
          </c:cat>
          <c:val>
            <c:numRef>
              <c:f>'UIF claims'!$F$2:$F$157</c:f>
              <c:numCache>
                <c:formatCode>General</c:formatCode>
                <c:ptCount val="156"/>
                <c:pt idx="0">
                  <c:v>862</c:v>
                </c:pt>
                <c:pt idx="1">
                  <c:v>953</c:v>
                </c:pt>
                <c:pt idx="2">
                  <c:v>458</c:v>
                </c:pt>
                <c:pt idx="3">
                  <c:v>811</c:v>
                </c:pt>
                <c:pt idx="4">
                  <c:v>1014</c:v>
                </c:pt>
                <c:pt idx="5">
                  <c:v>593</c:v>
                </c:pt>
                <c:pt idx="6">
                  <c:v>749</c:v>
                </c:pt>
                <c:pt idx="7">
                  <c:v>368</c:v>
                </c:pt>
                <c:pt idx="8">
                  <c:v>824</c:v>
                </c:pt>
                <c:pt idx="9">
                  <c:v>257</c:v>
                </c:pt>
                <c:pt idx="10">
                  <c:v>666</c:v>
                </c:pt>
                <c:pt idx="11">
                  <c:v>973</c:v>
                </c:pt>
                <c:pt idx="12">
                  <c:v>628</c:v>
                </c:pt>
                <c:pt idx="13">
                  <c:v>985</c:v>
                </c:pt>
                <c:pt idx="14">
                  <c:v>798</c:v>
                </c:pt>
                <c:pt idx="15">
                  <c:v>647</c:v>
                </c:pt>
                <c:pt idx="16">
                  <c:v>893</c:v>
                </c:pt>
                <c:pt idx="17">
                  <c:v>788</c:v>
                </c:pt>
                <c:pt idx="18">
                  <c:v>709</c:v>
                </c:pt>
                <c:pt idx="19">
                  <c:v>617</c:v>
                </c:pt>
                <c:pt idx="20">
                  <c:v>798</c:v>
                </c:pt>
                <c:pt idx="21">
                  <c:v>1050</c:v>
                </c:pt>
                <c:pt idx="22">
                  <c:v>2099</c:v>
                </c:pt>
                <c:pt idx="23">
                  <c:v>2183</c:v>
                </c:pt>
                <c:pt idx="24">
                  <c:v>2174</c:v>
                </c:pt>
                <c:pt idx="25">
                  <c:v>2061</c:v>
                </c:pt>
                <c:pt idx="26">
                  <c:v>843</c:v>
                </c:pt>
                <c:pt idx="27">
                  <c:v>1158</c:v>
                </c:pt>
                <c:pt idx="28">
                  <c:v>1327</c:v>
                </c:pt>
                <c:pt idx="29">
                  <c:v>1110</c:v>
                </c:pt>
                <c:pt idx="30">
                  <c:v>1189</c:v>
                </c:pt>
                <c:pt idx="31">
                  <c:v>1234</c:v>
                </c:pt>
                <c:pt idx="32">
                  <c:v>544</c:v>
                </c:pt>
                <c:pt idx="33">
                  <c:v>1169</c:v>
                </c:pt>
                <c:pt idx="34">
                  <c:v>1270</c:v>
                </c:pt>
                <c:pt idx="35">
                  <c:v>908</c:v>
                </c:pt>
                <c:pt idx="36">
                  <c:v>902</c:v>
                </c:pt>
                <c:pt idx="37">
                  <c:v>1207</c:v>
                </c:pt>
                <c:pt idx="38">
                  <c:v>1072</c:v>
                </c:pt>
                <c:pt idx="39">
                  <c:v>735</c:v>
                </c:pt>
                <c:pt idx="40">
                  <c:v>420</c:v>
                </c:pt>
                <c:pt idx="41">
                  <c:v>865</c:v>
                </c:pt>
                <c:pt idx="42">
                  <c:v>699</c:v>
                </c:pt>
                <c:pt idx="43">
                  <c:v>802</c:v>
                </c:pt>
                <c:pt idx="44">
                  <c:v>464</c:v>
                </c:pt>
                <c:pt idx="45">
                  <c:v>683</c:v>
                </c:pt>
                <c:pt idx="46">
                  <c:v>654</c:v>
                </c:pt>
                <c:pt idx="47">
                  <c:v>648</c:v>
                </c:pt>
                <c:pt idx="48">
                  <c:v>648</c:v>
                </c:pt>
                <c:pt idx="49">
                  <c:v>569</c:v>
                </c:pt>
                <c:pt idx="50">
                  <c:v>585</c:v>
                </c:pt>
                <c:pt idx="51">
                  <c:v>760</c:v>
                </c:pt>
                <c:pt idx="52">
                  <c:v>765</c:v>
                </c:pt>
                <c:pt idx="53">
                  <c:v>736</c:v>
                </c:pt>
                <c:pt idx="54">
                  <c:v>470</c:v>
                </c:pt>
                <c:pt idx="55">
                  <c:v>505</c:v>
                </c:pt>
                <c:pt idx="56">
                  <c:v>432</c:v>
                </c:pt>
                <c:pt idx="57">
                  <c:v>701</c:v>
                </c:pt>
                <c:pt idx="58">
                  <c:v>637</c:v>
                </c:pt>
                <c:pt idx="59">
                  <c:v>667</c:v>
                </c:pt>
                <c:pt idx="60">
                  <c:v>470</c:v>
                </c:pt>
                <c:pt idx="61">
                  <c:v>516</c:v>
                </c:pt>
                <c:pt idx="62">
                  <c:v>574</c:v>
                </c:pt>
                <c:pt idx="63">
                  <c:v>518</c:v>
                </c:pt>
                <c:pt idx="64">
                  <c:v>588</c:v>
                </c:pt>
                <c:pt idx="65">
                  <c:v>482</c:v>
                </c:pt>
                <c:pt idx="66">
                  <c:v>551</c:v>
                </c:pt>
                <c:pt idx="67">
                  <c:v>588</c:v>
                </c:pt>
                <c:pt idx="68">
                  <c:v>1469</c:v>
                </c:pt>
                <c:pt idx="69">
                  <c:v>835</c:v>
                </c:pt>
                <c:pt idx="70">
                  <c:v>823</c:v>
                </c:pt>
                <c:pt idx="71">
                  <c:v>864</c:v>
                </c:pt>
                <c:pt idx="72">
                  <c:v>867</c:v>
                </c:pt>
                <c:pt idx="73">
                  <c:v>867</c:v>
                </c:pt>
                <c:pt idx="74">
                  <c:v>513</c:v>
                </c:pt>
                <c:pt idx="75">
                  <c:v>939</c:v>
                </c:pt>
                <c:pt idx="76">
                  <c:v>772</c:v>
                </c:pt>
                <c:pt idx="77">
                  <c:v>750</c:v>
                </c:pt>
                <c:pt idx="78">
                  <c:v>731</c:v>
                </c:pt>
                <c:pt idx="79">
                  <c:v>704</c:v>
                </c:pt>
                <c:pt idx="80">
                  <c:v>475</c:v>
                </c:pt>
                <c:pt idx="81">
                  <c:v>811</c:v>
                </c:pt>
                <c:pt idx="82">
                  <c:v>674</c:v>
                </c:pt>
                <c:pt idx="83">
                  <c:v>804</c:v>
                </c:pt>
                <c:pt idx="84">
                  <c:v>375</c:v>
                </c:pt>
                <c:pt idx="85">
                  <c:v>614</c:v>
                </c:pt>
                <c:pt idx="86">
                  <c:v>692</c:v>
                </c:pt>
                <c:pt idx="87">
                  <c:v>814</c:v>
                </c:pt>
                <c:pt idx="88">
                  <c:v>645</c:v>
                </c:pt>
                <c:pt idx="89">
                  <c:v>714</c:v>
                </c:pt>
                <c:pt idx="90">
                  <c:v>886</c:v>
                </c:pt>
                <c:pt idx="91">
                  <c:v>908</c:v>
                </c:pt>
                <c:pt idx="92">
                  <c:v>674</c:v>
                </c:pt>
                <c:pt idx="93">
                  <c:v>1163</c:v>
                </c:pt>
                <c:pt idx="94">
                  <c:v>966</c:v>
                </c:pt>
                <c:pt idx="95">
                  <c:v>1051</c:v>
                </c:pt>
                <c:pt idx="96">
                  <c:v>886</c:v>
                </c:pt>
                <c:pt idx="97">
                  <c:v>786</c:v>
                </c:pt>
                <c:pt idx="98">
                  <c:v>859</c:v>
                </c:pt>
                <c:pt idx="99">
                  <c:v>848</c:v>
                </c:pt>
                <c:pt idx="100">
                  <c:v>751</c:v>
                </c:pt>
                <c:pt idx="101">
                  <c:v>722</c:v>
                </c:pt>
                <c:pt idx="102">
                  <c:v>816</c:v>
                </c:pt>
                <c:pt idx="103">
                  <c:v>773</c:v>
                </c:pt>
                <c:pt idx="104">
                  <c:v>474</c:v>
                </c:pt>
                <c:pt idx="105">
                  <c:v>893</c:v>
                </c:pt>
                <c:pt idx="106">
                  <c:v>853</c:v>
                </c:pt>
                <c:pt idx="107">
                  <c:v>839</c:v>
                </c:pt>
                <c:pt idx="108">
                  <c:v>999</c:v>
                </c:pt>
                <c:pt idx="109">
                  <c:v>907</c:v>
                </c:pt>
                <c:pt idx="110">
                  <c:v>1385</c:v>
                </c:pt>
                <c:pt idx="111">
                  <c:v>816</c:v>
                </c:pt>
                <c:pt idx="112">
                  <c:v>726</c:v>
                </c:pt>
                <c:pt idx="113">
                  <c:v>761</c:v>
                </c:pt>
                <c:pt idx="114">
                  <c:v>1164</c:v>
                </c:pt>
                <c:pt idx="115">
                  <c:v>1634</c:v>
                </c:pt>
                <c:pt idx="116">
                  <c:v>791</c:v>
                </c:pt>
                <c:pt idx="117">
                  <c:v>1615</c:v>
                </c:pt>
                <c:pt idx="118">
                  <c:v>1680</c:v>
                </c:pt>
                <c:pt idx="119">
                  <c:v>1719</c:v>
                </c:pt>
                <c:pt idx="120">
                  <c:v>1209</c:v>
                </c:pt>
                <c:pt idx="121">
                  <c:v>1750</c:v>
                </c:pt>
                <c:pt idx="122">
                  <c:v>1684</c:v>
                </c:pt>
                <c:pt idx="123">
                  <c:v>1576</c:v>
                </c:pt>
                <c:pt idx="124">
                  <c:v>1757</c:v>
                </c:pt>
                <c:pt idx="125">
                  <c:v>1500</c:v>
                </c:pt>
                <c:pt idx="126">
                  <c:v>1380</c:v>
                </c:pt>
                <c:pt idx="127">
                  <c:v>1878</c:v>
                </c:pt>
                <c:pt idx="128">
                  <c:v>850</c:v>
                </c:pt>
                <c:pt idx="129">
                  <c:v>1845</c:v>
                </c:pt>
                <c:pt idx="130">
                  <c:v>1760</c:v>
                </c:pt>
                <c:pt idx="131">
                  <c:v>1676</c:v>
                </c:pt>
                <c:pt idx="132">
                  <c:v>1263</c:v>
                </c:pt>
                <c:pt idx="133">
                  <c:v>1560</c:v>
                </c:pt>
                <c:pt idx="134">
                  <c:v>1540</c:v>
                </c:pt>
                <c:pt idx="135">
                  <c:v>1598</c:v>
                </c:pt>
                <c:pt idx="136">
                  <c:v>1682</c:v>
                </c:pt>
                <c:pt idx="137">
                  <c:v>1467</c:v>
                </c:pt>
                <c:pt idx="138">
                  <c:v>1623</c:v>
                </c:pt>
                <c:pt idx="139">
                  <c:v>1750</c:v>
                </c:pt>
                <c:pt idx="140">
                  <c:v>919</c:v>
                </c:pt>
                <c:pt idx="141">
                  <c:v>1888</c:v>
                </c:pt>
                <c:pt idx="142">
                  <c:v>1758</c:v>
                </c:pt>
                <c:pt idx="143">
                  <c:v>1631</c:v>
                </c:pt>
                <c:pt idx="144">
                  <c:v>1543</c:v>
                </c:pt>
                <c:pt idx="145">
                  <c:v>1930</c:v>
                </c:pt>
                <c:pt idx="146">
                  <c:v>1964</c:v>
                </c:pt>
                <c:pt idx="147">
                  <c:v>1948</c:v>
                </c:pt>
                <c:pt idx="148">
                  <c:v>1757</c:v>
                </c:pt>
                <c:pt idx="149">
                  <c:v>1641</c:v>
                </c:pt>
                <c:pt idx="150">
                  <c:v>2114</c:v>
                </c:pt>
                <c:pt idx="151">
                  <c:v>1788</c:v>
                </c:pt>
                <c:pt idx="152">
                  <c:v>951</c:v>
                </c:pt>
                <c:pt idx="153">
                  <c:v>1894</c:v>
                </c:pt>
                <c:pt idx="154">
                  <c:v>1734</c:v>
                </c:pt>
                <c:pt idx="155">
                  <c:v>1155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A04-4059-B578-AADC5A9D83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20533408"/>
        <c:axId val="620534720"/>
      </c:lineChart>
      <c:catAx>
        <c:axId val="62053340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Year</a:t>
                </a:r>
              </a:p>
              <a:p>
                <a:pPr>
                  <a:defRPr/>
                </a:pPr>
                <a:endParaRPr lang="en-ZA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534720"/>
        <c:crosses val="autoZero"/>
        <c:auto val="1"/>
        <c:lblAlgn val="ctr"/>
        <c:lblOffset val="100"/>
        <c:noMultiLvlLbl val="0"/>
      </c:catAx>
      <c:valAx>
        <c:axId val="620534720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75000"/>
                      <a:lumOff val="25000"/>
                    </a:schemeClr>
                  </a:gs>
                  <a:gs pos="0">
                    <a:schemeClr val="dk1">
                      <a:lumMod val="65000"/>
                      <a:lumOff val="3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l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Number of applications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baseline="0">
                  <a:solidFill>
                    <a:schemeClr val="lt1">
                      <a:lumMod val="7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5334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7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dk1">
        <a:lumMod val="75000"/>
        <a:lumOff val="2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ZA"/>
              <a:t>No. of SMME approved for relief funding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No. of SMME approved for relief funding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Sheet1!$A$2:$A$28</c:f>
              <c:strCache>
                <c:ptCount val="27"/>
                <c:pt idx="0">
                  <c:v>Amanzimtoti</c:v>
                </c:pt>
                <c:pt idx="1">
                  <c:v>Ballito</c:v>
                </c:pt>
                <c:pt idx="2">
                  <c:v>Baynefield </c:v>
                </c:pt>
                <c:pt idx="3">
                  <c:v>Camperdown</c:v>
                </c:pt>
                <c:pt idx="4">
                  <c:v>Chatsworth</c:v>
                </c:pt>
                <c:pt idx="5">
                  <c:v>Clairwood</c:v>
                </c:pt>
                <c:pt idx="6">
                  <c:v>Durban</c:v>
                </c:pt>
                <c:pt idx="7">
                  <c:v>Gillits</c:v>
                </c:pt>
                <c:pt idx="8">
                  <c:v>Isiphingo</c:v>
                </c:pt>
                <c:pt idx="9">
                  <c:v>Kloof</c:v>
                </c:pt>
                <c:pt idx="10">
                  <c:v>KwaMashu</c:v>
                </c:pt>
                <c:pt idx="11">
                  <c:v>Mayville</c:v>
                </c:pt>
                <c:pt idx="12">
                  <c:v>Montclair</c:v>
                </c:pt>
                <c:pt idx="13">
                  <c:v>Mount Edgecombe</c:v>
                </c:pt>
                <c:pt idx="14">
                  <c:v>Musgrave</c:v>
                </c:pt>
                <c:pt idx="15">
                  <c:v>New Germany</c:v>
                </c:pt>
                <c:pt idx="16">
                  <c:v>Overport</c:v>
                </c:pt>
                <c:pt idx="17">
                  <c:v>Phoenix</c:v>
                </c:pt>
                <c:pt idx="18">
                  <c:v>Pinetown</c:v>
                </c:pt>
                <c:pt idx="19">
                  <c:v>Queensburgh</c:v>
                </c:pt>
                <c:pt idx="20">
                  <c:v>Springfield</c:v>
                </c:pt>
                <c:pt idx="21">
                  <c:v>Tongaat</c:v>
                </c:pt>
                <c:pt idx="22">
                  <c:v>Umhlanga</c:v>
                </c:pt>
                <c:pt idx="23">
                  <c:v>Umkomaas</c:v>
                </c:pt>
                <c:pt idx="24">
                  <c:v>Umlazi</c:v>
                </c:pt>
                <c:pt idx="25">
                  <c:v>Verulam</c:v>
                </c:pt>
                <c:pt idx="26">
                  <c:v>Westville</c:v>
                </c:pt>
              </c:strCache>
            </c:strRef>
          </c:cat>
          <c:val>
            <c:numRef>
              <c:f>Sheet1!$B$2:$B$28</c:f>
              <c:numCache>
                <c:formatCode>General</c:formatCode>
                <c:ptCount val="27"/>
                <c:pt idx="0">
                  <c:v>1</c:v>
                </c:pt>
                <c:pt idx="1">
                  <c:v>8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135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2</c:v>
                </c:pt>
                <c:pt idx="14">
                  <c:v>1</c:v>
                </c:pt>
                <c:pt idx="15">
                  <c:v>2</c:v>
                </c:pt>
                <c:pt idx="16">
                  <c:v>1</c:v>
                </c:pt>
                <c:pt idx="17">
                  <c:v>1</c:v>
                </c:pt>
                <c:pt idx="18">
                  <c:v>9</c:v>
                </c:pt>
                <c:pt idx="19">
                  <c:v>3</c:v>
                </c:pt>
                <c:pt idx="20">
                  <c:v>2</c:v>
                </c:pt>
                <c:pt idx="21">
                  <c:v>1</c:v>
                </c:pt>
                <c:pt idx="22">
                  <c:v>3</c:v>
                </c:pt>
                <c:pt idx="23">
                  <c:v>1</c:v>
                </c:pt>
                <c:pt idx="24">
                  <c:v>2</c:v>
                </c:pt>
                <c:pt idx="25">
                  <c:v>1</c:v>
                </c:pt>
                <c:pt idx="2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0F-4EFA-A2B8-952B595A3F5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Sheet1!$A$2:$A$28</c:f>
              <c:strCache>
                <c:ptCount val="27"/>
                <c:pt idx="0">
                  <c:v>Amanzimtoti</c:v>
                </c:pt>
                <c:pt idx="1">
                  <c:v>Ballito</c:v>
                </c:pt>
                <c:pt idx="2">
                  <c:v>Baynefield </c:v>
                </c:pt>
                <c:pt idx="3">
                  <c:v>Camperdown</c:v>
                </c:pt>
                <c:pt idx="4">
                  <c:v>Chatsworth</c:v>
                </c:pt>
                <c:pt idx="5">
                  <c:v>Clairwood</c:v>
                </c:pt>
                <c:pt idx="6">
                  <c:v>Durban</c:v>
                </c:pt>
                <c:pt idx="7">
                  <c:v>Gillits</c:v>
                </c:pt>
                <c:pt idx="8">
                  <c:v>Isiphingo</c:v>
                </c:pt>
                <c:pt idx="9">
                  <c:v>Kloof</c:v>
                </c:pt>
                <c:pt idx="10">
                  <c:v>KwaMashu</c:v>
                </c:pt>
                <c:pt idx="11">
                  <c:v>Mayville</c:v>
                </c:pt>
                <c:pt idx="12">
                  <c:v>Montclair</c:v>
                </c:pt>
                <c:pt idx="13">
                  <c:v>Mount Edgecombe</c:v>
                </c:pt>
                <c:pt idx="14">
                  <c:v>Musgrave</c:v>
                </c:pt>
                <c:pt idx="15">
                  <c:v>New Germany</c:v>
                </c:pt>
                <c:pt idx="16">
                  <c:v>Overport</c:v>
                </c:pt>
                <c:pt idx="17">
                  <c:v>Phoenix</c:v>
                </c:pt>
                <c:pt idx="18">
                  <c:v>Pinetown</c:v>
                </c:pt>
                <c:pt idx="19">
                  <c:v>Queensburgh</c:v>
                </c:pt>
                <c:pt idx="20">
                  <c:v>Springfield</c:v>
                </c:pt>
                <c:pt idx="21">
                  <c:v>Tongaat</c:v>
                </c:pt>
                <c:pt idx="22">
                  <c:v>Umhlanga</c:v>
                </c:pt>
                <c:pt idx="23">
                  <c:v>Umkomaas</c:v>
                </c:pt>
                <c:pt idx="24">
                  <c:v>Umlazi</c:v>
                </c:pt>
                <c:pt idx="25">
                  <c:v>Verulam</c:v>
                </c:pt>
                <c:pt idx="26">
                  <c:v>Westville</c:v>
                </c:pt>
              </c:strCache>
            </c:strRef>
          </c:cat>
          <c:val>
            <c:numRef>
              <c:f>Sheet1!$C$2:$C$28</c:f>
              <c:numCache>
                <c:formatCode>0%</c:formatCode>
                <c:ptCount val="27"/>
                <c:pt idx="0">
                  <c:v>5.4054054054054057E-3</c:v>
                </c:pt>
                <c:pt idx="1">
                  <c:v>4.3243243243243246E-2</c:v>
                </c:pt>
                <c:pt idx="2">
                  <c:v>5.4054054054054057E-3</c:v>
                </c:pt>
                <c:pt idx="3">
                  <c:v>5.4054054054054057E-3</c:v>
                </c:pt>
                <c:pt idx="4">
                  <c:v>5.4054054054054057E-3</c:v>
                </c:pt>
                <c:pt idx="5">
                  <c:v>5.4054054054054057E-3</c:v>
                </c:pt>
                <c:pt idx="6">
                  <c:v>0.72972972972972971</c:v>
                </c:pt>
                <c:pt idx="7">
                  <c:v>5.4054054054054057E-3</c:v>
                </c:pt>
                <c:pt idx="8">
                  <c:v>5.4054054054054057E-3</c:v>
                </c:pt>
                <c:pt idx="9">
                  <c:v>5.4054054054054057E-3</c:v>
                </c:pt>
                <c:pt idx="10">
                  <c:v>5.4054054054054057E-3</c:v>
                </c:pt>
                <c:pt idx="11">
                  <c:v>5.4054054054054057E-3</c:v>
                </c:pt>
                <c:pt idx="12">
                  <c:v>5.4054054054054057E-3</c:v>
                </c:pt>
                <c:pt idx="13">
                  <c:v>1.0810810810810811E-2</c:v>
                </c:pt>
                <c:pt idx="14">
                  <c:v>5.4054054054054057E-3</c:v>
                </c:pt>
                <c:pt idx="15">
                  <c:v>1.0810810810810811E-2</c:v>
                </c:pt>
                <c:pt idx="16">
                  <c:v>5.4054054054054057E-3</c:v>
                </c:pt>
                <c:pt idx="17">
                  <c:v>5.4054054054054057E-3</c:v>
                </c:pt>
                <c:pt idx="18">
                  <c:v>4.8648648648648651E-2</c:v>
                </c:pt>
                <c:pt idx="19">
                  <c:v>1.6216216216216217E-2</c:v>
                </c:pt>
                <c:pt idx="20">
                  <c:v>1.0810810810810811E-2</c:v>
                </c:pt>
                <c:pt idx="21">
                  <c:v>5.4054054054054057E-3</c:v>
                </c:pt>
                <c:pt idx="22">
                  <c:v>1.6216216216216217E-2</c:v>
                </c:pt>
                <c:pt idx="23">
                  <c:v>5.4054054054054057E-3</c:v>
                </c:pt>
                <c:pt idx="24">
                  <c:v>1.0810810810810811E-2</c:v>
                </c:pt>
                <c:pt idx="25">
                  <c:v>5.4054054054054057E-3</c:v>
                </c:pt>
                <c:pt idx="26">
                  <c:v>1.0810810810810811E-2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0F-4EFA-A2B8-952B595A3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20516352"/>
        <c:axId val="620513728"/>
      </c:barChart>
      <c:catAx>
        <c:axId val="62051635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Places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513728"/>
        <c:crosses val="autoZero"/>
        <c:auto val="1"/>
        <c:lblAlgn val="ctr"/>
        <c:lblOffset val="100"/>
        <c:noMultiLvlLbl val="0"/>
      </c:catAx>
      <c:valAx>
        <c:axId val="620513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ZA"/>
                  <a:t>SMME</a:t>
                </a:r>
                <a:r>
                  <a:rPr lang="en-ZA" baseline="0"/>
                  <a:t> approved</a:t>
                </a:r>
                <a:endParaRPr lang="en-ZA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20516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6">
  <cs:axisTitle>
    <cs:lnRef idx="0"/>
    <cs:fillRef idx="0"/>
    <cs:effectRef idx="0"/>
    <cs:fontRef idx="minor">
      <a:schemeClr val="lt1">
        <a:lumMod val="75000"/>
      </a:schemeClr>
    </cs:fontRef>
    <cs:defRPr sz="1197" b="1" kern="1200"/>
  </cs:axisTitle>
  <cs:categoryAxis>
    <cs:lnRef idx="0"/>
    <cs:fillRef idx="0"/>
    <cs:effectRef idx="0"/>
    <cs:fontRef idx="minor">
      <a:schemeClr val="lt1">
        <a:lumMod val="7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>
        <a:lumMod val="75000"/>
      </a:schemeClr>
    </cs:fontRef>
    <cs:defRPr sz="1197" kern="1200"/>
  </cs:dataLabel>
  <cs:dataLabelCallout>
    <cs:lnRef idx="0"/>
    <cs:fillRef idx="0"/>
    <cs:effectRef idx="0"/>
    <cs:fontRef idx="minor">
      <a:schemeClr val="lt1">
        <a:lumMod val="15000"/>
        <a:lumOff val="85000"/>
      </a:schemeClr>
    </cs:fontRef>
    <cs:spPr>
      <a:solidFill>
        <a:schemeClr val="dk1">
          <a:lumMod val="65000"/>
          <a:lumOff val="3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9525" cap="flat" cmpd="sng" algn="ctr">
        <a:solidFill>
          <a:schemeClr val="phClr"/>
        </a:solidFill>
        <a:miter lim="800000"/>
      </a:ln>
      <a:effectLst>
        <a:glow rad="63500">
          <a:schemeClr val="phClr">
            <a:satMod val="175000"/>
            <a:alpha val="25000"/>
          </a:schemeClr>
        </a:glow>
      </a:effectLst>
    </cs:spPr>
  </cs:dataPoint3D>
  <cs:dataPointLine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ln w="22225" cap="rnd">
        <a:solidFill>
          <a:schemeClr val="phClr"/>
        </a:solidFill>
      </a:ln>
      <a:effectLst>
        <a:glow rad="139700">
          <a:schemeClr val="phClr">
            <a:satMod val="175000"/>
            <a:alpha val="14000"/>
          </a:schemeClr>
        </a:glow>
      </a:effectLst>
    </cs:spPr>
  </cs:dataPointLine>
  <cs:dataPointMarker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dk1"/>
    </cs:fontRef>
    <cs:spPr>
      <a:solidFill>
        <a:schemeClr val="phClr">
          <a:lumMod val="60000"/>
          <a:lumOff val="40000"/>
        </a:schemeClr>
      </a:solidFill>
      <a:effectLst>
        <a:glow rad="63500">
          <a:schemeClr val="phClr">
            <a:satMod val="175000"/>
            <a:alpha val="25000"/>
          </a:schemeClr>
        </a:glow>
      </a:effectLst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75000"/>
      </a:schemeClr>
    </cs:fontRef>
    <cs:spPr>
      <a:ln w="9525">
        <a:solidFill>
          <a:schemeClr val="dk1">
            <a:lumMod val="50000"/>
            <a:lumOff val="50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7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</a:schemeClr>
            </a:gs>
            <a:gs pos="0">
              <a:schemeClr val="dk1">
                <a:lumMod val="65000"/>
                <a:lumOff val="3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75000"/>
                <a:lumOff val="25000"/>
                <a:alpha val="25000"/>
              </a:schemeClr>
            </a:gs>
            <a:gs pos="0">
              <a:schemeClr val="dk1">
                <a:lumMod val="65000"/>
                <a:lumOff val="35000"/>
                <a:alpha val="2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leaderLine>
  <cs:legend>
    <cs:lnRef idx="0"/>
    <cs:fillRef idx="0"/>
    <cs:effectRef idx="0"/>
    <cs:fontRef idx="minor">
      <a:schemeClr val="lt1">
        <a:lumMod val="75000"/>
      </a:schemeClr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lt1">
        <a:lumMod val="7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lt1">
            <a:lumMod val="50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85000"/>
      </a:schemeClr>
    </cs:fontRef>
    <cs:defRPr sz="1862" b="1" kern="1200" cap="none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25400" cap="rnd">
        <a:solidFill>
          <a:schemeClr val="phClr">
            <a:alpha val="50000"/>
          </a:schemeClr>
        </a:solidFill>
      </a:ln>
    </cs:spPr>
  </cs:trendline>
  <cs:trendlineLabel>
    <cs:lnRef idx="0"/>
    <cs:fillRef idx="0"/>
    <cs:effectRef idx="0"/>
    <cs:fontRef idx="minor">
      <a:schemeClr val="lt1">
        <a:lumMod val="7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85000"/>
        </a:schemeClr>
      </a:solidFill>
      <a:ln w="9525">
        <a:solidFill>
          <a:schemeClr val="dk1">
            <a:lumMod val="50000"/>
          </a:schemeClr>
        </a:solidFill>
        <a:round/>
      </a:ln>
    </cs:spPr>
  </cs:upBar>
  <cs:valueAxis>
    <cs:lnRef idx="0"/>
    <cs:fillRef idx="0"/>
    <cs:effectRef idx="0"/>
    <cs:fontRef idx="minor">
      <a:schemeClr val="lt1">
        <a:lumMod val="7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C027A-4632-450A-BE79-2ECADF43588B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937D5-713F-4B82-A830-C1C9B95889A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56909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i="0" dirty="0">
                <a:solidFill>
                  <a:srgbClr val="4D5156"/>
                </a:solidFill>
                <a:effectLst/>
                <a:latin typeface="arial" panose="020B0604020202020204" pitchFamily="34" charset="0"/>
              </a:rPr>
              <a:t>empowering the poor to create their own wealth not through picking crumbs from the rich as labor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937D5-713F-4B82-A830-C1C9B95889A6}" type="slidenum">
              <a:rPr lang="en-ZA" smtClean="0"/>
              <a:t>1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9555067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Municipal Vision</a:t>
            </a:r>
          </a:p>
          <a:p>
            <a:r>
              <a:rPr lang="en-US" dirty="0"/>
              <a:t>“By 2030, eThekwini will enjoy the reputation of being Africa’s most caring and </a:t>
            </a:r>
            <a:r>
              <a:rPr lang="en-US" dirty="0" err="1"/>
              <a:t>liveable</a:t>
            </a:r>
            <a:r>
              <a:rPr lang="en-US" dirty="0"/>
              <a:t> City, where all</a:t>
            </a:r>
          </a:p>
          <a:p>
            <a:r>
              <a:rPr lang="en-US" dirty="0"/>
              <a:t>citizens live in harmony.”</a:t>
            </a:r>
          </a:p>
          <a:p>
            <a:r>
              <a:rPr lang="en-US" dirty="0"/>
              <a:t>The Municipal Vision was developed in 2000 through the development of the Long Term</a:t>
            </a:r>
          </a:p>
          <a:p>
            <a:r>
              <a:rPr lang="en-US" dirty="0"/>
              <a:t>Development Framework. The Vision provides the city with a single strategic statement which all line</a:t>
            </a:r>
          </a:p>
          <a:p>
            <a:r>
              <a:rPr lang="en-US" dirty="0"/>
              <a:t>departments should be working towards. The vision is developed along the principles of Outcome</a:t>
            </a:r>
          </a:p>
          <a:p>
            <a:r>
              <a:rPr lang="en-US" dirty="0"/>
              <a:t>Based Planning and is aligned to the visions of the National Planning Vision as well as the KZN</a:t>
            </a:r>
          </a:p>
          <a:p>
            <a:r>
              <a:rPr lang="en-US" dirty="0"/>
              <a:t>Provincial Growth and Development Strategy.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937D5-713F-4B82-A830-C1C9B95889A6}" type="slidenum">
              <a:rPr lang="en-ZA" smtClean="0"/>
              <a:t>2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738912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lineChart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lineChart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b="1" dirty="0"/>
              <a:t>lineChart</a:t>
            </a:r>
            <a:endParaRPr dirty="0"/>
          </a:p>
          <a:p>
            <a:r>
              <a:rPr b="0" dirty="0"/>
              <a:t>No alt text provided.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ext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Economically inactive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people are simply those who are neither employed nor unemployed; they're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not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in paid work, but they're also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not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looking for a job or available to start work. You might be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economically inactive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 for a number of reasons, such as being retired, a student or too ill to work.</a:t>
            </a:r>
            <a:endParaRPr dirty="0"/>
          </a:p>
          <a:p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937D5-713F-4B82-A830-C1C9B95889A6}" type="slidenum">
              <a:rPr lang="en-ZA" smtClean="0"/>
              <a:t>20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0190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07077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4904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34798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05421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86624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521749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351738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73023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6215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0457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ZA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887880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B08750ED-F790-4F6B-8405-E0D22296EBE1}" type="datetimeFigureOut">
              <a:rPr lang="en-ZA" smtClean="0"/>
              <a:t>2021/02/28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71BB2C7D-678F-4179-92B0-22562172F2B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77986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43d51838-1501-494a-ae4e-2717df3781b0/ReportSectionc6372329b41d54a0d9cc?pbi_source=PowerPoint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43d51838-1501-494a-ae4e-2717df3781b0/ReportSection?pbi_source=PowerPoint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43d51838-1501-494a-ae4e-2717df3781b0/ReportSection67dd5d16407e302866be?pbi_source=PowerPoint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app.powerbi.com/groups/me/reports/43d51838-1501-494a-ae4e-2717df3781b0/ReportSection14f78030ad990c964e6c?pbi_source=PowerPoint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8F272-1A69-4F64-986A-FC8A7A3C60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Are we building an inclusive economy?</a:t>
            </a:r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C578DD-9E39-42E8-AA72-5B03307E6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Miss LSN Gule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42427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lineChart. Please refer to the notes on this slide for details.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not economically active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B69EB8D-F6DF-41F6-80D0-B6215397A57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3047689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43763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11A52609-DB15-405A-96D0-0D9B75BF0D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2726559"/>
              </p:ext>
            </p:extLst>
          </p:nvPr>
        </p:nvGraphicFramePr>
        <p:xfrm>
          <a:off x="643467" y="643467"/>
          <a:ext cx="10905066" cy="55710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57607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A3CC463-F933-4AC4-86E1-5AC14B0C31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5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25D2DB-A12A-44DB-B00E-F4D622329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331" y="480060"/>
            <a:ext cx="4180332" cy="2788074"/>
          </a:xfrm>
          <a:prstGeom prst="rect">
            <a:avLst/>
          </a:prstGeom>
          <a:solidFill>
            <a:srgbClr val="FFFFFF"/>
          </a:solidFill>
          <a:ln w="19050">
            <a:solidFill>
              <a:srgbClr val="FFB6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137FE859-22BA-42B1-90EB-4F897B029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49" y="1091030"/>
            <a:ext cx="3854945" cy="158052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CE7E7877-F64E-4EEA-B778-138031EFF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1331" y="3603670"/>
            <a:ext cx="4180332" cy="2788074"/>
          </a:xfrm>
          <a:prstGeom prst="rect">
            <a:avLst/>
          </a:prstGeom>
          <a:solidFill>
            <a:srgbClr val="FFFFFF"/>
          </a:solidFill>
          <a:ln w="19050">
            <a:solidFill>
              <a:srgbClr val="FFB66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icture containing logo&#10;&#10;Description automatically generated">
            <a:extLst>
              <a:ext uri="{FF2B5EF4-FFF2-40B4-BE49-F238E27FC236}">
                <a16:creationId xmlns:a16="http://schemas.microsoft.com/office/drawing/2014/main" id="{05BC1165-2FF1-4C01-A848-9C55FA1DAE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549" y="4294938"/>
            <a:ext cx="3854945" cy="1378142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DD6C4F3-70FD-4F13-919C-702EE48864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0596" y="487090"/>
            <a:ext cx="6741849" cy="5897880"/>
          </a:xfrm>
          <a:prstGeom prst="rect">
            <a:avLst/>
          </a:prstGeom>
          <a:solidFill>
            <a:srgbClr val="FFFFFF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BCB20C07-B733-4E4F-A523-690A6E7BD9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4764" y="2097925"/>
            <a:ext cx="6410084" cy="267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6689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hart, bar chart&#10;&#10;Description automatically generated">
            <a:extLst>
              <a:ext uri="{FF2B5EF4-FFF2-40B4-BE49-F238E27FC236}">
                <a16:creationId xmlns:a16="http://schemas.microsoft.com/office/drawing/2014/main" id="{E6BFF35A-5B79-40AB-BC1C-EC32A6F9F8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31" y="3787726"/>
            <a:ext cx="5732835" cy="2192808"/>
          </a:xfrm>
          <a:prstGeom prst="rect">
            <a:avLst/>
          </a:prstGeom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DDB2D629-80D2-4713-8A01-69D8CE54BB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888" y="455333"/>
            <a:ext cx="5426764" cy="2007902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99448F2-0E5B-42DA-B2D1-11A14E947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E8A7552-20E1-4F34-ADAB-C1DB6634D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C7CF940E-E1BF-4ABA-974C-150842C727F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034" y="2271342"/>
            <a:ext cx="5426764" cy="2170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4766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hart, bar chart&#10;&#10;Description automatically generated">
            <a:extLst>
              <a:ext uri="{FF2B5EF4-FFF2-40B4-BE49-F238E27FC236}">
                <a16:creationId xmlns:a16="http://schemas.microsoft.com/office/drawing/2014/main" id="{DEF07D83-9C70-4F51-A630-6782205B0A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2" y="736451"/>
            <a:ext cx="5426764" cy="2075736"/>
          </a:xfrm>
          <a:prstGeom prst="rect">
            <a:avLst/>
          </a:prstGeom>
        </p:spPr>
      </p:pic>
      <p:pic>
        <p:nvPicPr>
          <p:cNvPr id="7" name="Picture 6" descr="A picture containing text&#10;&#10;Description automatically generated">
            <a:extLst>
              <a:ext uri="{FF2B5EF4-FFF2-40B4-BE49-F238E27FC236}">
                <a16:creationId xmlns:a16="http://schemas.microsoft.com/office/drawing/2014/main" id="{5AAB2D10-A42F-4113-A348-4FF464FE45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041342"/>
            <a:ext cx="5426764" cy="1940067"/>
          </a:xfrm>
          <a:prstGeom prst="rect">
            <a:avLst/>
          </a:prstGeom>
        </p:spPr>
      </p:pic>
      <p:sp>
        <p:nvSpPr>
          <p:cNvPr id="16" name="Rectangle 11">
            <a:extLst>
              <a:ext uri="{FF2B5EF4-FFF2-40B4-BE49-F238E27FC236}">
                <a16:creationId xmlns:a16="http://schemas.microsoft.com/office/drawing/2014/main" id="{799448F2-0E5B-42DA-B2D1-11A14E947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50280" y="0"/>
            <a:ext cx="9144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4E8A7552-20E1-4F34-ADAB-C1DB6634D4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383280"/>
            <a:ext cx="6126480" cy="9144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Graphical user interface&#10;&#10;Description automatically generated with low confidence">
            <a:extLst>
              <a:ext uri="{FF2B5EF4-FFF2-40B4-BE49-F238E27FC236}">
                <a16:creationId xmlns:a16="http://schemas.microsoft.com/office/drawing/2014/main" id="{560717E5-4EEB-44BF-9AA5-F63726938DC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034" y="2189941"/>
            <a:ext cx="5426764" cy="2333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046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11">
            <a:extLst>
              <a:ext uri="{FF2B5EF4-FFF2-40B4-BE49-F238E27FC236}">
                <a16:creationId xmlns:a16="http://schemas.microsoft.com/office/drawing/2014/main" id="{BFDC535F-AC0A-417D-96AB-6706BECACD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88726" cy="6858000"/>
          </a:xfrm>
          <a:prstGeom prst="rect">
            <a:avLst/>
          </a:prstGeom>
          <a:solidFill>
            <a:srgbClr val="5A65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13">
            <a:extLst>
              <a:ext uri="{FF2B5EF4-FFF2-40B4-BE49-F238E27FC236}">
                <a16:creationId xmlns:a16="http://schemas.microsoft.com/office/drawing/2014/main" id="{97AAAF8E-31DB-4148-8FCA-4D8233D691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5953" y="484068"/>
            <a:ext cx="6898027" cy="58893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C7B1D69-5E66-4F35-B034-4738AB585C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437" y="2209373"/>
            <a:ext cx="6253058" cy="2438691"/>
          </a:xfrm>
          <a:prstGeom prst="rect">
            <a:avLst/>
          </a:prstGeom>
        </p:spPr>
      </p:pic>
      <p:sp>
        <p:nvSpPr>
          <p:cNvPr id="27" name="Rectangle 15">
            <a:extLst>
              <a:ext uri="{FF2B5EF4-FFF2-40B4-BE49-F238E27FC236}">
                <a16:creationId xmlns:a16="http://schemas.microsoft.com/office/drawing/2014/main" id="{AA274328-4774-4DF9-BA53-452565122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1393" y="484069"/>
            <a:ext cx="4145975" cy="349989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hart, bar chart&#10;&#10;Description automatically generated">
            <a:extLst>
              <a:ext uri="{FF2B5EF4-FFF2-40B4-BE49-F238E27FC236}">
                <a16:creationId xmlns:a16="http://schemas.microsoft.com/office/drawing/2014/main" id="{587BD5B0-F36B-417A-ACAF-2C4497C14E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059" y="1555381"/>
            <a:ext cx="3502643" cy="1357274"/>
          </a:xfrm>
          <a:prstGeom prst="rect">
            <a:avLst/>
          </a:prstGeom>
        </p:spPr>
      </p:pic>
      <p:sp>
        <p:nvSpPr>
          <p:cNvPr id="28" name="Rectangle 17">
            <a:extLst>
              <a:ext uri="{FF2B5EF4-FFF2-40B4-BE49-F238E27FC236}">
                <a16:creationId xmlns:a16="http://schemas.microsoft.com/office/drawing/2014/main" id="{01C7B46D-2FEF-4FAA-915B-8B21A66BB6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1393" y="4144834"/>
            <a:ext cx="4145975" cy="2211517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picture containing Word&#10;&#10;Description automatically generated">
            <a:extLst>
              <a:ext uri="{FF2B5EF4-FFF2-40B4-BE49-F238E27FC236}">
                <a16:creationId xmlns:a16="http://schemas.microsoft.com/office/drawing/2014/main" id="{C38264AA-3EC8-4FBC-860E-DAE569EE1F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3059" y="4633252"/>
            <a:ext cx="3502643" cy="1234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32743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D6897-8FF3-474F-9326-48A0CE4158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Solutions?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D95BA-1A44-4E94-9521-FE2D7A94D7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6656" y="2011680"/>
            <a:ext cx="10858120" cy="447014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Prioritize the vulnerable and poor communities when it comes to funding and programs related to entrepreneurship.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Revise and re-analyze current policies as they are not really helping us reach the goal</a:t>
            </a:r>
            <a:r>
              <a:rPr lang="en-ZA" dirty="0"/>
              <a:t>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/>
              <a:t> Data of how many people applied for the relief fund is not available, still if a limited number of people applied for the fund, it means there is not enough information and support offered to the people in vulnerable areas.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/>
              <a:t> Introduce a more convenient way to apply for funds, the proof of residence, Copy of ID and all the works is just tacky and inconvenient.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ZA" dirty="0"/>
              <a:t> Teach the old and illiterate in their mother tongue about the digital world. </a:t>
            </a:r>
          </a:p>
        </p:txBody>
      </p:sp>
    </p:spTree>
    <p:extLst>
      <p:ext uri="{BB962C8B-B14F-4D97-AF65-F5344CB8AC3E}">
        <p14:creationId xmlns:p14="http://schemas.microsoft.com/office/powerpoint/2010/main" val="28357253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3EFC75-D61F-4CEA-9817-11CC86030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19B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02F3DD-3E32-4AF8-BFA1-D131A6B4B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E19B4E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icture containing text, indoor&#10;&#10;Description automatically generated">
            <a:extLst>
              <a:ext uri="{FF2B5EF4-FFF2-40B4-BE49-F238E27FC236}">
                <a16:creationId xmlns:a16="http://schemas.microsoft.com/office/drawing/2014/main" id="{EAF4D305-6683-4D4E-AD92-C775EB83F9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88" y="933482"/>
            <a:ext cx="10619225" cy="4991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6100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3EFC75-D61F-4CEA-9817-11CC86030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02F3DD-3E32-4AF8-BFA1-D131A6B4B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317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899989FF-C7FF-43FA-BB0D-ACBC949D44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388" y="1796294"/>
            <a:ext cx="10619225" cy="3265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453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0D289-93C6-4141-A5ED-6E481C88E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9EE60-51FE-4E45-B573-22A4058AF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Provincial Priorities (State of the Province Address 2019)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Towards the quest of achieving the Provincial 2035 Vision developed in 2000:</a:t>
            </a:r>
          </a:p>
          <a:p>
            <a:r>
              <a:rPr lang="en-US" dirty="0"/>
              <a:t>By 2030, eThekwini will enjoy the reputation of being Africa’s most caring and </a:t>
            </a:r>
            <a:r>
              <a:rPr lang="en-US" dirty="0" err="1"/>
              <a:t>liveable</a:t>
            </a:r>
            <a:r>
              <a:rPr lang="en-US" dirty="0"/>
              <a:t> City, where all citizens live in harmony”</a:t>
            </a:r>
          </a:p>
          <a:p>
            <a:r>
              <a:rPr lang="en-US" dirty="0"/>
              <a:t>citizens live in harmony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The following achievements and priorities were highlighted: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Build an Inclusive Economy that Creates Decent Jobs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Transform Rural Areas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Build a United Nation and Promote Social Cohesion</a:t>
            </a:r>
            <a:endParaRPr lang="en-ZA" dirty="0"/>
          </a:p>
          <a:p>
            <a:pPr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4735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&#10;&#10;Description automatically generated with medium confidence">
            <a:extLst>
              <a:ext uri="{FF2B5EF4-FFF2-40B4-BE49-F238E27FC236}">
                <a16:creationId xmlns:a16="http://schemas.microsoft.com/office/drawing/2014/main" id="{C0BE8A89-2A91-4DFE-9BB9-AFEA14F359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2815" y="613072"/>
            <a:ext cx="4191149" cy="5631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86013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02DBB0-47F4-4FE8-92B7-309E11BC6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used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BC35D3-8729-417F-8DCF-117B8AD4EB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R (</a:t>
            </a:r>
            <a:r>
              <a:rPr lang="en-US" dirty="0" err="1"/>
              <a:t>rstudio</a:t>
            </a:r>
            <a:r>
              <a:rPr lang="en-US" dirty="0"/>
              <a:t>) used to run and analyze the data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 Power BI and Excel to </a:t>
            </a:r>
            <a:r>
              <a:rPr lang="en-US"/>
              <a:t>visualize </a:t>
            </a:r>
            <a:endParaRPr lang="en-US" dirty="0"/>
          </a:p>
          <a:p>
            <a:endParaRPr lang="en-US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653601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12AD2-D1AB-4AFC-B387-2B920D6A2E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0215" y="2245489"/>
            <a:ext cx="5668039" cy="1555848"/>
          </a:xfrm>
        </p:spPr>
        <p:txBody>
          <a:bodyPr/>
          <a:lstStyle/>
          <a:p>
            <a:r>
              <a:rPr lang="en-US" dirty="0"/>
              <a:t>Any Questions?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22946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D78D-17AD-4202-8F82-7B97F74B61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Build an Inclusive Economy that Creates Decent Jobs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4E9AE-D47B-48A0-894A-E026B7E44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698" y="2157731"/>
            <a:ext cx="10772775" cy="420073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Focusing on key sectors such as agriculture; manufacturing; tourism; freight and logistics sectors</a:t>
            </a:r>
          </a:p>
          <a:p>
            <a:r>
              <a:rPr lang="en-US" dirty="0"/>
              <a:t>for the purpose of growing the economy and creating decent jobs.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Promoting entrepreneurship through SMME and Cooperative Development Programs towards</a:t>
            </a:r>
          </a:p>
          <a:p>
            <a:r>
              <a:rPr lang="en-US" dirty="0"/>
              <a:t>achieving Radical Economic Transformation. Entrepreneurs will be assisted through a new</a:t>
            </a:r>
          </a:p>
          <a:p>
            <a:r>
              <a:rPr lang="en-US" dirty="0"/>
              <a:t>initiative identified as the Kwa Zulu Natal Bulk Buying and Warehousing Program.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Promoting Black Industrialists through the Black Industrialist Program.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/>
              <a:t>Promoting the ‘Blue’ and ‘Green’ Economy through commercializing the aquaculture sector and</a:t>
            </a:r>
          </a:p>
          <a:p>
            <a:r>
              <a:rPr lang="en-US" dirty="0"/>
              <a:t>encouraging renewable energy initiatives within the province.</a:t>
            </a:r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555155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996CBB6-8D24-4FA5-A518-D9D878A40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581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8857F7-F05F-4317-9D97-F35571819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B680BBB1-846E-4327-B57E-5D8C51389A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33" y="880318"/>
            <a:ext cx="10605504" cy="51171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674FDF9-5BF7-48FC-804E-C110FBAC39E5}"/>
              </a:ext>
            </a:extLst>
          </p:cNvPr>
          <p:cNvSpPr txBox="1"/>
          <p:nvPr/>
        </p:nvSpPr>
        <p:spPr>
          <a:xfrm>
            <a:off x="1642919" y="5787449"/>
            <a:ext cx="4890052" cy="380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Stats SA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70215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996CBB6-8D24-4FA5-A518-D9D878A40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D71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8857F7-F05F-4317-9D97-F35571819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Map&#10;&#10;Description automatically generated">
            <a:extLst>
              <a:ext uri="{FF2B5EF4-FFF2-40B4-BE49-F238E27FC236}">
                <a16:creationId xmlns:a16="http://schemas.microsoft.com/office/drawing/2014/main" id="{112B59C9-6965-4998-9C9E-F74819F871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33" y="840548"/>
            <a:ext cx="10605504" cy="519669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D9CCE38-C150-4C3F-AB98-FBA98C835F91}"/>
              </a:ext>
            </a:extLst>
          </p:cNvPr>
          <p:cNvSpPr txBox="1"/>
          <p:nvPr/>
        </p:nvSpPr>
        <p:spPr>
          <a:xfrm>
            <a:off x="1762539" y="5806010"/>
            <a:ext cx="3631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Stats SA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36793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lineChart. Please refer to the notes on this slide for details.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population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lineChart. Please refer to the notes on this slide for details.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employed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43EFC75-D61F-4CEA-9817-11CC86030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02F3DD-3E32-4AF8-BFA1-D131A6B4B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317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D4769EB9-17C0-4827-8E16-AAADB59AE39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6736109"/>
              </p:ext>
            </p:extLst>
          </p:nvPr>
        </p:nvGraphicFramePr>
        <p:xfrm>
          <a:off x="786388" y="796978"/>
          <a:ext cx="10619225" cy="52640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6754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" title="This slide contains the following visuals: lineChart. Please refer to the notes on this slide for details.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200" y="0"/>
            <a:ext cx="12020550" cy="6858000"/>
          </a:xfrm>
          <a:prstGeom prst="rect">
            <a:avLst/>
          </a:prstGeom>
          <a:noFill/>
        </p:spPr>
      </p:pic>
      <p:sp>
        <p:nvSpPr>
          <p:cNvPr id="4" name="Title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unemployment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tropolitan">
  <a:themeElements>
    <a:clrScheme name="Metropolitan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Metropolita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Metropolita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BD99DB4E91419FC8B09683378339" ma:contentTypeVersion="4" ma:contentTypeDescription="Create a new document." ma:contentTypeScope="" ma:versionID="1ab5933947fd0a35ca831cd3f52ac5be">
  <xsd:schema xmlns:xsd="http://www.w3.org/2001/XMLSchema" xmlns:xs="http://www.w3.org/2001/XMLSchema" xmlns:p="http://schemas.microsoft.com/office/2006/metadata/properties" xmlns:ns3="1807a431-b611-43d4-8c1d-8c873b57b2de" targetNamespace="http://schemas.microsoft.com/office/2006/metadata/properties" ma:root="true" ma:fieldsID="0c181a2861505578cb3470b60ca0eeb8" ns3:_="">
    <xsd:import namespace="1807a431-b611-43d4-8c1d-8c873b57b2d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07a431-b611-43d4-8c1d-8c873b57b2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F242C7-6B44-4730-AFFB-4CD7058638BD}">
  <ds:schemaRefs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1807a431-b611-43d4-8c1d-8c873b57b2de"/>
    <ds:schemaRef ds:uri="http://schemas.microsoft.com/office/infopath/2007/PartnerControls"/>
    <ds:schemaRef ds:uri="http://purl.org/dc/dcmitype/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49FC09D-253E-4E40-8C9C-92BD6522FAA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80FCFAE-E7FE-410D-8EED-366D3BB2A2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07a431-b611-43d4-8c1d-8c873b57b2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TM03457491[[fn=Metropolitan]]</Template>
  <TotalTime>551</TotalTime>
  <Words>565</Words>
  <Application>Microsoft Office PowerPoint</Application>
  <PresentationFormat>Widescreen</PresentationFormat>
  <Paragraphs>62</Paragraphs>
  <Slides>22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</vt:lpstr>
      <vt:lpstr>Calibri</vt:lpstr>
      <vt:lpstr>Calibri Light</vt:lpstr>
      <vt:lpstr>Wingdings</vt:lpstr>
      <vt:lpstr>Metropolitan</vt:lpstr>
      <vt:lpstr>Are we building an inclusive economy?</vt:lpstr>
      <vt:lpstr>Background</vt:lpstr>
      <vt:lpstr>Build an Inclusive Economy that Creates Decent Jobs</vt:lpstr>
      <vt:lpstr>PowerPoint Presentation</vt:lpstr>
      <vt:lpstr>PowerPoint Presentation</vt:lpstr>
      <vt:lpstr>population</vt:lpstr>
      <vt:lpstr>employed</vt:lpstr>
      <vt:lpstr>PowerPoint Presentation</vt:lpstr>
      <vt:lpstr>unemployment</vt:lpstr>
      <vt:lpstr>not economically active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Solutions?</vt:lpstr>
      <vt:lpstr>PowerPoint Presentation</vt:lpstr>
      <vt:lpstr>PowerPoint Presentation</vt:lpstr>
      <vt:lpstr>PowerPoint Presentation</vt:lpstr>
      <vt:lpstr>Software used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Londiwe Gule (214519364)</dc:creator>
  <cp:lastModifiedBy>Londiwe Gule (214519364)</cp:lastModifiedBy>
  <cp:revision>5</cp:revision>
  <dcterms:created xsi:type="dcterms:W3CDTF">2021-02-27T23:09:41Z</dcterms:created>
  <dcterms:modified xsi:type="dcterms:W3CDTF">2021-02-28T10:20:59Z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0x010100895EBD99DB4E91419FC8B09683378339</vt:lpwstr>
  </property>
</Properties>
</file>