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A602E-5964-43EB-BD5F-3529766C81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F1CCC6-3F22-433C-AC16-67FCE42558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BB4D3-8C11-4072-A7B1-8F33AF74D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0D1B0-4160-45E6-8DD2-C1E350FC129D}" type="datetimeFigureOut">
              <a:rPr lang="en-ZA" smtClean="0"/>
              <a:t>2021/02/28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AD595-9452-48AF-9205-45F2159CF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92492B-AAFD-42F8-9031-02DC7E38C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EEAC-7871-444A-B826-B8D69A4FD5D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56247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A3E08-1C97-46E8-A0D9-0FA3D0196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348C2E-8F26-4ECA-A7A0-99A8B2DB18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295C98-C09D-460D-BCAF-E5B6E4C25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0D1B0-4160-45E6-8DD2-C1E350FC129D}" type="datetimeFigureOut">
              <a:rPr lang="en-ZA" smtClean="0"/>
              <a:t>2021/02/28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20F9C-B2FD-43F1-932B-86A9E0AD1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DC0FB-45AC-46D7-94EC-334B13C68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EEAC-7871-444A-B826-B8D69A4FD5D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95579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7C3180-C7DB-42FA-9CD0-777CA0A0CF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64C927-4EBE-49AA-AEBC-E857238582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018947-EEC4-4D48-B7D9-B4A8FDF89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0D1B0-4160-45E6-8DD2-C1E350FC129D}" type="datetimeFigureOut">
              <a:rPr lang="en-ZA" smtClean="0"/>
              <a:t>2021/02/28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E4D9C-942E-4721-990F-0D575A0C6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EA8C45-4A79-4515-BD3A-DA0522071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EEAC-7871-444A-B826-B8D69A4FD5D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37323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187AC-859F-46FA-B7AE-45B603030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5C031-DDED-473A-838D-EA7B8D9E4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CBD199-FFDD-4983-9B79-108A8D378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0D1B0-4160-45E6-8DD2-C1E350FC129D}" type="datetimeFigureOut">
              <a:rPr lang="en-ZA" smtClean="0"/>
              <a:t>2021/02/28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11A22-58ED-47C5-9DB7-1F4690818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D2A74-1E1D-4F1D-AFEC-14867C7D5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EEAC-7871-444A-B826-B8D69A4FD5D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7373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1CA57-BA53-4D7D-9C2E-27EBE2503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7D5749-302F-4C16-9EC6-484368B5E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F0E3B-0547-418F-8B90-5B52F145B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0D1B0-4160-45E6-8DD2-C1E350FC129D}" type="datetimeFigureOut">
              <a:rPr lang="en-ZA" smtClean="0"/>
              <a:t>2021/02/28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19C61-593D-45CD-B558-33A7E603A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BF2D9-386D-4477-AC78-3A1E60AF5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EEAC-7871-444A-B826-B8D69A4FD5D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72782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0F2AF-2014-4D46-9620-4EAD8DCED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CCBDD4-2D57-4088-9E47-C15DB162E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EF31CE-AEE1-4E9E-BBF1-D5199F2FF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4E52E3-CC0E-4B01-B896-190B4C23D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0D1B0-4160-45E6-8DD2-C1E350FC129D}" type="datetimeFigureOut">
              <a:rPr lang="en-ZA" smtClean="0"/>
              <a:t>2021/02/28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0920CD-0AEC-429B-934A-C1149DFFD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28AEB6-3754-44DB-A1D1-6B8E1984F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EEAC-7871-444A-B826-B8D69A4FD5D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55673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4F456-BF86-42C4-AAD9-D8F3335E7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B14738-1099-4914-A96A-095FCF725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73DFD6-05F3-4747-9FDA-1A05377052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F47C18-2BE7-4FAE-B89D-ED6F9DF1DA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2B7B7F-7EFF-47A9-837F-AE1C98C3C6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8852FF-FE46-42FC-B52F-F5E8E42CF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0D1B0-4160-45E6-8DD2-C1E350FC129D}" type="datetimeFigureOut">
              <a:rPr lang="en-ZA" smtClean="0"/>
              <a:t>2021/02/28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55CFDD-D5EF-4ADC-A8CF-99D02D5B2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E442EF-A129-4821-BD6C-8B6039D59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EEAC-7871-444A-B826-B8D69A4FD5D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53691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0C81F-A13F-4ADD-AB39-1C46F6146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F53172-E5C5-4294-A25C-17255C35E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0D1B0-4160-45E6-8DD2-C1E350FC129D}" type="datetimeFigureOut">
              <a:rPr lang="en-ZA" smtClean="0"/>
              <a:t>2021/02/28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728B66-C1DC-4D6B-9147-A0FAE980B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8E04CB-6B03-48B7-9983-309BE4DB9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EEAC-7871-444A-B826-B8D69A4FD5D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87908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41FC4C-AECD-4ABE-B185-33895C341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0D1B0-4160-45E6-8DD2-C1E350FC129D}" type="datetimeFigureOut">
              <a:rPr lang="en-ZA" smtClean="0"/>
              <a:t>2021/02/28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34C3A3-FAE5-4154-8896-AFDF44141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38F7D7-C7E5-4262-8EAE-11E47D7B5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EEAC-7871-444A-B826-B8D69A4FD5D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50236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B0E8D-F1DA-404F-B24C-681B7A42B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6350A-2B23-43A0-9C9A-CD6279EEC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7E8F70-E4F8-4C75-BB72-8387770F5F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5C1A96-5ED0-4E4F-BE15-2E724B9A0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0D1B0-4160-45E6-8DD2-C1E350FC129D}" type="datetimeFigureOut">
              <a:rPr lang="en-ZA" smtClean="0"/>
              <a:t>2021/02/28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BF5552-BDD1-43C0-9BD1-565FE1AD8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C9319-1419-41DB-8017-4D35EE83A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EEAC-7871-444A-B826-B8D69A4FD5D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32853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520B9-CED3-4E34-9A97-5F3135238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5E113F-58E6-4A09-87DA-C04A3721F9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A6245F-C416-4C85-8C42-EEFD4D1D15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771765-0186-4C95-866B-A04130B83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0D1B0-4160-45E6-8DD2-C1E350FC129D}" type="datetimeFigureOut">
              <a:rPr lang="en-ZA" smtClean="0"/>
              <a:t>2021/02/28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36F30E-694D-43C5-B699-130E36DB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8985A4-095C-4D66-B860-9801925BD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FEEAC-7871-444A-B826-B8D69A4FD5D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55440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8A693C-EE00-4C74-95F1-C2D87F5F8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412F4B-2BF2-4C1E-B36D-31136865B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13EBC8-DED2-4470-8E9F-26A4283279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0D1B0-4160-45E6-8DD2-C1E350FC129D}" type="datetimeFigureOut">
              <a:rPr lang="en-ZA" smtClean="0"/>
              <a:t>2021/02/28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FFC4D-2017-405A-89C7-2BF3BE9C33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84582-EE51-4D8B-A37C-76B1378A54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FEEAC-7871-444A-B826-B8D69A4FD5D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34894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3447A-E50E-4252-ADBF-EEF3DD7465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8607" y="844852"/>
            <a:ext cx="9906000" cy="1871379"/>
          </a:xfrm>
        </p:spPr>
        <p:txBody>
          <a:bodyPr>
            <a:noAutofit/>
          </a:bodyPr>
          <a:lstStyle/>
          <a:p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/>
              <a:t>PROVIDE ACCURATE &amp; RELIABLE BILLING SYSTEM FOR WATER </a:t>
            </a:r>
            <a:r>
              <a:rPr lang="en-US" sz="3200" b="1" dirty="0" smtClean="0"/>
              <a:t>USAGE.</a:t>
            </a:r>
            <a:r>
              <a:rPr lang="en-US" sz="3200" dirty="0" smtClean="0"/>
              <a:t> </a:t>
            </a:r>
            <a:endParaRPr lang="en-ZA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FECA43-54FE-484F-94C8-F0BF288A1F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76344" y="5301824"/>
            <a:ext cx="10415451" cy="464119"/>
          </a:xfrm>
        </p:spPr>
        <p:txBody>
          <a:bodyPr>
            <a:norm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ZA" sz="1400" dirty="0"/>
              <a:t>B</a:t>
            </a:r>
            <a:r>
              <a:rPr lang="en-ZA" sz="1400" dirty="0" smtClean="0"/>
              <a:t>y GreenSalad</a:t>
            </a:r>
            <a:r>
              <a:rPr lang="en-ZA" sz="1400" dirty="0"/>
              <a:t>:</a:t>
            </a:r>
            <a:r>
              <a:rPr lang="en-ZA" sz="1400" dirty="0" smtClean="0"/>
              <a:t>    </a:t>
            </a:r>
            <a:r>
              <a:rPr lang="en-ZA" sz="1400" dirty="0"/>
              <a:t>Gorden </a:t>
            </a:r>
            <a:r>
              <a:rPr lang="en-ZA" sz="1400" dirty="0" smtClean="0"/>
              <a:t>Radebe, Brian </a:t>
            </a:r>
            <a:r>
              <a:rPr lang="en-ZA" sz="1400" dirty="0"/>
              <a:t>Gondo</a:t>
            </a:r>
          </a:p>
        </p:txBody>
      </p:sp>
      <p:sp>
        <p:nvSpPr>
          <p:cNvPr id="4" name="Rectangle 3"/>
          <p:cNvSpPr/>
          <p:nvPr/>
        </p:nvSpPr>
        <p:spPr>
          <a:xfrm>
            <a:off x="339635" y="2731755"/>
            <a:ext cx="1086394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2000" dirty="0" smtClean="0"/>
              <a:t>PREMISE: TO MAKE SURE WATER READINGS ARE COLLECTED IN FAIR A AND ACCURATE MANNER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2000" dirty="0" smtClean="0"/>
              <a:t>FUTURE WATER CONSUMPTION PREDICTED USING ANG (ARTIFICIAL NEURAL GENIUS)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2000" dirty="0" smtClean="0"/>
              <a:t>ACCESS TO WATER TO CLEAN DRINKING WATER &amp; RELATED SERVICES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sz="2000" dirty="0"/>
              <a:t>TO ENSURE REVENUE GENERATION FOR FUTURE WATER INFRASTRUCTURAL PROJECTS</a:t>
            </a:r>
            <a:endParaRPr lang="en-ZA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92" y="275592"/>
            <a:ext cx="2961051" cy="1201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720" y="123910"/>
            <a:ext cx="1504950" cy="15049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0" r="-632" b="27059"/>
          <a:stretch/>
        </p:blipFill>
        <p:spPr>
          <a:xfrm>
            <a:off x="10377208" y="5686163"/>
            <a:ext cx="1370481" cy="110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09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92" y="275592"/>
            <a:ext cx="2054955" cy="8338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854" y="123910"/>
            <a:ext cx="1273816" cy="12738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0" r="-632" b="27059"/>
          <a:stretch/>
        </p:blipFill>
        <p:spPr>
          <a:xfrm>
            <a:off x="10377208" y="5686163"/>
            <a:ext cx="1370481" cy="110730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253447A-E50E-4252-ADBF-EEF3DD7465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0057" y="325576"/>
            <a:ext cx="8412480" cy="86502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RESULTS TO SUPPORT THE POLICY OBJECTIVE</a:t>
            </a:r>
            <a:endParaRPr lang="en-ZA" sz="3200" b="1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7FECA43-54FE-484F-94C8-F0BF288A1F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5292" y="1478842"/>
            <a:ext cx="11756708" cy="717518"/>
          </a:xfrm>
        </p:spPr>
        <p:txBody>
          <a:bodyPr>
            <a:normAutofit/>
          </a:bodyPr>
          <a:lstStyle/>
          <a:p>
            <a:r>
              <a:rPr lang="en-US" dirty="0" smtClean="0"/>
              <a:t>FURTHER INVESTIGATION: DISTANCE TO WATER SOURCE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CE4DD8A2-75C8-4698-9B71-4472DC9AB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769" y="1989238"/>
            <a:ext cx="8203745" cy="486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67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92" y="275592"/>
            <a:ext cx="2054955" cy="8338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854" y="123910"/>
            <a:ext cx="1273816" cy="12738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0" r="-632" b="27059"/>
          <a:stretch/>
        </p:blipFill>
        <p:spPr>
          <a:xfrm>
            <a:off x="10377208" y="5686163"/>
            <a:ext cx="1370481" cy="110730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253447A-E50E-4252-ADBF-EEF3DD7465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0057" y="325576"/>
            <a:ext cx="8412480" cy="86502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RESULTS TO SUPPORT THE POLICY OBJECTIVE</a:t>
            </a:r>
            <a:endParaRPr lang="en-ZA" sz="3200" b="1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7FECA43-54FE-484F-94C8-F0BF288A1F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5292" y="1478842"/>
            <a:ext cx="11756708" cy="717518"/>
          </a:xfrm>
        </p:spPr>
        <p:txBody>
          <a:bodyPr>
            <a:normAutofit/>
          </a:bodyPr>
          <a:lstStyle/>
          <a:p>
            <a:r>
              <a:rPr lang="en-US" dirty="0" smtClean="0"/>
              <a:t>FURTHER INVESTIGATION: TYPE OF WATER SOURCE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9966388F-A704-469C-A2C0-30789695A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301" y="1846756"/>
            <a:ext cx="8601106" cy="510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13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92" y="275592"/>
            <a:ext cx="2054955" cy="8338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854" y="123910"/>
            <a:ext cx="1273816" cy="12738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0" r="-632" b="27059"/>
          <a:stretch/>
        </p:blipFill>
        <p:spPr>
          <a:xfrm>
            <a:off x="10377208" y="5686163"/>
            <a:ext cx="1370481" cy="110730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253447A-E50E-4252-ADBF-EEF3DD7465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0057" y="325576"/>
            <a:ext cx="8412480" cy="86502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RESULTS TO SUPPORT THE POLICY OBJECTIVE</a:t>
            </a:r>
            <a:endParaRPr lang="en-ZA" sz="3200" b="1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7FECA43-54FE-484F-94C8-F0BF288A1F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5292" y="1478842"/>
            <a:ext cx="11756708" cy="717518"/>
          </a:xfrm>
        </p:spPr>
        <p:txBody>
          <a:bodyPr>
            <a:normAutofit/>
          </a:bodyPr>
          <a:lstStyle/>
          <a:p>
            <a:r>
              <a:rPr lang="en-US" dirty="0" smtClean="0"/>
              <a:t>FURTHER INVESTIGATION: RATING OF WATER SOURCE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0D7EC2F1-59EF-4680-AE7E-50AD76A96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653" y="2124912"/>
            <a:ext cx="5910587" cy="473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20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92" y="275592"/>
            <a:ext cx="2054955" cy="8338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854" y="123910"/>
            <a:ext cx="1273816" cy="12738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0" r="-632" b="27059"/>
          <a:stretch/>
        </p:blipFill>
        <p:spPr>
          <a:xfrm>
            <a:off x="10377208" y="5686163"/>
            <a:ext cx="1370481" cy="110730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253447A-E50E-4252-ADBF-EEF3DD7465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2195" y="325575"/>
            <a:ext cx="9144000" cy="1072151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CONNECTING WITH OTHER DATASETS</a:t>
            </a:r>
            <a:endParaRPr lang="en-ZA" sz="3200" b="1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7FECA43-54FE-484F-94C8-F0BF288A1F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5292" y="1623249"/>
            <a:ext cx="11128875" cy="4613457"/>
          </a:xfrm>
        </p:spPr>
        <p:txBody>
          <a:bodyPr>
            <a:noAutofit/>
          </a:bodyPr>
          <a:lstStyle/>
          <a:p>
            <a:pPr marL="514350" indent="-514350" algn="l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/>
              <a:t>TO SOLVE THE PROBLEM WE PROPOSE A WATER READER THAT USES ML TO RECOGNIZE IMAGES (OPTICAL IMAGE RECOGNITION)</a:t>
            </a:r>
          </a:p>
          <a:p>
            <a:pPr marL="514350" indent="-514350" algn="l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/>
              <a:t>USED A PRE-TRAINED MICROSOFT OCR SOLUTION ( COCO DATASET)</a:t>
            </a:r>
          </a:p>
          <a:p>
            <a:pPr marL="514350" indent="-514350" algn="l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/>
              <a:t>DATA COLLECTION METER IMAGES</a:t>
            </a:r>
          </a:p>
        </p:txBody>
      </p:sp>
    </p:spTree>
    <p:extLst>
      <p:ext uri="{BB962C8B-B14F-4D97-AF65-F5344CB8AC3E}">
        <p14:creationId xmlns:p14="http://schemas.microsoft.com/office/powerpoint/2010/main" val="201542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92" y="275592"/>
            <a:ext cx="2054955" cy="8338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854" y="123910"/>
            <a:ext cx="1273816" cy="12738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0" r="-632" b="27059"/>
          <a:stretch/>
        </p:blipFill>
        <p:spPr>
          <a:xfrm>
            <a:off x="10377208" y="5686163"/>
            <a:ext cx="1370481" cy="110730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253447A-E50E-4252-ADBF-EEF3DD7465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2195" y="325575"/>
            <a:ext cx="9144000" cy="1072151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CONNECTING WITH OTHER DATASETS</a:t>
            </a:r>
            <a:endParaRPr lang="en-ZA" sz="3200" b="1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7FECA43-54FE-484F-94C8-F0BF288A1F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5292" y="1447709"/>
            <a:ext cx="11128875" cy="4613457"/>
          </a:xfrm>
        </p:spPr>
        <p:txBody>
          <a:bodyPr>
            <a:noAutofit/>
          </a:bodyPr>
          <a:lstStyle/>
          <a:p>
            <a:pPr marL="514350" indent="-514350" algn="l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/>
              <a:t>WATER ESTIMATION ( PREDICT FUTURE REVENUE &amp; CONSUMPTION) - ANN (PROBLEM)</a:t>
            </a:r>
          </a:p>
          <a:p>
            <a:pPr marL="514350" indent="-514350" algn="l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/>
              <a:t>PROF. MARWALA ET.AL IN HIS PAPER 2008, PROPOSED USING AN ANN (VS SVM) DRIVEN SOLUTION FOR WATER PREDICTION IN THE SOUTH AFRICAN CONTEXT </a:t>
            </a:r>
          </a:p>
          <a:p>
            <a:pPr marL="514350" indent="-514350" algn="l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/>
              <a:t>MARWALA ET.AL FORMULATED AN ANG (ARTIFICIAL NEURAL GENIUS) MODEL FOR WATER PREDICTION, WHOSE EFFICACY IS SHOWN IN THE GRAPH BELOW: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17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92" y="275592"/>
            <a:ext cx="2054955" cy="8338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854" y="123910"/>
            <a:ext cx="1273816" cy="12738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0" r="-632" b="27059"/>
          <a:stretch/>
        </p:blipFill>
        <p:spPr>
          <a:xfrm>
            <a:off x="10377208" y="5686163"/>
            <a:ext cx="1370481" cy="110730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253447A-E50E-4252-ADBF-EEF3DD7465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2195" y="325575"/>
            <a:ext cx="9144000" cy="1072151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CONNECTING WITH OTHER DATASETS</a:t>
            </a:r>
            <a:endParaRPr lang="en-ZA" sz="3200" b="1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7FECA43-54FE-484F-94C8-F0BF288A1F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5292" y="1311152"/>
            <a:ext cx="11647851" cy="744584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FEED FORWARD OUR DATA INTO THIS MODEL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922" y="2192294"/>
            <a:ext cx="4894546" cy="45490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2437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92" y="275592"/>
            <a:ext cx="2054955" cy="8338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854" y="123910"/>
            <a:ext cx="1273816" cy="12738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0" r="-632" b="27059"/>
          <a:stretch/>
        </p:blipFill>
        <p:spPr>
          <a:xfrm>
            <a:off x="10377208" y="5686163"/>
            <a:ext cx="1370481" cy="110730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253447A-E50E-4252-ADBF-EEF3DD7465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2195" y="325575"/>
            <a:ext cx="9144000" cy="1072151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CONNECTING WITH OTHER DATASETS</a:t>
            </a:r>
            <a:endParaRPr lang="en-ZA" sz="3200" b="1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7FECA43-54FE-484F-94C8-F0BF288A1F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5292" y="1839595"/>
            <a:ext cx="11128875" cy="4613457"/>
          </a:xfrm>
        </p:spPr>
        <p:txBody>
          <a:bodyPr>
            <a:noAutofit/>
          </a:bodyPr>
          <a:lstStyle/>
          <a:p>
            <a:pPr algn="l"/>
            <a:r>
              <a:rPr lang="en-US" dirty="0" smtClean="0"/>
              <a:t>TO IMPROVE THE CURRENT (DEMO) MODEL FURTHER WE PROPOSE THE FOLLOWING ML TRAINING APPROACHES FOR OUR PROJECT: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LOW LYING FRUIT:</a:t>
            </a:r>
          </a:p>
          <a:p>
            <a:pPr algn="l"/>
            <a:r>
              <a:rPr lang="en-US" dirty="0" smtClean="0"/>
              <a:t>1. </a:t>
            </a:r>
            <a:r>
              <a:rPr lang="en-ZA" dirty="0" smtClean="0"/>
              <a:t>ALAN PAED (SA) – A MICROSOFT MENTOR HAS DEVELOPED AN ODOMETER RECOGNITION SYSTEM (OCR). USING TRANSFER LEARNING WE CAN PIGGY BACK ON THIS SOLUTION.</a:t>
            </a:r>
          </a:p>
          <a:p>
            <a:pPr algn="l"/>
            <a:r>
              <a:rPr lang="en-ZA" dirty="0" smtClean="0"/>
              <a:t>2. TRAIN OUR OWN MODEL – CONDUCT OUR OWN DATA COLLECTION AND AUGMENTATION</a:t>
            </a:r>
            <a:endParaRPr lang="en-US" dirty="0" smtClean="0"/>
          </a:p>
          <a:p>
            <a:pPr marL="514350" indent="-514350" algn="l">
              <a:lnSpc>
                <a:spcPct val="200000"/>
              </a:lnSpc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26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92" y="275592"/>
            <a:ext cx="2054955" cy="8338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854" y="123910"/>
            <a:ext cx="1273816" cy="12738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0" r="-632" b="27059"/>
          <a:stretch/>
        </p:blipFill>
        <p:spPr>
          <a:xfrm>
            <a:off x="10377208" y="5686163"/>
            <a:ext cx="1370481" cy="110730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253447A-E50E-4252-ADBF-EEF3DD7465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2195" y="325575"/>
            <a:ext cx="9144000" cy="1072151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COMPLETENESS OF THE SOLUTION: LAST MILE</a:t>
            </a:r>
            <a:endParaRPr lang="en-ZA" sz="3200" b="1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181E774-6C3D-411B-B4FE-29D3ADA807BA}"/>
              </a:ext>
            </a:extLst>
          </p:cNvPr>
          <p:cNvSpPr txBox="1">
            <a:spLocks/>
          </p:cNvSpPr>
          <p:nvPr/>
        </p:nvSpPr>
        <p:spPr>
          <a:xfrm>
            <a:off x="1086395" y="162180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/>
              <a:t>m</a:t>
            </a:r>
            <a:r>
              <a:rPr lang="en-US" sz="4000" dirty="0" err="1" smtClean="0"/>
              <a:t>Click</a:t>
            </a:r>
            <a:r>
              <a:rPr lang="en-US" sz="4000" dirty="0" smtClean="0"/>
              <a:t> app…</a:t>
            </a:r>
            <a:r>
              <a:rPr lang="en-US" sz="2800" i="1" dirty="0" smtClean="0"/>
              <a:t>Prof. Lumumba “Let your deeds speak for you”</a:t>
            </a:r>
            <a:endParaRPr lang="en-ZA" sz="2800" i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8406591-86A2-4909-A174-BBFF998292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3115" y="3034612"/>
            <a:ext cx="3048264" cy="2938527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44711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92" y="275592"/>
            <a:ext cx="2054955" cy="8338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854" y="123910"/>
            <a:ext cx="1273816" cy="12738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0" r="-632" b="27059"/>
          <a:stretch/>
        </p:blipFill>
        <p:spPr>
          <a:xfrm>
            <a:off x="10377208" y="5686163"/>
            <a:ext cx="1370481" cy="110730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253447A-E50E-4252-ADBF-EEF3DD7465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2195" y="325575"/>
            <a:ext cx="9144000" cy="1072151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DEFINED</a:t>
            </a:r>
            <a:r>
              <a:rPr lang="en-US" dirty="0" smtClean="0"/>
              <a:t> </a:t>
            </a:r>
            <a:r>
              <a:rPr lang="en-US" sz="3200" b="1" dirty="0" smtClean="0"/>
              <a:t>POLICY</a:t>
            </a:r>
            <a:r>
              <a:rPr lang="en-US" dirty="0" smtClean="0"/>
              <a:t> </a:t>
            </a:r>
            <a:r>
              <a:rPr lang="en-US" sz="3200" b="1" dirty="0" smtClean="0"/>
              <a:t>OBJECTIVE</a:t>
            </a:r>
            <a:endParaRPr lang="en-ZA" sz="3200" b="1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7FECA43-54FE-484F-94C8-F0BF288A1F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5292" y="2095063"/>
            <a:ext cx="11233378" cy="3861600"/>
          </a:xfrm>
        </p:spPr>
        <p:txBody>
          <a:bodyPr>
            <a:norm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b="1" dirty="0" smtClean="0"/>
          </a:p>
          <a:p>
            <a:pPr algn="just">
              <a:spcBef>
                <a:spcPts val="0"/>
              </a:spcBef>
            </a:pPr>
            <a:r>
              <a:rPr lang="en-US" b="1" dirty="0" smtClean="0"/>
              <a:t>HYPOTHESIS</a:t>
            </a:r>
            <a:r>
              <a:rPr lang="en-US" dirty="0" smtClean="0"/>
              <a:t>:</a:t>
            </a:r>
          </a:p>
          <a:p>
            <a:pPr algn="just">
              <a:spcBef>
                <a:spcPts val="0"/>
              </a:spcBef>
            </a:pPr>
            <a:endParaRPr lang="en-US" dirty="0"/>
          </a:p>
          <a:p>
            <a:pPr algn="just">
              <a:spcBef>
                <a:spcPts val="0"/>
              </a:spcBef>
            </a:pPr>
            <a:r>
              <a:rPr lang="en-US" dirty="0" smtClean="0"/>
              <a:t>ACCESS TO WATER TO CLEAN DRINKING WATER &amp; RELATED SERVICES FOR ALL CITIZENS</a:t>
            </a:r>
          </a:p>
          <a:p>
            <a:pPr algn="just">
              <a:spcBef>
                <a:spcPts val="0"/>
              </a:spcBef>
            </a:pPr>
            <a:endParaRPr lang="en-US" b="1" dirty="0"/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b="1" dirty="0" smtClean="0"/>
              <a:t>TESTING PARAMETER</a:t>
            </a:r>
            <a:r>
              <a:rPr lang="en-US" dirty="0" smtClean="0"/>
              <a:t>: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i="1" dirty="0" smtClean="0"/>
              <a:t>Everyone </a:t>
            </a:r>
            <a:r>
              <a:rPr lang="en-US" sz="2000" i="1" dirty="0"/>
              <a:t>has the right to have access to sufficient water</a:t>
            </a:r>
            <a:r>
              <a:rPr lang="en-US" sz="2000" i="1" dirty="0" smtClean="0"/>
              <a:t>. (</a:t>
            </a:r>
            <a:r>
              <a:rPr lang="en-US" sz="2000" i="1" dirty="0"/>
              <a:t>Bill of Rights, Constitution of South Africa, Section 27 (1) (b) </a:t>
            </a:r>
            <a:r>
              <a:rPr lang="en-US" sz="2000" i="1" dirty="0" smtClean="0"/>
              <a:t>)</a:t>
            </a:r>
            <a:endParaRPr lang="en-ZA" sz="2000" i="1" dirty="0"/>
          </a:p>
          <a:p>
            <a:pPr algn="l"/>
            <a:r>
              <a:rPr lang="en-US" sz="2000" i="1" dirty="0"/>
              <a:t>Water conservation may be a better investment than new dams. We will have to adopt such new approaches to water management </a:t>
            </a:r>
            <a:r>
              <a:rPr lang="en-US" sz="2000" i="1" dirty="0" smtClean="0"/>
              <a:t>(</a:t>
            </a:r>
            <a:r>
              <a:rPr lang="en-ZA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White Paper on a National Water Policy For South Africa, April 1997</a:t>
            </a: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ZA" sz="2000" i="1" dirty="0"/>
          </a:p>
        </p:txBody>
      </p:sp>
    </p:spTree>
    <p:extLst>
      <p:ext uri="{BB962C8B-B14F-4D97-AF65-F5344CB8AC3E}">
        <p14:creationId xmlns:p14="http://schemas.microsoft.com/office/powerpoint/2010/main" val="398472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92" y="275592"/>
            <a:ext cx="2054955" cy="8338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854" y="123910"/>
            <a:ext cx="1273816" cy="12738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0" r="-632" b="27059"/>
          <a:stretch/>
        </p:blipFill>
        <p:spPr>
          <a:xfrm>
            <a:off x="10377208" y="5686163"/>
            <a:ext cx="1370481" cy="110730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253447A-E50E-4252-ADBF-EEF3DD7465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0057" y="32130"/>
            <a:ext cx="8287151" cy="1365596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DATA DESCRIPTION : SOURCE NEMISA HACKATHON DATASET</a:t>
            </a:r>
            <a:endParaRPr lang="en-ZA" sz="3200" b="1" dirty="0"/>
          </a:p>
        </p:txBody>
      </p:sp>
      <p:graphicFrame>
        <p:nvGraphicFramePr>
          <p:cNvPr id="12" name="Table 5">
            <a:extLst>
              <a:ext uri="{FF2B5EF4-FFF2-40B4-BE49-F238E27FC236}">
                <a16:creationId xmlns:a16="http://schemas.microsoft.com/office/drawing/2014/main" id="{41A79906-9288-4C42-8023-E0157AB771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325545"/>
              </p:ext>
            </p:extLst>
          </p:nvPr>
        </p:nvGraphicFramePr>
        <p:xfrm>
          <a:off x="1683025" y="1930128"/>
          <a:ext cx="8832581" cy="3726086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436574">
                  <a:extLst>
                    <a:ext uri="{9D8B030D-6E8A-4147-A177-3AD203B41FA5}">
                      <a16:colId xmlns:a16="http://schemas.microsoft.com/office/drawing/2014/main" val="1280677943"/>
                    </a:ext>
                  </a:extLst>
                </a:gridCol>
                <a:gridCol w="6396007">
                  <a:extLst>
                    <a:ext uri="{9D8B030D-6E8A-4147-A177-3AD203B41FA5}">
                      <a16:colId xmlns:a16="http://schemas.microsoft.com/office/drawing/2014/main" val="1571160029"/>
                    </a:ext>
                  </a:extLst>
                </a:gridCol>
              </a:tblGrid>
              <a:tr h="532298">
                <a:tc>
                  <a:txBody>
                    <a:bodyPr/>
                    <a:lstStyle/>
                    <a:p>
                      <a:r>
                        <a:rPr lang="en-ZA" sz="1800" dirty="0" smtClean="0">
                          <a:solidFill>
                            <a:schemeClr val="bg1"/>
                          </a:solidFill>
                        </a:rPr>
                        <a:t>Date </a:t>
                      </a:r>
                      <a:r>
                        <a:rPr lang="en-ZA" sz="1800" dirty="0">
                          <a:solidFill>
                            <a:schemeClr val="bg1"/>
                          </a:solidFill>
                        </a:rPr>
                        <a:t>Set 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ZA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738148993"/>
                  </a:ext>
                </a:extLst>
              </a:tr>
              <a:tr h="532298">
                <a:tc>
                  <a:txBody>
                    <a:bodyPr/>
                    <a:lstStyle/>
                    <a:p>
                      <a:r>
                        <a:rPr lang="en-ZA" sz="18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ZA" sz="1800" dirty="0"/>
                        <a:t>General household Survey-2019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78425859"/>
                  </a:ext>
                </a:extLst>
              </a:tr>
              <a:tr h="532298">
                <a:tc>
                  <a:txBody>
                    <a:bodyPr/>
                    <a:lstStyle/>
                    <a:p>
                      <a:r>
                        <a:rPr lang="en-ZA" sz="1800" dirty="0">
                          <a:solidFill>
                            <a:schemeClr val="tx1"/>
                          </a:solidFill>
                        </a:rPr>
                        <a:t>Size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effectLst/>
                        </a:rPr>
                        <a:t>20908 rows x 315 columns</a:t>
                      </a:r>
                      <a:endParaRPr lang="en-ZA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00717326"/>
                  </a:ext>
                </a:extLst>
              </a:tr>
              <a:tr h="532298">
                <a:tc>
                  <a:txBody>
                    <a:bodyPr/>
                    <a:lstStyle/>
                    <a:p>
                      <a:r>
                        <a:rPr lang="en-ZA" sz="1800" dirty="0">
                          <a:solidFill>
                            <a:schemeClr val="tx1"/>
                          </a:solidFill>
                        </a:rPr>
                        <a:t>Description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ZA" sz="1800" dirty="0"/>
                        <a:t>Across Provinces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016003948"/>
                  </a:ext>
                </a:extLst>
              </a:tr>
              <a:tr h="532298">
                <a:tc>
                  <a:txBody>
                    <a:bodyPr/>
                    <a:lstStyle/>
                    <a:p>
                      <a:r>
                        <a:rPr lang="en-ZA" sz="1800" b="1" dirty="0">
                          <a:solidFill>
                            <a:schemeClr val="bg1"/>
                          </a:solidFill>
                        </a:rPr>
                        <a:t>Date Set 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319163"/>
                  </a:ext>
                </a:extLst>
              </a:tr>
              <a:tr h="532298">
                <a:tc>
                  <a:txBody>
                    <a:bodyPr/>
                    <a:lstStyle/>
                    <a:p>
                      <a:r>
                        <a:rPr lang="en-ZA" sz="1800" dirty="0"/>
                        <a:t>Name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kern="1200" dirty="0">
                          <a:effectLst/>
                        </a:rPr>
                        <a:t>cs-2016-household.sav</a:t>
                      </a:r>
                      <a:endParaRPr lang="en-ZA" sz="18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00278502"/>
                  </a:ext>
                </a:extLst>
              </a:tr>
              <a:tr h="532298">
                <a:tc>
                  <a:txBody>
                    <a:bodyPr/>
                    <a:lstStyle/>
                    <a:p>
                      <a:r>
                        <a:rPr lang="en-ZA" sz="1800" dirty="0" smtClean="0"/>
                        <a:t>Size</a:t>
                      </a:r>
                      <a:endParaRPr lang="en-ZA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effectLst/>
                        </a:rPr>
                        <a:t>984627 rows x 138 </a:t>
                      </a:r>
                      <a:r>
                        <a:rPr lang="en-US" sz="1800" kern="1200" dirty="0" smtClean="0">
                          <a:effectLst/>
                        </a:rPr>
                        <a:t>columns</a:t>
                      </a:r>
                      <a:endParaRPr lang="en-ZA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420648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159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92" y="275592"/>
            <a:ext cx="2054955" cy="8338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854" y="123910"/>
            <a:ext cx="1273816" cy="12738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0" r="-632" b="27059"/>
          <a:stretch/>
        </p:blipFill>
        <p:spPr>
          <a:xfrm>
            <a:off x="10377208" y="5686163"/>
            <a:ext cx="1370481" cy="110730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A1C5B05-6896-4217-844B-FEA2774E5C50}"/>
              </a:ext>
            </a:extLst>
          </p:cNvPr>
          <p:cNvSpPr txBox="1">
            <a:spLocks/>
          </p:cNvSpPr>
          <p:nvPr/>
        </p:nvSpPr>
        <p:spPr>
          <a:xfrm>
            <a:off x="2072643" y="275592"/>
            <a:ext cx="8586648" cy="8229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DATA DESCRIPTION : </a:t>
            </a:r>
            <a:r>
              <a:rPr lang="en-US" sz="3200" b="1" dirty="0" smtClean="0"/>
              <a:t>DATA SPREAD</a:t>
            </a:r>
            <a:endParaRPr lang="en-ZA" sz="3200" dirty="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76959AE9-A1D4-4F9F-9173-31376F0A4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807" y="1397726"/>
            <a:ext cx="8578033" cy="509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08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92" y="275592"/>
            <a:ext cx="2054955" cy="8338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854" y="123910"/>
            <a:ext cx="1273816" cy="12738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0" r="-632" b="27059"/>
          <a:stretch/>
        </p:blipFill>
        <p:spPr>
          <a:xfrm>
            <a:off x="10377208" y="5686163"/>
            <a:ext cx="1370481" cy="110730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253447A-E50E-4252-ADBF-EEF3DD7465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2195" y="325575"/>
            <a:ext cx="9144000" cy="1072151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HOW THE DATA WAS PREPARED</a:t>
            </a:r>
            <a:endParaRPr lang="en-ZA" sz="3200" b="1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7FECA43-54FE-484F-94C8-F0BF288A1F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311" y="1977498"/>
            <a:ext cx="11233378" cy="3861600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GOOGLE COLAB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PYTHON &amp; PYTHON LIBRARIES (PANDAS)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NO DATA MANIPULATION CONDUCTED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dirty="0" smtClean="0"/>
              <a:t>QUANTITATIVE DATA ANALYSIS</a:t>
            </a:r>
          </a:p>
        </p:txBody>
      </p:sp>
    </p:spTree>
    <p:extLst>
      <p:ext uri="{BB962C8B-B14F-4D97-AF65-F5344CB8AC3E}">
        <p14:creationId xmlns:p14="http://schemas.microsoft.com/office/powerpoint/2010/main" val="128124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92" y="275592"/>
            <a:ext cx="2054955" cy="8338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854" y="123910"/>
            <a:ext cx="1273816" cy="12738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0" r="-632" b="27059"/>
          <a:stretch/>
        </p:blipFill>
        <p:spPr>
          <a:xfrm>
            <a:off x="10377208" y="5686163"/>
            <a:ext cx="1370481" cy="110730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253447A-E50E-4252-ADBF-EEF3DD7465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2195" y="325575"/>
            <a:ext cx="8605013" cy="1072151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THE COMPLEXITY OF DATA MODELLING TECHNIQUES</a:t>
            </a:r>
            <a:endParaRPr lang="en-ZA" sz="3200" b="1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7FECA43-54FE-484F-94C8-F0BF288A1F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500" y="1478841"/>
            <a:ext cx="10680558" cy="630879"/>
          </a:xfrm>
        </p:spPr>
        <p:txBody>
          <a:bodyPr>
            <a:normAutofit/>
          </a:bodyPr>
          <a:lstStyle/>
          <a:p>
            <a:r>
              <a:rPr lang="en-US" dirty="0" smtClean="0"/>
              <a:t>DATASET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225" y="2109720"/>
            <a:ext cx="6180952" cy="39714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620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92" y="275592"/>
            <a:ext cx="2054955" cy="8338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854" y="123910"/>
            <a:ext cx="1273816" cy="12738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0" r="-632" b="27059"/>
          <a:stretch/>
        </p:blipFill>
        <p:spPr>
          <a:xfrm>
            <a:off x="10377208" y="5686163"/>
            <a:ext cx="1370481" cy="110730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253447A-E50E-4252-ADBF-EEF3DD7465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2195" y="325575"/>
            <a:ext cx="8605013" cy="1072151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THE COMPLEXITY OF DATA MODELLING TECHNIQUES</a:t>
            </a:r>
            <a:endParaRPr lang="en-ZA" sz="3200" b="1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7FECA43-54FE-484F-94C8-F0BF288A1F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500" y="1478841"/>
            <a:ext cx="10680558" cy="630879"/>
          </a:xfrm>
        </p:spPr>
        <p:txBody>
          <a:bodyPr>
            <a:normAutofit/>
          </a:bodyPr>
          <a:lstStyle/>
          <a:p>
            <a:r>
              <a:rPr lang="en-US" dirty="0" smtClean="0"/>
              <a:t>DATASET 2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59"/>
          <a:stretch/>
        </p:blipFill>
        <p:spPr>
          <a:xfrm>
            <a:off x="2954564" y="2109720"/>
            <a:ext cx="6240274" cy="44508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9743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92" y="275592"/>
            <a:ext cx="2054955" cy="8338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854" y="123910"/>
            <a:ext cx="1273816" cy="12738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0" r="-632" b="27059"/>
          <a:stretch/>
        </p:blipFill>
        <p:spPr>
          <a:xfrm>
            <a:off x="10377208" y="5686163"/>
            <a:ext cx="1370481" cy="110730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253447A-E50E-4252-ADBF-EEF3DD7465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2195" y="325575"/>
            <a:ext cx="8605013" cy="1072151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THE COMPLEXITY OF DATA MODELLING TECHNIQUES</a:t>
            </a:r>
            <a:endParaRPr lang="en-ZA" sz="3200" b="1" dirty="0"/>
          </a:p>
        </p:txBody>
      </p:sp>
      <p:pic>
        <p:nvPicPr>
          <p:cNvPr id="13" name="Picture 1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D8C04A0-35AF-4B9F-BBE9-33F64151E0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260" y="1965454"/>
            <a:ext cx="8645038" cy="4619344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07FECA43-54FE-484F-94C8-F0BF288A1F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500" y="1478841"/>
            <a:ext cx="10680558" cy="630879"/>
          </a:xfrm>
        </p:spPr>
        <p:txBody>
          <a:bodyPr>
            <a:normAutofit/>
          </a:bodyPr>
          <a:lstStyle/>
          <a:p>
            <a:r>
              <a:rPr lang="en-US" dirty="0" smtClean="0"/>
              <a:t>SAMPLE: SURVEY QUESTIONAIRE USED</a:t>
            </a:r>
          </a:p>
        </p:txBody>
      </p:sp>
    </p:spTree>
    <p:extLst>
      <p:ext uri="{BB962C8B-B14F-4D97-AF65-F5344CB8AC3E}">
        <p14:creationId xmlns:p14="http://schemas.microsoft.com/office/powerpoint/2010/main" val="42550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92" y="275592"/>
            <a:ext cx="2054955" cy="8338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854" y="123910"/>
            <a:ext cx="1273816" cy="12738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0" r="-632" b="27059"/>
          <a:stretch/>
        </p:blipFill>
        <p:spPr>
          <a:xfrm>
            <a:off x="10377208" y="5686163"/>
            <a:ext cx="1370481" cy="110730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253447A-E50E-4252-ADBF-EEF3DD7465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2195" y="325575"/>
            <a:ext cx="8605013" cy="1072151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THE COMPLEXITY OF DATA MODELLING TECHNIQUES</a:t>
            </a:r>
            <a:endParaRPr lang="en-ZA" sz="3200" b="1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7FECA43-54FE-484F-94C8-F0BF288A1F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5292" y="1478842"/>
            <a:ext cx="11233377" cy="650404"/>
          </a:xfrm>
        </p:spPr>
        <p:txBody>
          <a:bodyPr>
            <a:normAutofit/>
          </a:bodyPr>
          <a:lstStyle/>
          <a:p>
            <a:r>
              <a:rPr lang="en-US" dirty="0" smtClean="0"/>
              <a:t>PROBLEM IDENTIFICATION QUESTION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FEFC24-CEE5-4531-993C-8ACAD1520B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871" y="1968099"/>
            <a:ext cx="7775838" cy="46854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2442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1630</TotalTime>
  <Words>486</Words>
  <Application>Microsoft Office PowerPoint</Application>
  <PresentationFormat>Widescreen</PresentationFormat>
  <Paragraphs>67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Office Theme</vt:lpstr>
      <vt:lpstr> PROVIDE ACCURATE &amp; RELIABLE BILLING SYSTEM FOR WATER USAGE. </vt:lpstr>
      <vt:lpstr>DEFINED POLICY OBJECTIVE</vt:lpstr>
      <vt:lpstr>DATA DESCRIPTION : SOURCE NEMISA HACKATHON DATASET</vt:lpstr>
      <vt:lpstr>PowerPoint Presentation</vt:lpstr>
      <vt:lpstr>HOW THE DATA WAS PREPARED</vt:lpstr>
      <vt:lpstr>THE COMPLEXITY OF DATA MODELLING TECHNIQUES</vt:lpstr>
      <vt:lpstr>THE COMPLEXITY OF DATA MODELLING TECHNIQUES</vt:lpstr>
      <vt:lpstr>THE COMPLEXITY OF DATA MODELLING TECHNIQUES</vt:lpstr>
      <vt:lpstr>THE COMPLEXITY OF DATA MODELLING TECHNIQUES</vt:lpstr>
      <vt:lpstr>RESULTS TO SUPPORT THE POLICY OBJECTIVE</vt:lpstr>
      <vt:lpstr>RESULTS TO SUPPORT THE POLICY OBJECTIVE</vt:lpstr>
      <vt:lpstr>RESULTS TO SUPPORT THE POLICY OBJECTIVE</vt:lpstr>
      <vt:lpstr>CONNECTING WITH OTHER DATASETS</vt:lpstr>
      <vt:lpstr>CONNECTING WITH OTHER DATASETS</vt:lpstr>
      <vt:lpstr>CONNECTING WITH OTHER DATASETS</vt:lpstr>
      <vt:lpstr>CONNECTING WITH OTHER DATASETS</vt:lpstr>
      <vt:lpstr>COMPLETENESS OF THE SOLUTION: LAST MILE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Defined a policy objective Aid</dc:title>
  <dc:creator>gy851@jf8b.a1p.me</dc:creator>
  <cp:lastModifiedBy>Jacob Moloko</cp:lastModifiedBy>
  <cp:revision>44</cp:revision>
  <dcterms:created xsi:type="dcterms:W3CDTF">2021-02-26T13:04:58Z</dcterms:created>
  <dcterms:modified xsi:type="dcterms:W3CDTF">2021-02-28T10:07:12Z</dcterms:modified>
</cp:coreProperties>
</file>