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6" r:id="rId2"/>
    <p:sldId id="261" r:id="rId3"/>
    <p:sldId id="265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2"/>
    <p:restoredTop sz="94710"/>
  </p:normalViewPr>
  <p:slideViewPr>
    <p:cSldViewPr snapToGrid="0" snapToObjects="1">
      <p:cViewPr varScale="1">
        <p:scale>
          <a:sx n="113" d="100"/>
          <a:sy n="113" d="100"/>
        </p:scale>
        <p:origin x="200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5563-265A-D14F-88D9-242A6CCBE1E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80BA4-3839-9844-8645-BB6B89119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80BA4-3839-9844-8645-BB6B891190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80BA4-3839-9844-8645-BB6B89119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80BA4-3839-9844-8645-BB6B89119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3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80BA4-3839-9844-8645-BB6B891190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9980-B00D-824A-BFDB-7F43F8C66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851C2-D1D2-CF4D-ACD4-2DC542749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BC90-E9B8-2743-909E-3C207164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88191-36A2-3647-9E32-FCEC27F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B48A-C1EB-D747-9ADB-6F3E93E4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CCD3-76A2-0E40-B410-2D5EEF4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F67E1-8F85-674A-A0D4-2B8AAACC2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00D1-D349-4C4C-B5CC-AF2CF646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FE6AF-1F97-4243-9BF2-41555E3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28FC4-EE63-DD49-8DDD-9B63F655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8271E-8D22-4344-90CB-1BF69A88B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DE7F8-ACEB-D749-8B73-D9911175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3A72-9839-2541-A9BA-69904BE0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91A2-0AD9-D246-8E8F-4C52099A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A14F-37D7-1E4C-A315-C0553B69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733A-F8C1-534E-9AA3-FF5E3FC4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88C6-932D-284F-93F3-E945C5B6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C6FE-0BD8-B648-8B5F-6845C6C6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B4EA-6BA4-5349-BB7F-F894AA4E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F2DA-43F7-E548-A8A1-E8FDCCE8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E9D8-A9FA-9944-AE1A-48B4D9D5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B57C-AB4F-B54F-8B90-5E398F80E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DA2C-D034-BD49-A288-5F170A73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D5F54-A25D-D54A-9F31-8601DDF0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F282-1B6E-814D-932D-F0FCAFD7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F34A-D010-644E-A91A-F3FE79D0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5F58-3297-1D41-AF40-A27FC9F3F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E83C8-D745-3846-A879-A713C82A1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FAC24-3C53-B845-8880-E9B83B7B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EBB06-6692-2F4F-A084-6E5BFBF3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9190-2217-C94E-B325-AF345951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E354-8258-D14B-BF7A-791813DC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5667-964D-DF44-B714-399873F98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05493-D27B-5E47-B483-2D726CF7D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25E1-7F0F-D948-A1E2-03DD39A0F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D32E5-FD96-E343-AD81-1CDC5685A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92736-1C6E-B64F-982A-04E9A490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75E22-AAB3-334B-83DC-D10FB0C9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BA615-54D2-EC40-B965-AA463231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CBA2-9C64-5F4E-9EBF-DB07B586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7BC05-033F-6540-A762-5DAF2FD0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48265-144E-DA4D-8B23-895CA909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D8B95-752D-1148-92D8-2072371C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72A7B-BE0F-A24A-9380-153900FC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46C74-D671-6542-AFF0-AB01FDEB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6054E-E6A5-F445-806F-41174C68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8D38-4C6E-2F44-9C2A-2CDC6C6C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260D-D880-D447-940E-BD27364F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9A971-7D89-9C4E-8EDA-EAB99CA6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B0252-6CFF-5549-B04B-DB35714C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2BB3-93C3-4542-AEAF-19D5E641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764DF-7D4A-2743-8623-AC842579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8159-0F7E-DB4C-8716-398E5B8C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9D42-A709-5847-982F-2627EA29D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25175-E18D-0D4C-8972-AC1FC799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5706-0DBA-F24F-AE49-1F80384C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C199-4CD8-B24D-9A43-A0834129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49A0E-6967-5241-BB03-B6122F9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02A43-7E25-5447-B3F2-8A26ED48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A9A1-1BCC-5F40-B5CB-18859E96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1CA60-D312-5344-83D9-F3A91B258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BB4C-F630-5343-974A-BB5C8CE2B0A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AFC1-2345-5B47-8964-F16356595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F7CF-4CCE-BC43-A7C1-D2D3FFC00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E2E5-B09E-5F4A-886F-73705F40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C1BD-9DF6-F94A-95D3-D4092C36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05" y="323244"/>
            <a:ext cx="10515600" cy="1325563"/>
          </a:xfrm>
        </p:spPr>
        <p:txBody>
          <a:bodyPr/>
          <a:lstStyle/>
          <a:p>
            <a:r>
              <a:rPr lang="en-ZA" altLang="en-US" b="1" dirty="0">
                <a:solidFill>
                  <a:schemeClr val="tx1"/>
                </a:solidFill>
              </a:rPr>
              <a:t>S</a:t>
            </a:r>
            <a:r>
              <a:rPr lang="en-ZA" altLang="en-US" dirty="0">
                <a:solidFill>
                  <a:schemeClr val="tx1"/>
                </a:solidFill>
              </a:rPr>
              <a:t>mart </a:t>
            </a:r>
            <a:r>
              <a:rPr lang="en-ZA" altLang="en-US" b="1" dirty="0">
                <a:solidFill>
                  <a:schemeClr val="tx1"/>
                </a:solidFill>
              </a:rPr>
              <a:t>T</a:t>
            </a:r>
            <a:r>
              <a:rPr lang="en-ZA" altLang="en-US" dirty="0">
                <a:solidFill>
                  <a:schemeClr val="tx1"/>
                </a:solidFill>
              </a:rPr>
              <a:t>raffic </a:t>
            </a:r>
            <a:r>
              <a:rPr lang="en-ZA" altLang="en-US" b="1" dirty="0">
                <a:solidFill>
                  <a:schemeClr val="tx1"/>
                </a:solidFill>
              </a:rPr>
              <a:t>M</a:t>
            </a:r>
            <a:r>
              <a:rPr lang="en-ZA" altLang="en-US" dirty="0">
                <a:solidFill>
                  <a:schemeClr val="tx1"/>
                </a:solidFill>
              </a:rPr>
              <a:t>anagement </a:t>
            </a:r>
            <a:r>
              <a:rPr lang="en-ZA" altLang="en-US" b="1" dirty="0">
                <a:solidFill>
                  <a:schemeClr val="tx1"/>
                </a:solidFill>
              </a:rPr>
              <a:t>S</a:t>
            </a:r>
            <a:r>
              <a:rPr lang="en-ZA" altLang="en-US" dirty="0">
                <a:solidFill>
                  <a:schemeClr val="tx1"/>
                </a:solidFill>
              </a:rPr>
              <a:t>ystem</a:t>
            </a:r>
            <a:br>
              <a:rPr lang="en-ZA" alt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ED63DD-CB6E-F84A-A0E2-653345296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3" y="2506662"/>
            <a:ext cx="580178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10E4E-D50E-C04E-A1F3-8104DB1F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195" y="3605367"/>
            <a:ext cx="2139188" cy="887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5534BA-6D7C-704B-97B9-FD592D3363FC}"/>
              </a:ext>
            </a:extLst>
          </p:cNvPr>
          <p:cNvSpPr/>
          <p:nvPr/>
        </p:nvSpPr>
        <p:spPr>
          <a:xfrm>
            <a:off x="6254217" y="2067852"/>
            <a:ext cx="5858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dirty="0"/>
              <a:t>THE 2018 RTMC REPORT INDICATED </a:t>
            </a:r>
            <a:r>
              <a:rPr lang="en-ZA" altLang="en-US" dirty="0">
                <a:highlight>
                  <a:srgbClr val="FFFF00"/>
                </a:highlight>
              </a:rPr>
              <a:t>9.39% OF NON ROAD WORTHY VEHICLES </a:t>
            </a:r>
            <a:r>
              <a:rPr lang="en-ZA" altLang="en-US" dirty="0"/>
              <a:t>(Smooth Tyre).which result in causing </a:t>
            </a:r>
            <a:r>
              <a:rPr lang="en-ZA" altLang="en-US" sz="1600" dirty="0"/>
              <a:t> </a:t>
            </a:r>
            <a:r>
              <a:rPr lang="en-ZA" altLang="en-US" dirty="0">
                <a:highlight>
                  <a:srgbClr val="FFFF00"/>
                </a:highlight>
              </a:rPr>
              <a:t>60.6% OF FATAL ACCIDENTS IN SA per year.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60F6E-70C9-DB4D-80DA-26E06DF0FD62}"/>
              </a:ext>
            </a:extLst>
          </p:cNvPr>
          <p:cNvSpPr/>
          <p:nvPr/>
        </p:nvSpPr>
        <p:spPr>
          <a:xfrm>
            <a:off x="8025258" y="1698520"/>
            <a:ext cx="231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altLang="en-US" b="1" dirty="0">
                <a:solidFill>
                  <a:schemeClr val="tx1"/>
                </a:solidFill>
              </a:rPr>
              <a:t>PROBLEM STATEMENT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92B57-A328-6440-AB12-33BA28535163}"/>
              </a:ext>
            </a:extLst>
          </p:cNvPr>
          <p:cNvSpPr txBox="1"/>
          <p:nvPr/>
        </p:nvSpPr>
        <p:spPr>
          <a:xfrm>
            <a:off x="6337794" y="3225561"/>
            <a:ext cx="524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 Accident Fund is currently facing Financial Crises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F55090-6658-514A-B2CD-89B0A0E91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717" y="4493191"/>
            <a:ext cx="3153079" cy="2413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15A0E7-C972-2F40-938B-9A3F21FF3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795" y="4493191"/>
            <a:ext cx="3223271" cy="24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F7BE2C-7749-4446-B981-C5AF881E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03" t="7877" r="16536" b="11026"/>
          <a:stretch/>
        </p:blipFill>
        <p:spPr>
          <a:xfrm>
            <a:off x="254643" y="3292630"/>
            <a:ext cx="5058137" cy="3565370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A04506D-B1D4-F84A-B6EF-E89853E8B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" t="8592" r="17984" b="6499"/>
          <a:stretch/>
        </p:blipFill>
        <p:spPr>
          <a:xfrm>
            <a:off x="5842389" y="3360815"/>
            <a:ext cx="5356918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577AE7-43D9-A745-AA7A-D7EF85C4D0AF}"/>
              </a:ext>
            </a:extLst>
          </p:cNvPr>
          <p:cNvSpPr/>
          <p:nvPr/>
        </p:nvSpPr>
        <p:spPr>
          <a:xfrm>
            <a:off x="3675087" y="2957531"/>
            <a:ext cx="3275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altLang="en-US" b="1" dirty="0"/>
              <a:t>Choice of Mode of Transport per province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137F69-B5EB-C647-B833-A208AF9C57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033" t="30620" r="7993" b="26432"/>
          <a:stretch>
            <a:fillRect/>
          </a:stretch>
        </p:blipFill>
        <p:spPr>
          <a:xfrm>
            <a:off x="7896792" y="718956"/>
            <a:ext cx="3697241" cy="24866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4C24C2-E0CD-3141-9A9C-5805415D1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68" y="409693"/>
            <a:ext cx="3643743" cy="2368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494197-2863-B74F-A47F-D49B4CFD0A75}"/>
              </a:ext>
            </a:extLst>
          </p:cNvPr>
          <p:cNvSpPr txBox="1"/>
          <p:nvPr/>
        </p:nvSpPr>
        <p:spPr>
          <a:xfrm>
            <a:off x="4425304" y="634522"/>
            <a:ext cx="2412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scatter graph is showing a negative correlation between </a:t>
            </a:r>
            <a:r>
              <a:rPr lang="en-US" sz="1400" b="1" i="1" dirty="0"/>
              <a:t>household Income Quintiles</a:t>
            </a:r>
            <a:r>
              <a:rPr lang="en-US" sz="1400" dirty="0"/>
              <a:t> and </a:t>
            </a:r>
            <a:r>
              <a:rPr lang="en-US" sz="1400" b="1" i="1" dirty="0"/>
              <a:t>Vehicle Demand </a:t>
            </a:r>
            <a:r>
              <a:rPr lang="en-US" sz="1400" dirty="0"/>
              <a:t>alarmingly validates that the less fortunate are buying non road worthy vehicles at a high degree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A51D8-34EA-134E-B219-A38D1D3D55E7}"/>
              </a:ext>
            </a:extLst>
          </p:cNvPr>
          <p:cNvSpPr txBox="1"/>
          <p:nvPr/>
        </p:nvSpPr>
        <p:spPr>
          <a:xfrm>
            <a:off x="4844227" y="169683"/>
            <a:ext cx="159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30556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75190-9E40-784F-868D-6FBAFB92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446" y="64842"/>
            <a:ext cx="1217310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559413-8035-A840-8770-0B1F9242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3590" cy="1061091"/>
          </a:xfrm>
        </p:spPr>
        <p:txBody>
          <a:bodyPr>
            <a:normAutofit/>
          </a:bodyPr>
          <a:lstStyle/>
          <a:p>
            <a:r>
              <a:rPr lang="en-US" dirty="0"/>
              <a:t>Solution: Our Smart Traffic Systems Architecture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990B090-DCFE-2748-BDFF-5CB184C51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7794419" y="4657340"/>
            <a:ext cx="3666860" cy="16205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5EEC2-23FC-E748-9153-5AD9B73EAC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5593595" y="1562944"/>
            <a:ext cx="2693773" cy="1782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35D377-003A-0C4F-8ABC-A9C8DD3AA1C6}"/>
              </a:ext>
            </a:extLst>
          </p:cNvPr>
          <p:cNvSpPr/>
          <p:nvPr/>
        </p:nvSpPr>
        <p:spPr>
          <a:xfrm>
            <a:off x="2393503" y="2697271"/>
            <a:ext cx="3109153" cy="144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Camera Collects </a:t>
            </a:r>
            <a:r>
              <a:rPr lang="en-US" dirty="0" err="1"/>
              <a:t>Tyre</a:t>
            </a:r>
            <a:r>
              <a:rPr lang="en-US" dirty="0"/>
              <a:t> threats, vehicle plate number and driver facial feature in real time ORT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B5568E1-CD77-1445-96A8-4F3779CCBF9E}"/>
              </a:ext>
            </a:extLst>
          </p:cNvPr>
          <p:cNvSpPr/>
          <p:nvPr/>
        </p:nvSpPr>
        <p:spPr>
          <a:xfrm>
            <a:off x="5727207" y="3425407"/>
            <a:ext cx="358346" cy="126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7CE63E-0A7E-AF42-A868-DEE06DE0CFC6}"/>
              </a:ext>
            </a:extLst>
          </p:cNvPr>
          <p:cNvSpPr/>
          <p:nvPr/>
        </p:nvSpPr>
        <p:spPr>
          <a:xfrm>
            <a:off x="2913587" y="2348551"/>
            <a:ext cx="1742303" cy="232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DE9549-9A16-B04C-9D1C-CD1A2B33B5F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4108452" y="4684305"/>
            <a:ext cx="2900106" cy="1694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B2C2B-126C-4449-9DA8-13C5766016DC}"/>
              </a:ext>
            </a:extLst>
          </p:cNvPr>
          <p:cNvSpPr/>
          <p:nvPr/>
        </p:nvSpPr>
        <p:spPr>
          <a:xfrm>
            <a:off x="9385689" y="1271521"/>
            <a:ext cx="2149343" cy="45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Policy/Regulation and Source</a:t>
            </a:r>
          </a:p>
        </p:txBody>
      </p:sp>
      <p:sp>
        <p:nvSpPr>
          <p:cNvPr id="14" name="Left-right-up Arrow 13">
            <a:extLst>
              <a:ext uri="{FF2B5EF4-FFF2-40B4-BE49-F238E27FC236}">
                <a16:creationId xmlns:a16="http://schemas.microsoft.com/office/drawing/2014/main" id="{14908920-1781-C940-90F7-3ACA5C234368}"/>
              </a:ext>
            </a:extLst>
          </p:cNvPr>
          <p:cNvSpPr/>
          <p:nvPr/>
        </p:nvSpPr>
        <p:spPr>
          <a:xfrm>
            <a:off x="2462926" y="6128485"/>
            <a:ext cx="5714369" cy="53180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82506C-A416-CE4C-8FFF-B38EBAEF0A9F}"/>
              </a:ext>
            </a:extLst>
          </p:cNvPr>
          <p:cNvSpPr/>
          <p:nvPr/>
        </p:nvSpPr>
        <p:spPr>
          <a:xfrm>
            <a:off x="518540" y="4256694"/>
            <a:ext cx="23950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call center feeds the Traffic officers to enforce the law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E58A8A-0D44-3947-96DF-27E1B54F191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112841" y="2217256"/>
            <a:ext cx="2157881" cy="1442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EFF461-F9D3-A944-94F5-0CDF401468D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591553" y="5267760"/>
            <a:ext cx="1871373" cy="14012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B02F8B-0160-5B48-9E02-480E7B6FEA84}"/>
              </a:ext>
            </a:extLst>
          </p:cNvPr>
          <p:cNvSpPr/>
          <p:nvPr/>
        </p:nvSpPr>
        <p:spPr>
          <a:xfrm>
            <a:off x="8793211" y="1707272"/>
            <a:ext cx="3168579" cy="2626862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-RTMC( section 54 summons)</a:t>
            </a:r>
          </a:p>
          <a:p>
            <a:r>
              <a:rPr lang="en-US" dirty="0"/>
              <a:t>-Dept of Justice (s 55(2)(a) criminal procedure</a:t>
            </a:r>
          </a:p>
          <a:p>
            <a:r>
              <a:rPr lang="en-US" dirty="0"/>
              <a:t>-Dept of Transport, Roads</a:t>
            </a:r>
          </a:p>
          <a:p>
            <a:r>
              <a:rPr lang="en-US" dirty="0"/>
              <a:t>And Community safety( Drivers License facial recognition)</a:t>
            </a:r>
          </a:p>
          <a:p>
            <a:r>
              <a:rPr lang="en-US" dirty="0"/>
              <a:t>-In compliance with National Road Traffic Act, 93 0f 1996 Traffic Control Device</a:t>
            </a:r>
          </a:p>
          <a:p>
            <a:pPr algn="ctr"/>
            <a:endParaRPr lang="en-US" dirty="0"/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2E0D0CDB-CC79-CF44-886F-9E4A520AA507}"/>
              </a:ext>
            </a:extLst>
          </p:cNvPr>
          <p:cNvSpPr/>
          <p:nvPr/>
        </p:nvSpPr>
        <p:spPr>
          <a:xfrm>
            <a:off x="110700" y="4891635"/>
            <a:ext cx="348153" cy="8948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Left Arrow 25">
            <a:extLst>
              <a:ext uri="{FF2B5EF4-FFF2-40B4-BE49-F238E27FC236}">
                <a16:creationId xmlns:a16="http://schemas.microsoft.com/office/drawing/2014/main" id="{250474CB-42B0-5244-B12E-E817A0960141}"/>
              </a:ext>
            </a:extLst>
          </p:cNvPr>
          <p:cNvSpPr/>
          <p:nvPr/>
        </p:nvSpPr>
        <p:spPr>
          <a:xfrm>
            <a:off x="11353800" y="4086966"/>
            <a:ext cx="607990" cy="10880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Up-down Arrow 26">
            <a:extLst>
              <a:ext uri="{FF2B5EF4-FFF2-40B4-BE49-F238E27FC236}">
                <a16:creationId xmlns:a16="http://schemas.microsoft.com/office/drawing/2014/main" id="{F36C4143-B8CC-974F-A40A-07ACAE665013}"/>
              </a:ext>
            </a:extLst>
          </p:cNvPr>
          <p:cNvSpPr/>
          <p:nvPr/>
        </p:nvSpPr>
        <p:spPr>
          <a:xfrm rot="19476578">
            <a:off x="7591879" y="3213637"/>
            <a:ext cx="618011" cy="15835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277CD0-2E6E-A74B-A22F-830ED2907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4463" y="6302450"/>
            <a:ext cx="1294027" cy="6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A8E4-5ABF-9C4C-B7D7-9BF6A063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67965"/>
            <a:ext cx="4773863" cy="1325563"/>
          </a:xfrm>
        </p:spPr>
        <p:txBody>
          <a:bodyPr/>
          <a:lstStyle/>
          <a:p>
            <a:r>
              <a:rPr lang="en-US" b="1" dirty="0"/>
              <a:t>Prototype Solution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66E0D-DA21-1D48-B080-6159C8BA429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13441" y="1320483"/>
            <a:ext cx="5061127" cy="225121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626C3-9F1C-6D49-9C50-FAE371FF5E7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389620" y="4194828"/>
            <a:ext cx="3802380" cy="266317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D00580-8D83-1E43-8EB6-D7FE179A276B}"/>
              </a:ext>
            </a:extLst>
          </p:cNvPr>
          <p:cNvSpPr txBox="1"/>
          <p:nvPr/>
        </p:nvSpPr>
        <p:spPr>
          <a:xfrm>
            <a:off x="158829" y="675067"/>
            <a:ext cx="52560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Revenue Stream from Clients</a:t>
            </a:r>
          </a:p>
          <a:p>
            <a:r>
              <a:rPr lang="en-US" sz="2000" dirty="0"/>
              <a:t>1.Insurance Companies (</a:t>
            </a:r>
            <a:r>
              <a:rPr lang="en-US" sz="2000" dirty="0" err="1"/>
              <a:t>Santam</a:t>
            </a:r>
            <a:r>
              <a:rPr lang="en-US" sz="2000" dirty="0"/>
              <a:t>, Sanlam)</a:t>
            </a:r>
          </a:p>
          <a:p>
            <a:r>
              <a:rPr lang="en-US" sz="2000" dirty="0"/>
              <a:t>2.Road accident Fund</a:t>
            </a:r>
          </a:p>
          <a:p>
            <a:r>
              <a:rPr lang="en-US" sz="2000" dirty="0"/>
              <a:t>3.Legal Practice firms</a:t>
            </a:r>
          </a:p>
          <a:p>
            <a:r>
              <a:rPr lang="en-US" sz="2000" dirty="0"/>
              <a:t>4.Actuarial Analyst 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317FF-59B4-8742-A152-6C8FA08A36B4}"/>
              </a:ext>
            </a:extLst>
          </p:cNvPr>
          <p:cNvSpPr txBox="1"/>
          <p:nvPr/>
        </p:nvSpPr>
        <p:spPr>
          <a:xfrm>
            <a:off x="326924" y="3110030"/>
            <a:ext cx="2976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Patent Rights and Copy Rights</a:t>
            </a:r>
          </a:p>
          <a:p>
            <a:pPr marL="285750" indent="-285750">
              <a:buFontTx/>
              <a:buChar char="-"/>
            </a:pPr>
            <a:r>
              <a:rPr lang="en-US" dirty="0"/>
              <a:t>France Monaco (similar)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67725F-EE5A-4C4E-8C48-B84E06FDC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24" y="4033360"/>
            <a:ext cx="5331519" cy="2766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234C42-8994-374B-8BCD-395525A4FF1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598082" y="4194828"/>
            <a:ext cx="2791538" cy="264926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2CFC87-0A9E-FA4F-9742-56D3651F31A4}"/>
              </a:ext>
            </a:extLst>
          </p:cNvPr>
          <p:cNvSpPr txBox="1"/>
          <p:nvPr/>
        </p:nvSpPr>
        <p:spPr>
          <a:xfrm>
            <a:off x="7098488" y="986864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Road Worthy  Vehicle </a:t>
            </a:r>
            <a:r>
              <a:rPr lang="en-US" dirty="0" err="1"/>
              <a:t>Tyre</a:t>
            </a:r>
            <a:r>
              <a:rPr lang="en-US" dirty="0"/>
              <a:t> Detecting  Droid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3B5B6A-1610-954E-94B6-0F4BD3669409}"/>
              </a:ext>
            </a:extLst>
          </p:cNvPr>
          <p:cNvSpPr txBox="1"/>
          <p:nvPr/>
        </p:nvSpPr>
        <p:spPr>
          <a:xfrm>
            <a:off x="158829" y="2325200"/>
            <a:ext cx="44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Future Revenue per year R4Billion</a:t>
            </a:r>
          </a:p>
          <a:p>
            <a:r>
              <a:rPr lang="en-US" dirty="0"/>
              <a:t>At full scale production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9C99BF-C030-A240-BD39-03BDA7427155}"/>
              </a:ext>
            </a:extLst>
          </p:cNvPr>
          <p:cNvCxnSpPr/>
          <p:nvPr/>
        </p:nvCxnSpPr>
        <p:spPr>
          <a:xfrm>
            <a:off x="3057307" y="3608739"/>
            <a:ext cx="0" cy="4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2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233</Words>
  <Application>Microsoft Macintosh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Smart Traffic Management System </vt:lpstr>
      <vt:lpstr>PowerPoint Presentation</vt:lpstr>
      <vt:lpstr>Solution: Our Smart Traffic Systems Architecture</vt:lpstr>
      <vt:lpstr>Prototype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</cp:revision>
  <cp:lastPrinted>2021-02-28T06:20:08Z</cp:lastPrinted>
  <dcterms:created xsi:type="dcterms:W3CDTF">2021-02-27T12:17:36Z</dcterms:created>
  <dcterms:modified xsi:type="dcterms:W3CDTF">2021-02-28T10:59:53Z</dcterms:modified>
</cp:coreProperties>
</file>