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5143500" cx="9144000"/>
  <p:notesSz cx="6858000" cy="9144000"/>
  <p:embeddedFontLst>
    <p:embeddedFont>
      <p:font typeface="Roboto Slab"/>
      <p:regular r:id="rId24"/>
      <p:bold r:id="rId25"/>
    </p:embeddedFont>
    <p:embeddedFont>
      <p:font typeface="Roboto"/>
      <p:regular r:id="rId26"/>
      <p:bold r:id="rId27"/>
      <p:italic r:id="rId28"/>
      <p:boldItalic r:id="rId29"/>
    </p:embeddedFont>
    <p:embeddedFont>
      <p:font typeface="La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RobotoSlab-regular.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Roboto-regular.fntdata"/><Relationship Id="rId25" Type="http://schemas.openxmlformats.org/officeDocument/2006/relationships/font" Target="fonts/RobotoSlab-bold.fntdata"/><Relationship Id="rId28" Type="http://schemas.openxmlformats.org/officeDocument/2006/relationships/font" Target="fonts/Roboto-italic.fntdata"/><Relationship Id="rId27" Type="http://schemas.openxmlformats.org/officeDocument/2006/relationships/font" Target="fonts/Roboto-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Lato-bold.fntdata"/><Relationship Id="rId30" Type="http://schemas.openxmlformats.org/officeDocument/2006/relationships/font" Target="fonts/Lato-regular.fntdata"/><Relationship Id="rId11" Type="http://schemas.openxmlformats.org/officeDocument/2006/relationships/slide" Target="slides/slide6.xml"/><Relationship Id="rId33" Type="http://schemas.openxmlformats.org/officeDocument/2006/relationships/font" Target="fonts/Lato-boldItalic.fntdata"/><Relationship Id="rId10" Type="http://schemas.openxmlformats.org/officeDocument/2006/relationships/slide" Target="slides/slide5.xml"/><Relationship Id="rId32" Type="http://schemas.openxmlformats.org/officeDocument/2006/relationships/font" Target="fonts/Lato-italic.fntdata"/><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a292c9c68faa60e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a292c9c68faa60e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c129b66b01_0_18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c129b66b01_0_1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723630543_1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723630543_1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c129b66b01_0_2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c129b66b01_0_2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c129b66b01_0_23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c129b66b01_0_2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c129b66b01_0_23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c129b66b01_0_2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c129b66b01_0_252: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c129b66b01_0_2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c129b66b01_0_259: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c129b66b01_0_2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c129b66b01_0_26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c129b66b01_0_2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51f6de64fadf861b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51f6de64fadf861b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d5b15f0a3_5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d5b15f0a3_5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129b66b01_0_1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129b66b01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c129b66b01_0_1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c129b66b01_0_1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c129b66b01_0_2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c129b66b01_0_2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c129b66b01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c129b66b01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723630543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723630543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251bb473_0_6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251bb473_0_6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c129b66b01_0_1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c129b66b01_0_1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1524800" y="672606"/>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sp>
        <p:nvSpPr>
          <p:cNvPr id="11" name="Google Shape;11;p2"/>
          <p:cNvSpPr/>
          <p:nvPr/>
        </p:nvSpPr>
        <p:spPr>
          <a:xfrm rot="10800000">
            <a:off x="6537563" y="3342925"/>
            <a:ext cx="1081625" cy="1124950"/>
          </a:xfrm>
          <a:custGeom>
            <a:rect b="b" l="l" r="r" t="t"/>
            <a:pathLst>
              <a:path extrusionOk="0" h="44998" w="43265">
                <a:moveTo>
                  <a:pt x="0" y="44998"/>
                </a:moveTo>
                <a:lnTo>
                  <a:pt x="0" y="0"/>
                </a:lnTo>
                <a:lnTo>
                  <a:pt x="43265" y="0"/>
                </a:lnTo>
              </a:path>
            </a:pathLst>
          </a:custGeom>
          <a:noFill/>
          <a:ln cap="flat" cmpd="sng" w="28575">
            <a:solidFill>
              <a:schemeClr val="accent5"/>
            </a:solidFill>
            <a:prstDash val="solid"/>
            <a:miter lim="8000"/>
            <a:headEnd len="sm" w="sm" type="none"/>
            <a:tailEnd len="sm" w="sm" type="none"/>
          </a:ln>
        </p:spPr>
      </p:sp>
      <p:cxnSp>
        <p:nvCxnSpPr>
          <p:cNvPr id="12" name="Google Shape;12;p2"/>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3" name="Google Shape;13;p2"/>
          <p:cNvSpPr txBox="1"/>
          <p:nvPr>
            <p:ph type="ctrTitle"/>
          </p:nvPr>
        </p:nvSpPr>
        <p:spPr>
          <a:xfrm>
            <a:off x="1680302" y="1188925"/>
            <a:ext cx="5783400" cy="1457400"/>
          </a:xfrm>
          <a:prstGeom prst="rect">
            <a:avLst/>
          </a:prstGeom>
        </p:spPr>
        <p:txBody>
          <a:bodyPr anchorCtr="0" anchor="b" bIns="91425" lIns="91425" spcFirstLastPara="1" rIns="91425" wrap="square" tIns="91425">
            <a:norm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4" name="Google Shape;14;p2"/>
          <p:cNvSpPr txBox="1"/>
          <p:nvPr>
            <p:ph idx="1" type="subTitle"/>
          </p:nvPr>
        </p:nvSpPr>
        <p:spPr>
          <a:xfrm>
            <a:off x="1680302" y="3049450"/>
            <a:ext cx="5783400" cy="9090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5" name="Google Shape;15;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2" name="Shape 52"/>
        <p:cNvGrpSpPr/>
        <p:nvPr/>
      </p:nvGrpSpPr>
      <p:grpSpPr>
        <a:xfrm>
          <a:off x="0" y="0"/>
          <a:ext cx="0" cy="0"/>
          <a:chOff x="0" y="0"/>
          <a:chExt cx="0" cy="0"/>
        </a:xfrm>
      </p:grpSpPr>
      <p:sp>
        <p:nvSpPr>
          <p:cNvPr id="53" name="Google Shape;53;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55" name="Google Shape;55;p11"/>
          <p:cNvSpPr txBox="1"/>
          <p:nvPr>
            <p:ph idx="1" type="body"/>
          </p:nvPr>
        </p:nvSpPr>
        <p:spPr>
          <a:xfrm>
            <a:off x="387900" y="2919450"/>
            <a:ext cx="83682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6" name="Google Shape;56;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6" name="Shape 16"/>
        <p:cNvGrpSpPr/>
        <p:nvPr/>
      </p:nvGrpSpPr>
      <p:grpSpPr>
        <a:xfrm>
          <a:off x="0" y="0"/>
          <a:ext cx="0" cy="0"/>
          <a:chOff x="0" y="0"/>
          <a:chExt cx="0" cy="0"/>
        </a:xfrm>
      </p:grpSpPr>
      <p:cxnSp>
        <p:nvCxnSpPr>
          <p:cNvPr id="17" name="Google Shape;17;p3"/>
          <p:cNvCxnSpPr/>
          <p:nvPr/>
        </p:nvCxnSpPr>
        <p:spPr>
          <a:xfrm>
            <a:off x="4359602" y="2817464"/>
            <a:ext cx="424800" cy="0"/>
          </a:xfrm>
          <a:prstGeom prst="straightConnector1">
            <a:avLst/>
          </a:prstGeom>
          <a:noFill/>
          <a:ln cap="flat" cmpd="sng" w="38100">
            <a:solidFill>
              <a:schemeClr val="accent4"/>
            </a:solidFill>
            <a:prstDash val="solid"/>
            <a:round/>
            <a:headEnd len="sm" w="sm" type="none"/>
            <a:tailEnd len="sm" w="sm" type="none"/>
          </a:ln>
        </p:spPr>
      </p:cxnSp>
      <p:sp>
        <p:nvSpPr>
          <p:cNvPr id="18" name="Google Shape;18;p3"/>
          <p:cNvSpPr txBox="1"/>
          <p:nvPr>
            <p:ph type="title"/>
          </p:nvPr>
        </p:nvSpPr>
        <p:spPr>
          <a:xfrm>
            <a:off x="480750" y="1764950"/>
            <a:ext cx="8222100" cy="907500"/>
          </a:xfrm>
          <a:prstGeom prst="rect">
            <a:avLst/>
          </a:prstGeom>
        </p:spPr>
        <p:txBody>
          <a:bodyPr anchorCtr="0" anchor="b" bIns="91425" lIns="91425" spcFirstLastPara="1" rIns="91425" wrap="square" tIns="91425">
            <a:norm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cxnSp>
        <p:nvCxnSpPr>
          <p:cNvPr id="21" name="Google Shape;21;p4"/>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2" name="Google Shape;22;p4"/>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4"/>
          <p:cNvSpPr txBox="1"/>
          <p:nvPr>
            <p:ph idx="1" type="body"/>
          </p:nvPr>
        </p:nvSpPr>
        <p:spPr>
          <a:xfrm>
            <a:off x="387900" y="1489824"/>
            <a:ext cx="8368200" cy="30789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cxnSp>
        <p:nvCxnSpPr>
          <p:cNvPr id="26" name="Google Shape;26;p5"/>
          <p:cNvCxnSpPr/>
          <p:nvPr/>
        </p:nvCxnSpPr>
        <p:spPr>
          <a:xfrm>
            <a:off x="492563" y="1260284"/>
            <a:ext cx="424800" cy="0"/>
          </a:xfrm>
          <a:prstGeom prst="straightConnector1">
            <a:avLst/>
          </a:prstGeom>
          <a:noFill/>
          <a:ln cap="flat" cmpd="sng" w="38100">
            <a:solidFill>
              <a:schemeClr val="accent4"/>
            </a:solidFill>
            <a:prstDash val="solid"/>
            <a:round/>
            <a:headEnd len="sm" w="sm" type="none"/>
            <a:tailEnd len="sm" w="sm" type="none"/>
          </a:ln>
        </p:spPr>
      </p:cxnSp>
      <p:sp>
        <p:nvSpPr>
          <p:cNvPr id="27" name="Google Shape;27;p5"/>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5"/>
          <p:cNvSpPr txBox="1"/>
          <p:nvPr>
            <p:ph idx="1" type="body"/>
          </p:nvPr>
        </p:nvSpPr>
        <p:spPr>
          <a:xfrm>
            <a:off x="3879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2" type="body"/>
          </p:nvPr>
        </p:nvSpPr>
        <p:spPr>
          <a:xfrm>
            <a:off x="4756200" y="1489825"/>
            <a:ext cx="3999900" cy="30789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0" name="Google Shape;30;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 name="Shape 31"/>
        <p:cNvGrpSpPr/>
        <p:nvPr/>
      </p:nvGrpSpPr>
      <p:grpSpPr>
        <a:xfrm>
          <a:off x="0" y="0"/>
          <a:ext cx="0" cy="0"/>
          <a:chOff x="0" y="0"/>
          <a:chExt cx="0" cy="0"/>
        </a:xfrm>
      </p:grpSpPr>
      <p:sp>
        <p:nvSpPr>
          <p:cNvPr id="32" name="Google Shape;32;p6"/>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4" name="Shape 34"/>
        <p:cNvGrpSpPr/>
        <p:nvPr/>
      </p:nvGrpSpPr>
      <p:grpSpPr>
        <a:xfrm>
          <a:off x="0" y="0"/>
          <a:ext cx="0" cy="0"/>
          <a:chOff x="0" y="0"/>
          <a:chExt cx="0" cy="0"/>
        </a:xfrm>
      </p:grpSpPr>
      <p:cxnSp>
        <p:nvCxnSpPr>
          <p:cNvPr id="35" name="Google Shape;35;p7"/>
          <p:cNvCxnSpPr/>
          <p:nvPr/>
        </p:nvCxnSpPr>
        <p:spPr>
          <a:xfrm>
            <a:off x="489218" y="1412277"/>
            <a:ext cx="331500" cy="0"/>
          </a:xfrm>
          <a:prstGeom prst="straightConnector1">
            <a:avLst/>
          </a:prstGeom>
          <a:noFill/>
          <a:ln cap="flat" cmpd="sng" w="38100">
            <a:solidFill>
              <a:schemeClr val="accent4"/>
            </a:solidFill>
            <a:prstDash val="solid"/>
            <a:round/>
            <a:headEnd len="sm" w="sm" type="none"/>
            <a:tailEnd len="sm" w="sm" type="none"/>
          </a:ln>
        </p:spPr>
      </p:cxnSp>
      <p:sp>
        <p:nvSpPr>
          <p:cNvPr id="36" name="Google Shape;36;p7"/>
          <p:cNvSpPr txBox="1"/>
          <p:nvPr>
            <p:ph type="title"/>
          </p:nvPr>
        </p:nvSpPr>
        <p:spPr>
          <a:xfrm>
            <a:off x="3879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7" name="Google Shape;37;p7"/>
          <p:cNvSpPr txBox="1"/>
          <p:nvPr>
            <p:ph idx="1" type="body"/>
          </p:nvPr>
        </p:nvSpPr>
        <p:spPr>
          <a:xfrm>
            <a:off x="387900" y="1594025"/>
            <a:ext cx="2808000" cy="26811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8" name="Google Shape;38;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9" name="Shape 39"/>
        <p:cNvGrpSpPr/>
        <p:nvPr/>
      </p:nvGrpSpPr>
      <p:grpSpPr>
        <a:xfrm>
          <a:off x="0" y="0"/>
          <a:ext cx="0" cy="0"/>
          <a:chOff x="0" y="0"/>
          <a:chExt cx="0" cy="0"/>
        </a:xfrm>
      </p:grpSpPr>
      <p:sp>
        <p:nvSpPr>
          <p:cNvPr id="40" name="Google Shape;40;p8"/>
          <p:cNvSpPr txBox="1"/>
          <p:nvPr>
            <p:ph type="title"/>
          </p:nvPr>
        </p:nvSpPr>
        <p:spPr>
          <a:xfrm>
            <a:off x="490250" y="526350"/>
            <a:ext cx="56187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1" name="Google Shape;41;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2" name="Shape 42"/>
        <p:cNvGrpSpPr/>
        <p:nvPr/>
      </p:nvGrpSpPr>
      <p:grpSpPr>
        <a:xfrm>
          <a:off x="0" y="0"/>
          <a:ext cx="0" cy="0"/>
          <a:chOff x="0" y="0"/>
          <a:chExt cx="0" cy="0"/>
        </a:xfrm>
      </p:grpSpPr>
      <p:sp>
        <p:nvSpPr>
          <p:cNvPr id="43" name="Google Shape;43;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4" name="Google Shape;44;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45" name="Google Shape;45;p9"/>
          <p:cNvSpPr txBox="1"/>
          <p:nvPr>
            <p:ph type="title"/>
          </p:nvPr>
        </p:nvSpPr>
        <p:spPr>
          <a:xfrm>
            <a:off x="265500" y="1209075"/>
            <a:ext cx="4045200" cy="15063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6" name="Google Shape;46;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7" name="Google Shape;47;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8" name="Google Shape;48;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9" name="Shape 49"/>
        <p:cNvGrpSpPr/>
        <p:nvPr/>
      </p:nvGrpSpPr>
      <p:grpSpPr>
        <a:xfrm>
          <a:off x="0" y="0"/>
          <a:ext cx="0" cy="0"/>
          <a:chOff x="0" y="0"/>
          <a:chExt cx="0" cy="0"/>
        </a:xfrm>
      </p:grpSpPr>
      <p:sp>
        <p:nvSpPr>
          <p:cNvPr id="50" name="Google Shape;50;p10"/>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51" name="Google Shape;51;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0"/>
              </a:spcBef>
              <a:spcAft>
                <a:spcPts val="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3"/>
          <p:cNvSpPr txBox="1"/>
          <p:nvPr>
            <p:ph type="ctrTitle"/>
          </p:nvPr>
        </p:nvSpPr>
        <p:spPr>
          <a:xfrm>
            <a:off x="1352550" y="819751"/>
            <a:ext cx="6438900" cy="1457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My Environment Monitor </a:t>
            </a:r>
            <a:endParaRPr/>
          </a:p>
        </p:txBody>
      </p:sp>
      <p:sp>
        <p:nvSpPr>
          <p:cNvPr id="64" name="Google Shape;64;p13"/>
          <p:cNvSpPr txBox="1"/>
          <p:nvPr>
            <p:ph idx="1" type="subTitle"/>
          </p:nvPr>
        </p:nvSpPr>
        <p:spPr>
          <a:xfrm>
            <a:off x="1680302" y="3753166"/>
            <a:ext cx="5783400" cy="9090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By Te</a:t>
            </a:r>
            <a:r>
              <a:rPr lang="en"/>
              <a:t>am</a:t>
            </a:r>
            <a:r>
              <a:rPr lang="en"/>
              <a:t> Butter Ha</a:t>
            </a:r>
            <a:r>
              <a:rPr lang="en"/>
              <a:t>ckers</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2"/>
          <p:cNvSpPr txBox="1"/>
          <p:nvPr>
            <p:ph type="title"/>
          </p:nvPr>
        </p:nvSpPr>
        <p:spPr>
          <a:xfrm>
            <a:off x="849875" y="563900"/>
            <a:ext cx="2910000" cy="513300"/>
          </a:xfrm>
          <a:prstGeom prst="rect">
            <a:avLst/>
          </a:prstGeom>
          <a:ln cap="flat" cmpd="sng" w="2857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1600"/>
              </a:spcAft>
              <a:buNone/>
            </a:pPr>
            <a:r>
              <a:rPr lang="en" sz="1800">
                <a:latin typeface="Roboto"/>
                <a:ea typeface="Roboto"/>
                <a:cs typeface="Roboto"/>
                <a:sym typeface="Roboto"/>
              </a:rPr>
              <a:t>DESCRIPTION OF SYSTEM</a:t>
            </a:r>
            <a:endParaRPr sz="2400">
              <a:latin typeface="Roboto"/>
              <a:ea typeface="Roboto"/>
              <a:cs typeface="Roboto"/>
              <a:sym typeface="Roboto"/>
            </a:endParaRPr>
          </a:p>
        </p:txBody>
      </p:sp>
      <p:sp>
        <p:nvSpPr>
          <p:cNvPr id="126" name="Google Shape;126;p22"/>
          <p:cNvSpPr txBox="1"/>
          <p:nvPr>
            <p:ph type="title"/>
          </p:nvPr>
        </p:nvSpPr>
        <p:spPr>
          <a:xfrm>
            <a:off x="661425" y="1214075"/>
            <a:ext cx="7715400" cy="3496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50">
                <a:latin typeface="Roboto"/>
                <a:ea typeface="Roboto"/>
                <a:cs typeface="Roboto"/>
                <a:sym typeface="Roboto"/>
              </a:rPr>
              <a:t>A centralised </a:t>
            </a:r>
            <a:r>
              <a:rPr b="1" lang="en" sz="1650">
                <a:latin typeface="Roboto"/>
                <a:ea typeface="Roboto"/>
                <a:cs typeface="Roboto"/>
                <a:sym typeface="Roboto"/>
              </a:rPr>
              <a:t>Data Visualization </a:t>
            </a:r>
            <a:r>
              <a:rPr lang="en" sz="1650">
                <a:latin typeface="Roboto"/>
                <a:ea typeface="Roboto"/>
                <a:cs typeface="Roboto"/>
                <a:sym typeface="Roboto"/>
              </a:rPr>
              <a:t>dashboard is an interactive dashboard that allows users (and policy makers) to track key metrics across multiple data channels, visualize the data points, and create reports that improve startegic planning and governance.</a:t>
            </a:r>
            <a:endParaRPr sz="1350">
              <a:solidFill>
                <a:srgbClr val="111111"/>
              </a:solidFill>
              <a:highlight>
                <a:srgbClr val="FFFFFF"/>
              </a:highlight>
              <a:latin typeface="Roboto"/>
              <a:ea typeface="Roboto"/>
              <a:cs typeface="Roboto"/>
              <a:sym typeface="Roboto"/>
            </a:endParaRPr>
          </a:p>
          <a:p>
            <a:pPr indent="0" lvl="0" marL="0" rtl="0" algn="l">
              <a:spcBef>
                <a:spcPts val="1000"/>
              </a:spcBef>
              <a:spcAft>
                <a:spcPts val="0"/>
              </a:spcAft>
              <a:buNone/>
            </a:pPr>
            <a:r>
              <a:rPr b="1" lang="en" sz="1650">
                <a:latin typeface="Roboto"/>
                <a:ea typeface="Roboto"/>
                <a:cs typeface="Roboto"/>
                <a:sym typeface="Roboto"/>
              </a:rPr>
              <a:t>Data Pipeline:</a:t>
            </a:r>
            <a:endParaRPr b="1" sz="1650">
              <a:latin typeface="Roboto"/>
              <a:ea typeface="Roboto"/>
              <a:cs typeface="Roboto"/>
              <a:sym typeface="Roboto"/>
            </a:endParaRPr>
          </a:p>
          <a:p>
            <a:pPr indent="0" lvl="0" marL="0" rtl="0" algn="l">
              <a:spcBef>
                <a:spcPts val="1000"/>
              </a:spcBef>
              <a:spcAft>
                <a:spcPts val="0"/>
              </a:spcAft>
              <a:buNone/>
            </a:pPr>
            <a:r>
              <a:rPr lang="en" sz="1350">
                <a:latin typeface="Roboto"/>
                <a:ea typeface="Roboto"/>
                <a:cs typeface="Roboto"/>
                <a:sym typeface="Roboto"/>
              </a:rPr>
              <a:t>                                                      </a:t>
            </a:r>
            <a:endParaRPr sz="1650">
              <a:latin typeface="Roboto"/>
              <a:ea typeface="Roboto"/>
              <a:cs typeface="Roboto"/>
              <a:sym typeface="Roboto"/>
            </a:endParaRPr>
          </a:p>
          <a:p>
            <a:pPr indent="0" lvl="0" marL="0" rtl="0" algn="l">
              <a:spcBef>
                <a:spcPts val="1000"/>
              </a:spcBef>
              <a:spcAft>
                <a:spcPts val="0"/>
              </a:spcAft>
              <a:buNone/>
            </a:pPr>
            <a:r>
              <a:t/>
            </a:r>
            <a:endParaRPr sz="1650">
              <a:latin typeface="Roboto"/>
              <a:ea typeface="Roboto"/>
              <a:cs typeface="Roboto"/>
              <a:sym typeface="Roboto"/>
            </a:endParaRPr>
          </a:p>
          <a:p>
            <a:pPr indent="0" lvl="0" marL="0" rtl="0" algn="l">
              <a:spcBef>
                <a:spcPts val="1000"/>
              </a:spcBef>
              <a:spcAft>
                <a:spcPts val="0"/>
              </a:spcAft>
              <a:buNone/>
            </a:pPr>
            <a:r>
              <a:t/>
            </a:r>
            <a:endParaRPr sz="1650">
              <a:latin typeface="Roboto"/>
              <a:ea typeface="Roboto"/>
              <a:cs typeface="Roboto"/>
              <a:sym typeface="Roboto"/>
            </a:endParaRPr>
          </a:p>
          <a:p>
            <a:pPr indent="0" lvl="0" marL="0" rtl="0" algn="l">
              <a:spcBef>
                <a:spcPts val="1000"/>
              </a:spcBef>
              <a:spcAft>
                <a:spcPts val="0"/>
              </a:spcAft>
              <a:buNone/>
            </a:pPr>
            <a:r>
              <a:t/>
            </a:r>
            <a:endParaRPr sz="1350">
              <a:solidFill>
                <a:srgbClr val="111111"/>
              </a:solidFill>
              <a:highlight>
                <a:srgbClr val="FFFFFF"/>
              </a:highlight>
              <a:latin typeface="Roboto"/>
              <a:ea typeface="Roboto"/>
              <a:cs typeface="Roboto"/>
              <a:sym typeface="Roboto"/>
            </a:endParaRPr>
          </a:p>
          <a:p>
            <a:pPr indent="0" lvl="0" marL="0" rtl="0" algn="l">
              <a:spcBef>
                <a:spcPts val="1000"/>
              </a:spcBef>
              <a:spcAft>
                <a:spcPts val="1000"/>
              </a:spcAft>
              <a:buNone/>
            </a:pPr>
            <a:r>
              <a:t/>
            </a:r>
            <a:endParaRPr sz="1350">
              <a:solidFill>
                <a:srgbClr val="111111"/>
              </a:solidFill>
              <a:highlight>
                <a:srgbClr val="FFFFFF"/>
              </a:highlight>
              <a:latin typeface="Roboto"/>
              <a:ea typeface="Roboto"/>
              <a:cs typeface="Roboto"/>
              <a:sym typeface="Roboto"/>
            </a:endParaRPr>
          </a:p>
        </p:txBody>
      </p:sp>
      <p:sp>
        <p:nvSpPr>
          <p:cNvPr id="127" name="Google Shape;127;p22"/>
          <p:cNvSpPr txBox="1"/>
          <p:nvPr/>
        </p:nvSpPr>
        <p:spPr>
          <a:xfrm>
            <a:off x="704975" y="3159200"/>
            <a:ext cx="2493300" cy="692700"/>
          </a:xfrm>
          <a:prstGeom prst="rect">
            <a:avLst/>
          </a:prstGeom>
          <a:noFill/>
          <a:ln cap="flat" cmpd="sng" w="2857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1000"/>
              </a:spcAft>
              <a:buNone/>
            </a:pPr>
            <a:r>
              <a:rPr lang="en" sz="1650">
                <a:solidFill>
                  <a:srgbClr val="FFFF00"/>
                </a:solidFill>
                <a:latin typeface="Roboto"/>
                <a:ea typeface="Roboto"/>
                <a:cs typeface="Roboto"/>
                <a:sym typeface="Roboto"/>
              </a:rPr>
              <a:t>1.</a:t>
            </a:r>
            <a:r>
              <a:rPr lang="en" sz="1650">
                <a:solidFill>
                  <a:schemeClr val="dk1"/>
                </a:solidFill>
                <a:latin typeface="Roboto"/>
                <a:ea typeface="Roboto"/>
                <a:cs typeface="Roboto"/>
                <a:sym typeface="Roboto"/>
              </a:rPr>
              <a:t> Raw Streamed Data (Monitoring Stations)</a:t>
            </a:r>
            <a:r>
              <a:rPr lang="en" sz="1350">
                <a:solidFill>
                  <a:schemeClr val="dk1"/>
                </a:solidFill>
                <a:latin typeface="Roboto"/>
                <a:ea typeface="Roboto"/>
                <a:cs typeface="Roboto"/>
                <a:sym typeface="Roboto"/>
              </a:rPr>
              <a:t> </a:t>
            </a:r>
            <a:endParaRPr>
              <a:latin typeface="Roboto"/>
              <a:ea typeface="Roboto"/>
              <a:cs typeface="Roboto"/>
              <a:sym typeface="Roboto"/>
            </a:endParaRPr>
          </a:p>
        </p:txBody>
      </p:sp>
      <p:sp>
        <p:nvSpPr>
          <p:cNvPr id="128" name="Google Shape;128;p22"/>
          <p:cNvSpPr txBox="1"/>
          <p:nvPr/>
        </p:nvSpPr>
        <p:spPr>
          <a:xfrm>
            <a:off x="5423102" y="3159200"/>
            <a:ext cx="2345700" cy="692700"/>
          </a:xfrm>
          <a:prstGeom prst="rect">
            <a:avLst/>
          </a:prstGeom>
          <a:noFill/>
          <a:ln cap="flat" cmpd="sng" w="19050">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1000"/>
              </a:spcAft>
              <a:buNone/>
            </a:pPr>
            <a:r>
              <a:rPr lang="en" sz="1650">
                <a:solidFill>
                  <a:srgbClr val="FFFF00"/>
                </a:solidFill>
                <a:latin typeface="Roboto"/>
                <a:ea typeface="Roboto"/>
                <a:cs typeface="Roboto"/>
                <a:sym typeface="Roboto"/>
              </a:rPr>
              <a:t> 2.</a:t>
            </a:r>
            <a:r>
              <a:rPr lang="en" sz="1350">
                <a:solidFill>
                  <a:schemeClr val="dk1"/>
                </a:solidFill>
                <a:latin typeface="Roboto"/>
                <a:ea typeface="Roboto"/>
                <a:cs typeface="Roboto"/>
                <a:sym typeface="Roboto"/>
              </a:rPr>
              <a:t> </a:t>
            </a:r>
            <a:r>
              <a:rPr lang="en" sz="1650">
                <a:solidFill>
                  <a:schemeClr val="dk1"/>
                </a:solidFill>
                <a:latin typeface="Roboto"/>
                <a:ea typeface="Roboto"/>
                <a:cs typeface="Roboto"/>
                <a:sym typeface="Roboto"/>
              </a:rPr>
              <a:t>Processed Data (Jupyter Notebook)</a:t>
            </a:r>
            <a:endParaRPr>
              <a:latin typeface="Roboto"/>
              <a:ea typeface="Roboto"/>
              <a:cs typeface="Roboto"/>
              <a:sym typeface="Roboto"/>
            </a:endParaRPr>
          </a:p>
        </p:txBody>
      </p:sp>
      <p:sp>
        <p:nvSpPr>
          <p:cNvPr id="129" name="Google Shape;129;p22"/>
          <p:cNvSpPr txBox="1"/>
          <p:nvPr/>
        </p:nvSpPr>
        <p:spPr>
          <a:xfrm>
            <a:off x="770250" y="4177750"/>
            <a:ext cx="2427900" cy="692700"/>
          </a:xfrm>
          <a:prstGeom prst="rect">
            <a:avLst/>
          </a:prstGeom>
          <a:noFill/>
          <a:ln cap="flat" cmpd="sng" w="28575">
            <a:solidFill>
              <a:srgbClr val="B7B7B7"/>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1000"/>
              </a:spcAft>
              <a:buNone/>
            </a:pPr>
            <a:r>
              <a:rPr lang="en" sz="1650">
                <a:solidFill>
                  <a:srgbClr val="FFFF00"/>
                </a:solidFill>
                <a:latin typeface="Roboto"/>
                <a:ea typeface="Roboto"/>
                <a:cs typeface="Roboto"/>
                <a:sym typeface="Roboto"/>
              </a:rPr>
              <a:t>4.</a:t>
            </a:r>
            <a:r>
              <a:rPr lang="en" sz="1650">
                <a:solidFill>
                  <a:schemeClr val="dk1"/>
                </a:solidFill>
                <a:latin typeface="Roboto"/>
                <a:ea typeface="Roboto"/>
                <a:cs typeface="Roboto"/>
                <a:sym typeface="Roboto"/>
              </a:rPr>
              <a:t> Data Visualisation (Data Studio)</a:t>
            </a:r>
            <a:endParaRPr>
              <a:latin typeface="Roboto"/>
              <a:ea typeface="Roboto"/>
              <a:cs typeface="Roboto"/>
              <a:sym typeface="Roboto"/>
            </a:endParaRPr>
          </a:p>
        </p:txBody>
      </p:sp>
      <p:sp>
        <p:nvSpPr>
          <p:cNvPr id="130" name="Google Shape;130;p22"/>
          <p:cNvSpPr txBox="1"/>
          <p:nvPr/>
        </p:nvSpPr>
        <p:spPr>
          <a:xfrm>
            <a:off x="5434950" y="4177750"/>
            <a:ext cx="2345700" cy="692700"/>
          </a:xfrm>
          <a:prstGeom prst="rect">
            <a:avLst/>
          </a:prstGeom>
          <a:noFill/>
          <a:ln cap="flat" cmpd="sng" w="2857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1000"/>
              </a:spcAft>
              <a:buNone/>
            </a:pPr>
            <a:r>
              <a:rPr lang="en" sz="1650">
                <a:solidFill>
                  <a:srgbClr val="FFFF00"/>
                </a:solidFill>
                <a:latin typeface="Roboto"/>
                <a:ea typeface="Roboto"/>
                <a:cs typeface="Roboto"/>
                <a:sym typeface="Roboto"/>
              </a:rPr>
              <a:t>3. </a:t>
            </a:r>
            <a:r>
              <a:rPr lang="en" sz="1650">
                <a:solidFill>
                  <a:schemeClr val="dk1"/>
                </a:solidFill>
                <a:latin typeface="Roboto"/>
                <a:ea typeface="Roboto"/>
                <a:cs typeface="Roboto"/>
                <a:sym typeface="Roboto"/>
              </a:rPr>
              <a:t>Centralised Database (BigQuery)</a:t>
            </a:r>
            <a:endParaRPr>
              <a:latin typeface="Roboto"/>
              <a:ea typeface="Roboto"/>
              <a:cs typeface="Roboto"/>
              <a:sym typeface="Roboto"/>
            </a:endParaRPr>
          </a:p>
        </p:txBody>
      </p:sp>
      <p:sp>
        <p:nvSpPr>
          <p:cNvPr id="131" name="Google Shape;131;p22"/>
          <p:cNvSpPr txBox="1"/>
          <p:nvPr/>
        </p:nvSpPr>
        <p:spPr>
          <a:xfrm>
            <a:off x="3494313" y="3159200"/>
            <a:ext cx="2049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1000"/>
              </a:spcAft>
              <a:buNone/>
            </a:pPr>
            <a:r>
              <a:t/>
            </a:r>
            <a:endParaRPr>
              <a:latin typeface="Roboto"/>
              <a:ea typeface="Roboto"/>
              <a:cs typeface="Roboto"/>
              <a:sym typeface="Roboto"/>
            </a:endParaRPr>
          </a:p>
        </p:txBody>
      </p:sp>
      <p:sp>
        <p:nvSpPr>
          <p:cNvPr id="132" name="Google Shape;132;p22"/>
          <p:cNvSpPr/>
          <p:nvPr/>
        </p:nvSpPr>
        <p:spPr>
          <a:xfrm>
            <a:off x="3800825" y="3290650"/>
            <a:ext cx="1314300" cy="287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22"/>
          <p:cNvSpPr/>
          <p:nvPr/>
        </p:nvSpPr>
        <p:spPr>
          <a:xfrm>
            <a:off x="3563900" y="4356075"/>
            <a:ext cx="1314300" cy="2871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2"/>
          <p:cNvSpPr/>
          <p:nvPr/>
        </p:nvSpPr>
        <p:spPr>
          <a:xfrm flipH="1" rot="-5549154">
            <a:off x="7582468" y="3895052"/>
            <a:ext cx="1023663" cy="583432"/>
          </a:xfrm>
          <a:prstGeom prst="bentUpArrow">
            <a:avLst>
              <a:gd fmla="val 21093" name="adj1"/>
              <a:gd fmla="val 20127" name="adj2"/>
              <a:gd fmla="val 2500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8" name="Shape 138"/>
        <p:cNvGrpSpPr/>
        <p:nvPr/>
      </p:nvGrpSpPr>
      <p:grpSpPr>
        <a:xfrm>
          <a:off x="0" y="0"/>
          <a:ext cx="0" cy="0"/>
          <a:chOff x="0" y="0"/>
          <a:chExt cx="0" cy="0"/>
        </a:xfrm>
      </p:grpSpPr>
      <p:sp>
        <p:nvSpPr>
          <p:cNvPr id="139" name="Google Shape;139;p23"/>
          <p:cNvSpPr txBox="1"/>
          <p:nvPr/>
        </p:nvSpPr>
        <p:spPr>
          <a:xfrm>
            <a:off x="117525" y="261075"/>
            <a:ext cx="2493300" cy="692700"/>
          </a:xfrm>
          <a:prstGeom prst="rect">
            <a:avLst/>
          </a:prstGeom>
          <a:noFill/>
          <a:ln cap="flat" cmpd="sng" w="2857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1000"/>
              </a:spcAft>
              <a:buNone/>
            </a:pPr>
            <a:r>
              <a:rPr lang="en" sz="1650">
                <a:solidFill>
                  <a:srgbClr val="FFFF00"/>
                </a:solidFill>
                <a:latin typeface="Roboto"/>
                <a:ea typeface="Roboto"/>
                <a:cs typeface="Roboto"/>
                <a:sym typeface="Roboto"/>
              </a:rPr>
              <a:t>1.</a:t>
            </a:r>
            <a:r>
              <a:rPr lang="en" sz="1650">
                <a:solidFill>
                  <a:schemeClr val="dk1"/>
                </a:solidFill>
                <a:latin typeface="Roboto"/>
                <a:ea typeface="Roboto"/>
                <a:cs typeface="Roboto"/>
                <a:sym typeface="Roboto"/>
              </a:rPr>
              <a:t> Raw Streamed Data (Monitoring Stations)</a:t>
            </a:r>
            <a:r>
              <a:rPr lang="en" sz="1350">
                <a:solidFill>
                  <a:schemeClr val="dk1"/>
                </a:solidFill>
                <a:latin typeface="Roboto"/>
                <a:ea typeface="Roboto"/>
                <a:cs typeface="Roboto"/>
                <a:sym typeface="Roboto"/>
              </a:rPr>
              <a:t> </a:t>
            </a:r>
            <a:endParaRPr>
              <a:latin typeface="Roboto"/>
              <a:ea typeface="Roboto"/>
              <a:cs typeface="Roboto"/>
              <a:sym typeface="Roboto"/>
            </a:endParaRPr>
          </a:p>
        </p:txBody>
      </p:sp>
      <p:pic>
        <p:nvPicPr>
          <p:cNvPr id="140" name="Google Shape;140;p23"/>
          <p:cNvPicPr preferRelativeResize="0"/>
          <p:nvPr/>
        </p:nvPicPr>
        <p:blipFill>
          <a:blip r:embed="rId3">
            <a:alphaModFix/>
          </a:blip>
          <a:stretch>
            <a:fillRect/>
          </a:stretch>
        </p:blipFill>
        <p:spPr>
          <a:xfrm>
            <a:off x="3481225" y="152400"/>
            <a:ext cx="5158499" cy="4838700"/>
          </a:xfrm>
          <a:prstGeom prst="rect">
            <a:avLst/>
          </a:prstGeom>
          <a:noFill/>
          <a:ln>
            <a:noFill/>
          </a:ln>
        </p:spPr>
      </p:pic>
      <p:sp>
        <p:nvSpPr>
          <p:cNvPr id="141" name="Google Shape;141;p23"/>
          <p:cNvSpPr txBox="1"/>
          <p:nvPr/>
        </p:nvSpPr>
        <p:spPr>
          <a:xfrm>
            <a:off x="248025" y="1540450"/>
            <a:ext cx="7331400" cy="1416000"/>
          </a:xfrm>
          <a:prstGeom prst="rect">
            <a:avLst/>
          </a:prstGeom>
          <a:noFill/>
          <a:ln>
            <a:noFill/>
          </a:ln>
        </p:spPr>
        <p:txBody>
          <a:bodyPr anchorCtr="0" anchor="t" bIns="91425" lIns="91425" spcFirstLastPara="1" rIns="91425" wrap="square" tIns="91425">
            <a:spAutoFit/>
          </a:bodyPr>
          <a:lstStyle/>
          <a:p>
            <a:pPr indent="-330200" lvl="0" marL="4572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Unprocessed</a:t>
            </a:r>
            <a:endParaRPr sz="1600">
              <a:solidFill>
                <a:schemeClr val="dk1"/>
              </a:solidFill>
              <a:latin typeface="Roboto"/>
              <a:ea typeface="Roboto"/>
              <a:cs typeface="Roboto"/>
              <a:sym typeface="Roboto"/>
            </a:endParaRPr>
          </a:p>
          <a:p>
            <a:pPr indent="0" lvl="0" marL="0" rtl="0" algn="l">
              <a:spcBef>
                <a:spcPts val="0"/>
              </a:spcBef>
              <a:spcAft>
                <a:spcPts val="0"/>
              </a:spcAft>
              <a:buNone/>
            </a:pPr>
            <a:r>
              <a:t/>
            </a:r>
            <a:endParaRPr sz="1600">
              <a:solidFill>
                <a:schemeClr val="dk1"/>
              </a:solidFill>
              <a:latin typeface="Roboto"/>
              <a:ea typeface="Roboto"/>
              <a:cs typeface="Roboto"/>
              <a:sym typeface="Roboto"/>
            </a:endParaRPr>
          </a:p>
          <a:p>
            <a:pPr indent="-330200" lvl="0" marL="4572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Incomprehensible</a:t>
            </a:r>
            <a:endParaRPr sz="1600">
              <a:solidFill>
                <a:schemeClr val="dk1"/>
              </a:solidFill>
              <a:latin typeface="Roboto"/>
              <a:ea typeface="Roboto"/>
              <a:cs typeface="Roboto"/>
              <a:sym typeface="Roboto"/>
            </a:endParaRPr>
          </a:p>
          <a:p>
            <a:pPr indent="0" lvl="0" marL="0" rtl="0" algn="l">
              <a:spcBef>
                <a:spcPts val="0"/>
              </a:spcBef>
              <a:spcAft>
                <a:spcPts val="0"/>
              </a:spcAft>
              <a:buNone/>
            </a:pPr>
            <a:r>
              <a:t/>
            </a:r>
            <a:endParaRPr sz="1600">
              <a:solidFill>
                <a:schemeClr val="dk1"/>
              </a:solidFill>
              <a:latin typeface="Roboto"/>
              <a:ea typeface="Roboto"/>
              <a:cs typeface="Roboto"/>
              <a:sym typeface="Roboto"/>
            </a:endParaRPr>
          </a:p>
          <a:p>
            <a:pPr indent="-330200" lvl="0" marL="457200" rtl="0" algn="l">
              <a:spcBef>
                <a:spcPts val="0"/>
              </a:spcBef>
              <a:spcAft>
                <a:spcPts val="0"/>
              </a:spcAft>
              <a:buClr>
                <a:schemeClr val="dk1"/>
              </a:buClr>
              <a:buSzPts val="1600"/>
              <a:buFont typeface="Roboto"/>
              <a:buChar char="●"/>
            </a:pPr>
            <a:r>
              <a:rPr lang="en" sz="1600">
                <a:solidFill>
                  <a:schemeClr val="dk1"/>
                </a:solidFill>
                <a:latin typeface="Roboto"/>
                <a:ea typeface="Roboto"/>
                <a:cs typeface="Roboto"/>
                <a:sym typeface="Roboto"/>
              </a:rPr>
              <a:t>Not useful</a:t>
            </a:r>
            <a:endParaRPr sz="1600">
              <a:solidFill>
                <a:schemeClr val="dk1"/>
              </a:solidFill>
              <a:latin typeface="Roboto"/>
              <a:ea typeface="Roboto"/>
              <a:cs typeface="Roboto"/>
              <a:sym typeface="Robot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5" name="Shape 145"/>
        <p:cNvGrpSpPr/>
        <p:nvPr/>
      </p:nvGrpSpPr>
      <p:grpSpPr>
        <a:xfrm>
          <a:off x="0" y="0"/>
          <a:ext cx="0" cy="0"/>
          <a:chOff x="0" y="0"/>
          <a:chExt cx="0" cy="0"/>
        </a:xfrm>
      </p:grpSpPr>
      <p:sp>
        <p:nvSpPr>
          <p:cNvPr id="146" name="Google Shape;146;p24"/>
          <p:cNvSpPr txBox="1"/>
          <p:nvPr/>
        </p:nvSpPr>
        <p:spPr>
          <a:xfrm>
            <a:off x="143625" y="152400"/>
            <a:ext cx="2493300" cy="692700"/>
          </a:xfrm>
          <a:prstGeom prst="rect">
            <a:avLst/>
          </a:prstGeom>
          <a:noFill/>
          <a:ln cap="flat" cmpd="sng" w="2857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1000"/>
              </a:spcAft>
              <a:buNone/>
            </a:pPr>
            <a:r>
              <a:rPr lang="en" sz="1650">
                <a:solidFill>
                  <a:srgbClr val="FFFF00"/>
                </a:solidFill>
                <a:latin typeface="Roboto"/>
                <a:ea typeface="Roboto"/>
                <a:cs typeface="Roboto"/>
                <a:sym typeface="Roboto"/>
              </a:rPr>
              <a:t> 2.</a:t>
            </a:r>
            <a:r>
              <a:rPr lang="en" sz="1350">
                <a:solidFill>
                  <a:schemeClr val="dk1"/>
                </a:solidFill>
                <a:latin typeface="Roboto"/>
                <a:ea typeface="Roboto"/>
                <a:cs typeface="Roboto"/>
                <a:sym typeface="Roboto"/>
              </a:rPr>
              <a:t> </a:t>
            </a:r>
            <a:r>
              <a:rPr lang="en" sz="1650">
                <a:solidFill>
                  <a:schemeClr val="dk1"/>
                </a:solidFill>
                <a:latin typeface="Roboto"/>
                <a:ea typeface="Roboto"/>
                <a:cs typeface="Roboto"/>
                <a:sym typeface="Roboto"/>
              </a:rPr>
              <a:t>Processed Data (Jupyter Notebook)</a:t>
            </a:r>
            <a:endParaRPr sz="1350">
              <a:solidFill>
                <a:schemeClr val="dk1"/>
              </a:solidFill>
              <a:latin typeface="Roboto"/>
              <a:ea typeface="Roboto"/>
              <a:cs typeface="Roboto"/>
              <a:sym typeface="Roboto"/>
            </a:endParaRPr>
          </a:p>
        </p:txBody>
      </p:sp>
      <p:pic>
        <p:nvPicPr>
          <p:cNvPr id="147" name="Google Shape;147;p24"/>
          <p:cNvPicPr preferRelativeResize="0"/>
          <p:nvPr/>
        </p:nvPicPr>
        <p:blipFill>
          <a:blip r:embed="rId3">
            <a:alphaModFix/>
          </a:blip>
          <a:stretch>
            <a:fillRect/>
          </a:stretch>
        </p:blipFill>
        <p:spPr>
          <a:xfrm>
            <a:off x="143625" y="1962725"/>
            <a:ext cx="8778350" cy="3054750"/>
          </a:xfrm>
          <a:prstGeom prst="rect">
            <a:avLst/>
          </a:prstGeom>
          <a:noFill/>
          <a:ln>
            <a:noFill/>
          </a:ln>
        </p:spPr>
      </p:pic>
      <p:sp>
        <p:nvSpPr>
          <p:cNvPr id="148" name="Google Shape;148;p24"/>
          <p:cNvSpPr txBox="1"/>
          <p:nvPr/>
        </p:nvSpPr>
        <p:spPr>
          <a:xfrm>
            <a:off x="770225" y="1122700"/>
            <a:ext cx="3655200" cy="446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Roboto"/>
                <a:ea typeface="Roboto"/>
                <a:cs typeface="Roboto"/>
                <a:sym typeface="Roboto"/>
              </a:rPr>
              <a:t>Preprocessing...</a:t>
            </a:r>
            <a:endParaRPr sz="1700">
              <a:solidFill>
                <a:schemeClr val="dk1"/>
              </a:solidFill>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2" name="Shape 152"/>
        <p:cNvGrpSpPr/>
        <p:nvPr/>
      </p:nvGrpSpPr>
      <p:grpSpPr>
        <a:xfrm>
          <a:off x="0" y="0"/>
          <a:ext cx="0" cy="0"/>
          <a:chOff x="0" y="0"/>
          <a:chExt cx="0" cy="0"/>
        </a:xfrm>
      </p:grpSpPr>
      <p:sp>
        <p:nvSpPr>
          <p:cNvPr id="153" name="Google Shape;153;p25"/>
          <p:cNvSpPr txBox="1"/>
          <p:nvPr/>
        </p:nvSpPr>
        <p:spPr>
          <a:xfrm>
            <a:off x="143625" y="152400"/>
            <a:ext cx="2493300" cy="692700"/>
          </a:xfrm>
          <a:prstGeom prst="rect">
            <a:avLst/>
          </a:prstGeom>
          <a:noFill/>
          <a:ln cap="flat" cmpd="sng" w="2857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1000"/>
              </a:spcAft>
              <a:buNone/>
            </a:pPr>
            <a:r>
              <a:rPr lang="en" sz="1650">
                <a:solidFill>
                  <a:srgbClr val="FFFF00"/>
                </a:solidFill>
                <a:latin typeface="Roboto"/>
                <a:ea typeface="Roboto"/>
                <a:cs typeface="Roboto"/>
                <a:sym typeface="Roboto"/>
              </a:rPr>
              <a:t> 2.</a:t>
            </a:r>
            <a:r>
              <a:rPr lang="en" sz="1350">
                <a:solidFill>
                  <a:schemeClr val="dk1"/>
                </a:solidFill>
                <a:latin typeface="Roboto"/>
                <a:ea typeface="Roboto"/>
                <a:cs typeface="Roboto"/>
                <a:sym typeface="Roboto"/>
              </a:rPr>
              <a:t> </a:t>
            </a:r>
            <a:r>
              <a:rPr lang="en" sz="1650">
                <a:solidFill>
                  <a:schemeClr val="dk1"/>
                </a:solidFill>
                <a:latin typeface="Roboto"/>
                <a:ea typeface="Roboto"/>
                <a:cs typeface="Roboto"/>
                <a:sym typeface="Roboto"/>
              </a:rPr>
              <a:t>Processed Data (Jupyter Notebook)</a:t>
            </a:r>
            <a:endParaRPr sz="1350">
              <a:solidFill>
                <a:schemeClr val="dk1"/>
              </a:solidFill>
              <a:latin typeface="Roboto"/>
              <a:ea typeface="Roboto"/>
              <a:cs typeface="Roboto"/>
              <a:sym typeface="Roboto"/>
            </a:endParaRPr>
          </a:p>
        </p:txBody>
      </p:sp>
      <p:sp>
        <p:nvSpPr>
          <p:cNvPr id="154" name="Google Shape;154;p25"/>
          <p:cNvSpPr txBox="1"/>
          <p:nvPr/>
        </p:nvSpPr>
        <p:spPr>
          <a:xfrm>
            <a:off x="770225" y="1122700"/>
            <a:ext cx="2206200" cy="1754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700">
                <a:solidFill>
                  <a:schemeClr val="dk1"/>
                </a:solidFill>
                <a:latin typeface="Roboto"/>
                <a:ea typeface="Roboto"/>
                <a:cs typeface="Roboto"/>
                <a:sym typeface="Roboto"/>
              </a:rPr>
              <a:t>Preprocessed!</a:t>
            </a:r>
            <a:endParaRPr sz="1700">
              <a:solidFill>
                <a:schemeClr val="dk1"/>
              </a:solidFill>
              <a:latin typeface="Roboto"/>
              <a:ea typeface="Roboto"/>
              <a:cs typeface="Roboto"/>
              <a:sym typeface="Roboto"/>
            </a:endParaRPr>
          </a:p>
          <a:p>
            <a:pPr indent="0" lvl="0" marL="0" rtl="0" algn="l">
              <a:spcBef>
                <a:spcPts val="0"/>
              </a:spcBef>
              <a:spcAft>
                <a:spcPts val="0"/>
              </a:spcAft>
              <a:buNone/>
            </a:pPr>
            <a:r>
              <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Easier to read</a:t>
            </a:r>
            <a:endParaRPr sz="1700">
              <a:solidFill>
                <a:schemeClr val="dk1"/>
              </a:solidFill>
              <a:latin typeface="Roboto"/>
              <a:ea typeface="Roboto"/>
              <a:cs typeface="Roboto"/>
              <a:sym typeface="Roboto"/>
            </a:endParaRPr>
          </a:p>
          <a:p>
            <a:pPr indent="0" lvl="0" marL="457200" rtl="0" algn="l">
              <a:spcBef>
                <a:spcPts val="0"/>
              </a:spcBef>
              <a:spcAft>
                <a:spcPts val="0"/>
              </a:spcAft>
              <a:buNone/>
            </a:pPr>
            <a:r>
              <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Easier to Manipulate</a:t>
            </a:r>
            <a:endParaRPr sz="1700">
              <a:solidFill>
                <a:schemeClr val="dk1"/>
              </a:solidFill>
              <a:latin typeface="Roboto"/>
              <a:ea typeface="Roboto"/>
              <a:cs typeface="Roboto"/>
              <a:sym typeface="Roboto"/>
            </a:endParaRPr>
          </a:p>
        </p:txBody>
      </p:sp>
      <p:pic>
        <p:nvPicPr>
          <p:cNvPr id="155" name="Google Shape;155;p25"/>
          <p:cNvPicPr preferRelativeResize="0"/>
          <p:nvPr/>
        </p:nvPicPr>
        <p:blipFill>
          <a:blip r:embed="rId3">
            <a:alphaModFix/>
          </a:blip>
          <a:stretch>
            <a:fillRect/>
          </a:stretch>
        </p:blipFill>
        <p:spPr>
          <a:xfrm>
            <a:off x="3703150" y="152400"/>
            <a:ext cx="4021289" cy="48387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9" name="Shape 159"/>
        <p:cNvGrpSpPr/>
        <p:nvPr/>
      </p:nvGrpSpPr>
      <p:grpSpPr>
        <a:xfrm>
          <a:off x="0" y="0"/>
          <a:ext cx="0" cy="0"/>
          <a:chOff x="0" y="0"/>
          <a:chExt cx="0" cy="0"/>
        </a:xfrm>
      </p:grpSpPr>
      <p:sp>
        <p:nvSpPr>
          <p:cNvPr id="160" name="Google Shape;160;p26"/>
          <p:cNvSpPr txBox="1"/>
          <p:nvPr/>
        </p:nvSpPr>
        <p:spPr>
          <a:xfrm>
            <a:off x="143625" y="152400"/>
            <a:ext cx="2493300" cy="692700"/>
          </a:xfrm>
          <a:prstGeom prst="rect">
            <a:avLst/>
          </a:prstGeom>
          <a:noFill/>
          <a:ln cap="flat" cmpd="sng" w="2857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1000"/>
              </a:spcAft>
              <a:buNone/>
            </a:pPr>
            <a:r>
              <a:rPr lang="en" sz="1650">
                <a:solidFill>
                  <a:srgbClr val="FFFF00"/>
                </a:solidFill>
                <a:latin typeface="Roboto"/>
                <a:ea typeface="Roboto"/>
                <a:cs typeface="Roboto"/>
                <a:sym typeface="Roboto"/>
              </a:rPr>
              <a:t>3. </a:t>
            </a:r>
            <a:r>
              <a:rPr lang="en" sz="1650">
                <a:solidFill>
                  <a:schemeClr val="dk1"/>
                </a:solidFill>
                <a:latin typeface="Roboto"/>
                <a:ea typeface="Roboto"/>
                <a:cs typeface="Roboto"/>
                <a:sym typeface="Roboto"/>
              </a:rPr>
              <a:t>Centralised Database (BigQuery)</a:t>
            </a:r>
            <a:endParaRPr sz="1650">
              <a:solidFill>
                <a:srgbClr val="FFFF00"/>
              </a:solidFill>
              <a:latin typeface="Roboto"/>
              <a:ea typeface="Roboto"/>
              <a:cs typeface="Roboto"/>
              <a:sym typeface="Roboto"/>
            </a:endParaRPr>
          </a:p>
        </p:txBody>
      </p:sp>
      <p:sp>
        <p:nvSpPr>
          <p:cNvPr id="161" name="Google Shape;161;p26"/>
          <p:cNvSpPr txBox="1"/>
          <p:nvPr/>
        </p:nvSpPr>
        <p:spPr>
          <a:xfrm>
            <a:off x="3616125" y="256825"/>
            <a:ext cx="54177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latin typeface="Roboto"/>
                <a:ea typeface="Roboto"/>
                <a:cs typeface="Roboto"/>
                <a:sym typeface="Roboto"/>
              </a:rPr>
              <a:t>Cloud Storage</a:t>
            </a:r>
            <a:endParaRPr b="1" sz="1700">
              <a:solidFill>
                <a:schemeClr val="dk1"/>
              </a:solidFill>
              <a:latin typeface="Roboto"/>
              <a:ea typeface="Roboto"/>
              <a:cs typeface="Roboto"/>
              <a:sym typeface="Roboto"/>
            </a:endParaRPr>
          </a:p>
          <a:p>
            <a:pPr indent="0" lvl="0" marL="0" rtl="0" algn="l">
              <a:spcBef>
                <a:spcPts val="0"/>
              </a:spcBef>
              <a:spcAft>
                <a:spcPts val="0"/>
              </a:spcAft>
              <a:buNone/>
            </a:pPr>
            <a:r>
              <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Stores data from Jupyter Notebook</a:t>
            </a:r>
            <a:endParaRPr sz="1700">
              <a:solidFill>
                <a:schemeClr val="dk1"/>
              </a:solidFill>
              <a:latin typeface="Roboto"/>
              <a:ea typeface="Roboto"/>
              <a:cs typeface="Roboto"/>
              <a:sym typeface="Roboto"/>
            </a:endParaRPr>
          </a:p>
        </p:txBody>
      </p:sp>
      <p:pic>
        <p:nvPicPr>
          <p:cNvPr id="162" name="Google Shape;162;p26"/>
          <p:cNvPicPr preferRelativeResize="0"/>
          <p:nvPr/>
        </p:nvPicPr>
        <p:blipFill>
          <a:blip r:embed="rId3">
            <a:alphaModFix/>
          </a:blip>
          <a:stretch>
            <a:fillRect/>
          </a:stretch>
        </p:blipFill>
        <p:spPr>
          <a:xfrm>
            <a:off x="524625" y="1309700"/>
            <a:ext cx="8149175" cy="37557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6" name="Shape 166"/>
        <p:cNvGrpSpPr/>
        <p:nvPr/>
      </p:nvGrpSpPr>
      <p:grpSpPr>
        <a:xfrm>
          <a:off x="0" y="0"/>
          <a:ext cx="0" cy="0"/>
          <a:chOff x="0" y="0"/>
          <a:chExt cx="0" cy="0"/>
        </a:xfrm>
      </p:grpSpPr>
      <p:sp>
        <p:nvSpPr>
          <p:cNvPr id="167" name="Google Shape;167;p27"/>
          <p:cNvSpPr txBox="1"/>
          <p:nvPr/>
        </p:nvSpPr>
        <p:spPr>
          <a:xfrm>
            <a:off x="143625" y="152400"/>
            <a:ext cx="2493300" cy="692700"/>
          </a:xfrm>
          <a:prstGeom prst="rect">
            <a:avLst/>
          </a:prstGeom>
          <a:noFill/>
          <a:ln cap="flat" cmpd="sng" w="2857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1000"/>
              </a:spcAft>
              <a:buNone/>
            </a:pPr>
            <a:r>
              <a:rPr lang="en" sz="1650">
                <a:solidFill>
                  <a:srgbClr val="FFFF00"/>
                </a:solidFill>
                <a:latin typeface="Roboto"/>
                <a:ea typeface="Roboto"/>
                <a:cs typeface="Roboto"/>
                <a:sym typeface="Roboto"/>
              </a:rPr>
              <a:t>3. </a:t>
            </a:r>
            <a:r>
              <a:rPr lang="en" sz="1650">
                <a:solidFill>
                  <a:schemeClr val="dk1"/>
                </a:solidFill>
                <a:latin typeface="Roboto"/>
                <a:ea typeface="Roboto"/>
                <a:cs typeface="Roboto"/>
                <a:sym typeface="Roboto"/>
              </a:rPr>
              <a:t>Centralised Database (BigQuery)</a:t>
            </a:r>
            <a:endParaRPr sz="1650">
              <a:solidFill>
                <a:srgbClr val="FFFF00"/>
              </a:solidFill>
              <a:latin typeface="Roboto"/>
              <a:ea typeface="Roboto"/>
              <a:cs typeface="Roboto"/>
              <a:sym typeface="Roboto"/>
            </a:endParaRPr>
          </a:p>
        </p:txBody>
      </p:sp>
      <p:sp>
        <p:nvSpPr>
          <p:cNvPr id="168" name="Google Shape;168;p27"/>
          <p:cNvSpPr txBox="1"/>
          <p:nvPr/>
        </p:nvSpPr>
        <p:spPr>
          <a:xfrm>
            <a:off x="3616125" y="256825"/>
            <a:ext cx="5417700" cy="1231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latin typeface="Roboto"/>
                <a:ea typeface="Roboto"/>
                <a:cs typeface="Roboto"/>
                <a:sym typeface="Roboto"/>
              </a:rPr>
              <a:t>Cloud BigQuery</a:t>
            </a:r>
            <a:endParaRPr b="1" sz="1700">
              <a:solidFill>
                <a:schemeClr val="dk1"/>
              </a:solidFill>
              <a:latin typeface="Roboto"/>
              <a:ea typeface="Roboto"/>
              <a:cs typeface="Roboto"/>
              <a:sym typeface="Roboto"/>
            </a:endParaRPr>
          </a:p>
          <a:p>
            <a:pPr indent="0" lvl="0" marL="0" rtl="0" algn="l">
              <a:spcBef>
                <a:spcPts val="0"/>
              </a:spcBef>
              <a:spcAft>
                <a:spcPts val="0"/>
              </a:spcAft>
              <a:buNone/>
            </a:pPr>
            <a:r>
              <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Transform uploaded dataset into Query-ready database</a:t>
            </a:r>
            <a:endParaRPr sz="1700">
              <a:solidFill>
                <a:schemeClr val="dk1"/>
              </a:solidFill>
              <a:latin typeface="Roboto"/>
              <a:ea typeface="Roboto"/>
              <a:cs typeface="Roboto"/>
              <a:sym typeface="Roboto"/>
            </a:endParaRPr>
          </a:p>
        </p:txBody>
      </p:sp>
      <p:pic>
        <p:nvPicPr>
          <p:cNvPr id="169" name="Google Shape;169;p27"/>
          <p:cNvPicPr preferRelativeResize="0"/>
          <p:nvPr/>
        </p:nvPicPr>
        <p:blipFill>
          <a:blip r:embed="rId3">
            <a:alphaModFix/>
          </a:blip>
          <a:stretch>
            <a:fillRect/>
          </a:stretch>
        </p:blipFill>
        <p:spPr>
          <a:xfrm>
            <a:off x="304800" y="1455025"/>
            <a:ext cx="8359174" cy="3612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3" name="Shape 173"/>
        <p:cNvGrpSpPr/>
        <p:nvPr/>
      </p:nvGrpSpPr>
      <p:grpSpPr>
        <a:xfrm>
          <a:off x="0" y="0"/>
          <a:ext cx="0" cy="0"/>
          <a:chOff x="0" y="0"/>
          <a:chExt cx="0" cy="0"/>
        </a:xfrm>
      </p:grpSpPr>
      <p:sp>
        <p:nvSpPr>
          <p:cNvPr id="174" name="Google Shape;174;p28"/>
          <p:cNvSpPr txBox="1"/>
          <p:nvPr/>
        </p:nvSpPr>
        <p:spPr>
          <a:xfrm>
            <a:off x="143625" y="152400"/>
            <a:ext cx="2493300" cy="692700"/>
          </a:xfrm>
          <a:prstGeom prst="rect">
            <a:avLst/>
          </a:prstGeom>
          <a:noFill/>
          <a:ln cap="flat" cmpd="sng" w="2857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1000"/>
              </a:spcAft>
              <a:buNone/>
            </a:pPr>
            <a:r>
              <a:rPr lang="en" sz="1650">
                <a:solidFill>
                  <a:srgbClr val="FFFF00"/>
                </a:solidFill>
                <a:latin typeface="Roboto"/>
                <a:ea typeface="Roboto"/>
                <a:cs typeface="Roboto"/>
                <a:sym typeface="Roboto"/>
              </a:rPr>
              <a:t>3. </a:t>
            </a:r>
            <a:r>
              <a:rPr lang="en" sz="1650">
                <a:solidFill>
                  <a:schemeClr val="dk1"/>
                </a:solidFill>
                <a:latin typeface="Roboto"/>
                <a:ea typeface="Roboto"/>
                <a:cs typeface="Roboto"/>
                <a:sym typeface="Roboto"/>
              </a:rPr>
              <a:t>Centralised Database (BigQuery)</a:t>
            </a:r>
            <a:endParaRPr sz="1650">
              <a:solidFill>
                <a:srgbClr val="FFFF00"/>
              </a:solidFill>
              <a:latin typeface="Roboto"/>
              <a:ea typeface="Roboto"/>
              <a:cs typeface="Roboto"/>
              <a:sym typeface="Roboto"/>
            </a:endParaRPr>
          </a:p>
        </p:txBody>
      </p:sp>
      <p:sp>
        <p:nvSpPr>
          <p:cNvPr id="175" name="Google Shape;175;p28"/>
          <p:cNvSpPr txBox="1"/>
          <p:nvPr/>
        </p:nvSpPr>
        <p:spPr>
          <a:xfrm>
            <a:off x="3616125" y="256825"/>
            <a:ext cx="54177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latin typeface="Roboto"/>
                <a:ea typeface="Roboto"/>
                <a:cs typeface="Roboto"/>
                <a:sym typeface="Roboto"/>
              </a:rPr>
              <a:t>Cloud DataStudio</a:t>
            </a:r>
            <a:endParaRPr b="1" sz="1700">
              <a:solidFill>
                <a:schemeClr val="dk1"/>
              </a:solidFill>
              <a:latin typeface="Roboto"/>
              <a:ea typeface="Roboto"/>
              <a:cs typeface="Roboto"/>
              <a:sym typeface="Roboto"/>
            </a:endParaRPr>
          </a:p>
          <a:p>
            <a:pPr indent="0" lvl="0" marL="0" rtl="0" algn="l">
              <a:spcBef>
                <a:spcPts val="0"/>
              </a:spcBef>
              <a:spcAft>
                <a:spcPts val="0"/>
              </a:spcAft>
              <a:buNone/>
            </a:pPr>
            <a:r>
              <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Fancy data visualisation!</a:t>
            </a:r>
            <a:endParaRPr sz="1700">
              <a:solidFill>
                <a:schemeClr val="dk1"/>
              </a:solidFill>
              <a:latin typeface="Roboto"/>
              <a:ea typeface="Roboto"/>
              <a:cs typeface="Roboto"/>
              <a:sym typeface="Roboto"/>
            </a:endParaRPr>
          </a:p>
        </p:txBody>
      </p:sp>
      <p:pic>
        <p:nvPicPr>
          <p:cNvPr id="176" name="Google Shape;176;p28"/>
          <p:cNvPicPr preferRelativeResize="0"/>
          <p:nvPr/>
        </p:nvPicPr>
        <p:blipFill>
          <a:blip r:embed="rId3">
            <a:alphaModFix/>
          </a:blip>
          <a:stretch>
            <a:fillRect/>
          </a:stretch>
        </p:blipFill>
        <p:spPr>
          <a:xfrm>
            <a:off x="152400" y="1640725"/>
            <a:ext cx="8659424" cy="33503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0" name="Shape 180"/>
        <p:cNvGrpSpPr/>
        <p:nvPr/>
      </p:nvGrpSpPr>
      <p:grpSpPr>
        <a:xfrm>
          <a:off x="0" y="0"/>
          <a:ext cx="0" cy="0"/>
          <a:chOff x="0" y="0"/>
          <a:chExt cx="0" cy="0"/>
        </a:xfrm>
      </p:grpSpPr>
      <p:sp>
        <p:nvSpPr>
          <p:cNvPr id="181" name="Google Shape;181;p29"/>
          <p:cNvSpPr txBox="1"/>
          <p:nvPr/>
        </p:nvSpPr>
        <p:spPr>
          <a:xfrm>
            <a:off x="143625" y="152400"/>
            <a:ext cx="2493300" cy="692700"/>
          </a:xfrm>
          <a:prstGeom prst="rect">
            <a:avLst/>
          </a:prstGeom>
          <a:noFill/>
          <a:ln cap="flat" cmpd="sng" w="28575">
            <a:solidFill>
              <a:srgbClr val="999999"/>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1000"/>
              </a:spcAft>
              <a:buNone/>
            </a:pPr>
            <a:r>
              <a:rPr lang="en" sz="1650">
                <a:solidFill>
                  <a:srgbClr val="FFFF00"/>
                </a:solidFill>
                <a:latin typeface="Roboto"/>
                <a:ea typeface="Roboto"/>
                <a:cs typeface="Roboto"/>
                <a:sym typeface="Roboto"/>
              </a:rPr>
              <a:t>3. </a:t>
            </a:r>
            <a:r>
              <a:rPr lang="en" sz="1650">
                <a:solidFill>
                  <a:schemeClr val="dk1"/>
                </a:solidFill>
                <a:latin typeface="Roboto"/>
                <a:ea typeface="Roboto"/>
                <a:cs typeface="Roboto"/>
                <a:sym typeface="Roboto"/>
              </a:rPr>
              <a:t>Centralised Database (BigQuery)</a:t>
            </a:r>
            <a:endParaRPr sz="1650">
              <a:solidFill>
                <a:srgbClr val="FFFF00"/>
              </a:solidFill>
              <a:latin typeface="Roboto"/>
              <a:ea typeface="Roboto"/>
              <a:cs typeface="Roboto"/>
              <a:sym typeface="Roboto"/>
            </a:endParaRPr>
          </a:p>
        </p:txBody>
      </p:sp>
      <p:sp>
        <p:nvSpPr>
          <p:cNvPr id="182" name="Google Shape;182;p29"/>
          <p:cNvSpPr txBox="1"/>
          <p:nvPr/>
        </p:nvSpPr>
        <p:spPr>
          <a:xfrm>
            <a:off x="3616125" y="256825"/>
            <a:ext cx="5417700" cy="969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700">
                <a:solidFill>
                  <a:schemeClr val="dk1"/>
                </a:solidFill>
                <a:latin typeface="Roboto"/>
                <a:ea typeface="Roboto"/>
                <a:cs typeface="Roboto"/>
                <a:sym typeface="Roboto"/>
              </a:rPr>
              <a:t>Cloud DataStudio</a:t>
            </a:r>
            <a:endParaRPr b="1" sz="1700">
              <a:solidFill>
                <a:schemeClr val="dk1"/>
              </a:solidFill>
              <a:latin typeface="Roboto"/>
              <a:ea typeface="Roboto"/>
              <a:cs typeface="Roboto"/>
              <a:sym typeface="Roboto"/>
            </a:endParaRPr>
          </a:p>
          <a:p>
            <a:pPr indent="0" lvl="0" marL="0" rtl="0" algn="l">
              <a:spcBef>
                <a:spcPts val="0"/>
              </a:spcBef>
              <a:spcAft>
                <a:spcPts val="0"/>
              </a:spcAft>
              <a:buNone/>
            </a:pPr>
            <a:r>
              <a:t/>
            </a:r>
            <a:endParaRPr sz="1700">
              <a:solidFill>
                <a:schemeClr val="dk1"/>
              </a:solidFill>
              <a:latin typeface="Roboto"/>
              <a:ea typeface="Roboto"/>
              <a:cs typeface="Roboto"/>
              <a:sym typeface="Roboto"/>
            </a:endParaRPr>
          </a:p>
          <a:p>
            <a:pPr indent="-336550" lvl="0" marL="457200" rtl="0" algn="l">
              <a:spcBef>
                <a:spcPts val="0"/>
              </a:spcBef>
              <a:spcAft>
                <a:spcPts val="0"/>
              </a:spcAft>
              <a:buClr>
                <a:schemeClr val="dk1"/>
              </a:buClr>
              <a:buSzPts val="1700"/>
              <a:buFont typeface="Roboto"/>
              <a:buChar char="●"/>
            </a:pPr>
            <a:r>
              <a:rPr lang="en" sz="1700">
                <a:solidFill>
                  <a:schemeClr val="dk1"/>
                </a:solidFill>
                <a:latin typeface="Roboto"/>
                <a:ea typeface="Roboto"/>
                <a:cs typeface="Roboto"/>
                <a:sym typeface="Roboto"/>
              </a:rPr>
              <a:t>Fancy data visualisation!</a:t>
            </a:r>
            <a:endParaRPr sz="1700">
              <a:solidFill>
                <a:schemeClr val="dk1"/>
              </a:solidFill>
              <a:latin typeface="Roboto"/>
              <a:ea typeface="Roboto"/>
              <a:cs typeface="Roboto"/>
              <a:sym typeface="Roboto"/>
            </a:endParaRPr>
          </a:p>
        </p:txBody>
      </p:sp>
      <p:pic>
        <p:nvPicPr>
          <p:cNvPr id="183" name="Google Shape;183;p29"/>
          <p:cNvPicPr preferRelativeResize="0"/>
          <p:nvPr/>
        </p:nvPicPr>
        <p:blipFill>
          <a:blip r:embed="rId3">
            <a:alphaModFix/>
          </a:blip>
          <a:stretch>
            <a:fillRect/>
          </a:stretch>
        </p:blipFill>
        <p:spPr>
          <a:xfrm>
            <a:off x="152400" y="1378825"/>
            <a:ext cx="8839201" cy="359072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0"/>
          <p:cNvSpPr txBox="1"/>
          <p:nvPr>
            <p:ph type="title"/>
          </p:nvPr>
        </p:nvSpPr>
        <p:spPr>
          <a:xfrm>
            <a:off x="387900" y="458025"/>
            <a:ext cx="8368200" cy="686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Roboto"/>
                <a:ea typeface="Roboto"/>
                <a:cs typeface="Roboto"/>
                <a:sym typeface="Roboto"/>
              </a:rPr>
              <a:t>Research Data </a:t>
            </a:r>
            <a:endParaRPr>
              <a:latin typeface="Roboto"/>
              <a:ea typeface="Roboto"/>
              <a:cs typeface="Roboto"/>
              <a:sym typeface="Roboto"/>
            </a:endParaRPr>
          </a:p>
        </p:txBody>
      </p:sp>
      <p:sp>
        <p:nvSpPr>
          <p:cNvPr id="189" name="Google Shape;189;p30"/>
          <p:cNvSpPr txBox="1"/>
          <p:nvPr>
            <p:ph idx="1" type="body"/>
          </p:nvPr>
        </p:nvSpPr>
        <p:spPr>
          <a:xfrm>
            <a:off x="387900" y="1489824"/>
            <a:ext cx="8368200" cy="30789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lang="en"/>
              <a:t>https://saaqis.environment.gov.za</a:t>
            </a:r>
            <a:endParaRPr/>
          </a:p>
          <a:p>
            <a:pPr indent="0" lvl="0" marL="0" rtl="0" algn="l">
              <a:spcBef>
                <a:spcPts val="1200"/>
              </a:spcBef>
              <a:spcAft>
                <a:spcPts val="0"/>
              </a:spcAft>
              <a:buNone/>
            </a:pPr>
            <a:r>
              <a:rPr lang="en"/>
              <a:t>https://www.greenpeace.org/static/planet4-africa-stateless/2019/03/8a84b69a-air-quality-and-health-impacts-of-eskoms-noncompliance.</a:t>
            </a:r>
            <a:endParaRPr/>
          </a:p>
          <a:p>
            <a:pPr indent="0" lvl="0" marL="0" rtl="0" algn="l">
              <a:spcBef>
                <a:spcPts val="1200"/>
              </a:spcBef>
              <a:spcAft>
                <a:spcPts val="0"/>
              </a:spcAft>
              <a:buNone/>
            </a:pPr>
            <a:r>
              <a:rPr lang="en"/>
              <a:t>pdf</a:t>
            </a:r>
            <a:endParaRPr/>
          </a:p>
          <a:p>
            <a:pPr indent="0" lvl="0" marL="0" rtl="0" algn="l">
              <a:spcBef>
                <a:spcPts val="1200"/>
              </a:spcBef>
              <a:spcAft>
                <a:spcPts val="0"/>
              </a:spcAft>
              <a:buNone/>
            </a:pPr>
            <a:r>
              <a:rPr lang="en"/>
              <a:t>https://opendataza.gitbook.io/toolkit/open-data-resources/healthcare-data-resources</a:t>
            </a:r>
            <a:endParaRPr/>
          </a:p>
          <a:p>
            <a:pPr indent="0" lvl="0" marL="0" rtl="0" algn="l">
              <a:spcBef>
                <a:spcPts val="1200"/>
              </a:spcBef>
              <a:spcAft>
                <a:spcPts val="0"/>
              </a:spcAft>
              <a:buNone/>
            </a:pPr>
            <a:r>
              <a:rPr lang="en"/>
              <a:t>h t t p s : / / w w w . h s t . o r g . z a / p u b l i c a t i o n s / D i s t r i c t % 2 0 H e a l t h % 2 0 B a r o m e t e r s /</a:t>
            </a:r>
            <a:endParaRPr/>
          </a:p>
          <a:p>
            <a:pPr indent="0" lvl="0" marL="0" rtl="0" algn="l">
              <a:spcBef>
                <a:spcPts val="1200"/>
              </a:spcBef>
              <a:spcAft>
                <a:spcPts val="0"/>
              </a:spcAft>
              <a:buNone/>
            </a:pPr>
            <a:r>
              <a:rPr lang="en"/>
              <a:t>District+Health+Barometer+2018-19+Web-403-411.pdf</a:t>
            </a:r>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4"/>
          <p:cNvPicPr preferRelativeResize="0"/>
          <p:nvPr/>
        </p:nvPicPr>
        <p:blipFill>
          <a:blip r:embed="rId3">
            <a:alphaModFix/>
          </a:blip>
          <a:stretch>
            <a:fillRect/>
          </a:stretch>
        </p:blipFill>
        <p:spPr>
          <a:xfrm>
            <a:off x="272900" y="352475"/>
            <a:ext cx="8376899" cy="4426850"/>
          </a:xfrm>
          <a:prstGeom prst="rect">
            <a:avLst/>
          </a:prstGeom>
          <a:noFill/>
          <a:ln>
            <a:noFill/>
          </a:ln>
        </p:spPr>
      </p:pic>
      <p:sp>
        <p:nvSpPr>
          <p:cNvPr id="70" name="Google Shape;70;p14"/>
          <p:cNvSpPr txBox="1"/>
          <p:nvPr/>
        </p:nvSpPr>
        <p:spPr>
          <a:xfrm>
            <a:off x="6105000" y="4311150"/>
            <a:ext cx="240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Lanseria Airport City</a:t>
            </a:r>
            <a:endParaRPr>
              <a:solidFill>
                <a:schemeClr val="dk1"/>
              </a:solidFill>
              <a:latin typeface="Roboto"/>
              <a:ea typeface="Roboto"/>
              <a:cs typeface="Roboto"/>
              <a:sym typeface="Roboto"/>
            </a:endParaRPr>
          </a:p>
        </p:txBody>
      </p:sp>
      <p:sp>
        <p:nvSpPr>
          <p:cNvPr id="71" name="Google Shape;71;p14"/>
          <p:cNvSpPr txBox="1"/>
          <p:nvPr>
            <p:ph idx="4294967295" type="title"/>
          </p:nvPr>
        </p:nvSpPr>
        <p:spPr>
          <a:xfrm>
            <a:off x="1620075" y="759700"/>
            <a:ext cx="5197200" cy="513300"/>
          </a:xfrm>
          <a:prstGeom prst="rect">
            <a:avLst/>
          </a:prstGeom>
          <a:ln cap="flat" cmpd="sng" w="2857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ctr">
              <a:lnSpc>
                <a:spcPct val="115000"/>
              </a:lnSpc>
              <a:spcBef>
                <a:spcPts val="0"/>
              </a:spcBef>
              <a:spcAft>
                <a:spcPts val="1600"/>
              </a:spcAft>
              <a:buNone/>
            </a:pPr>
            <a:r>
              <a:rPr lang="en" sz="1800">
                <a:latin typeface="Roboto"/>
                <a:ea typeface="Roboto"/>
                <a:cs typeface="Roboto"/>
                <a:sym typeface="Roboto"/>
              </a:rPr>
              <a:t>BUILDING A SMART CITY</a:t>
            </a:r>
            <a:endParaRPr sz="2400">
              <a:latin typeface="Roboto"/>
              <a:ea typeface="Roboto"/>
              <a:cs typeface="Roboto"/>
              <a:sym typeface="Robot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nvSpPr>
        <p:spPr>
          <a:xfrm>
            <a:off x="744100" y="1396850"/>
            <a:ext cx="7331400" cy="412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sz="1500">
                <a:solidFill>
                  <a:schemeClr val="dk1"/>
                </a:solidFill>
              </a:rPr>
              <a:t>A smart city is a technology-intensive urban area that integrates Information and Communication Technology (ICT) into the city’s governance and management system. It ensures transparent, secure, and efficient public services. A smart city is connected by a self-reliant network of Internet of Things (IoT) to collect, process, and analyze data.</a:t>
            </a:r>
            <a:endParaRPr sz="1500">
              <a:solidFill>
                <a:schemeClr val="dk1"/>
              </a:solidFill>
            </a:endParaRPr>
          </a:p>
          <a:p>
            <a:pPr indent="0" lvl="0" marL="0" rtl="0" algn="l">
              <a:spcBef>
                <a:spcPts val="0"/>
              </a:spcBef>
              <a:spcAft>
                <a:spcPts val="0"/>
              </a:spcAft>
              <a:buNone/>
            </a:pPr>
            <a:r>
              <a:t/>
            </a:r>
            <a:endParaRPr sz="2100">
              <a:solidFill>
                <a:schemeClr val="dk1"/>
              </a:solidFill>
            </a:endParaRPr>
          </a:p>
          <a:p>
            <a:pPr indent="0" lvl="0" marL="0" rtl="0" algn="l">
              <a:spcBef>
                <a:spcPts val="0"/>
              </a:spcBef>
              <a:spcAft>
                <a:spcPts val="0"/>
              </a:spcAft>
              <a:buNone/>
            </a:pPr>
            <a:r>
              <a:rPr lang="en" sz="2100">
                <a:solidFill>
                  <a:schemeClr val="dk1"/>
                </a:solidFill>
              </a:rPr>
              <a:t>Concepts:</a:t>
            </a:r>
            <a:endParaRPr sz="2100">
              <a:solidFill>
                <a:schemeClr val="dk1"/>
              </a:solidFill>
            </a:endParaRPr>
          </a:p>
          <a:p>
            <a:pPr indent="0" lvl="0" marL="0" rtl="0" algn="l">
              <a:spcBef>
                <a:spcPts val="0"/>
              </a:spcBef>
              <a:spcAft>
                <a:spcPts val="0"/>
              </a:spcAft>
              <a:buNone/>
            </a:pPr>
            <a:r>
              <a:t/>
            </a:r>
            <a:endParaRPr sz="2100">
              <a:solidFill>
                <a:schemeClr val="dk1"/>
              </a:solidFill>
            </a:endParaRPr>
          </a:p>
          <a:p>
            <a:pPr indent="-352425" lvl="0" marL="647700" rtl="0" algn="l">
              <a:lnSpc>
                <a:spcPct val="115000"/>
              </a:lnSpc>
              <a:spcBef>
                <a:spcPts val="0"/>
              </a:spcBef>
              <a:spcAft>
                <a:spcPts val="0"/>
              </a:spcAft>
              <a:buClr>
                <a:schemeClr val="dk1"/>
              </a:buClr>
              <a:buSzPts val="1950"/>
              <a:buFont typeface="Roboto"/>
              <a:buChar char="●"/>
            </a:pPr>
            <a:r>
              <a:rPr lang="en" sz="1950">
                <a:solidFill>
                  <a:schemeClr val="dk1"/>
                </a:solidFill>
                <a:latin typeface="Roboto"/>
                <a:ea typeface="Roboto"/>
                <a:cs typeface="Roboto"/>
                <a:sym typeface="Roboto"/>
              </a:rPr>
              <a:t>Availability</a:t>
            </a:r>
            <a:endParaRPr sz="1950">
              <a:solidFill>
                <a:schemeClr val="dk1"/>
              </a:solidFill>
              <a:latin typeface="Roboto"/>
              <a:ea typeface="Roboto"/>
              <a:cs typeface="Roboto"/>
              <a:sym typeface="Roboto"/>
            </a:endParaRPr>
          </a:p>
          <a:p>
            <a:pPr indent="-352425" lvl="0" marL="647700" rtl="0" algn="l">
              <a:lnSpc>
                <a:spcPct val="115000"/>
              </a:lnSpc>
              <a:spcBef>
                <a:spcPts val="0"/>
              </a:spcBef>
              <a:spcAft>
                <a:spcPts val="0"/>
              </a:spcAft>
              <a:buClr>
                <a:schemeClr val="dk1"/>
              </a:buClr>
              <a:buSzPts val="1950"/>
              <a:buFont typeface="Roboto"/>
              <a:buChar char="●"/>
            </a:pPr>
            <a:r>
              <a:rPr lang="en" sz="1950">
                <a:solidFill>
                  <a:schemeClr val="dk1"/>
                </a:solidFill>
                <a:latin typeface="Roboto"/>
                <a:ea typeface="Roboto"/>
                <a:cs typeface="Roboto"/>
                <a:sym typeface="Roboto"/>
              </a:rPr>
              <a:t>Accessibility</a:t>
            </a:r>
            <a:endParaRPr sz="1950">
              <a:solidFill>
                <a:schemeClr val="dk1"/>
              </a:solidFill>
              <a:latin typeface="Roboto"/>
              <a:ea typeface="Roboto"/>
              <a:cs typeface="Roboto"/>
              <a:sym typeface="Roboto"/>
            </a:endParaRPr>
          </a:p>
          <a:p>
            <a:pPr indent="-352425" lvl="0" marL="647700" rtl="0" algn="l">
              <a:lnSpc>
                <a:spcPct val="115000"/>
              </a:lnSpc>
              <a:spcBef>
                <a:spcPts val="0"/>
              </a:spcBef>
              <a:spcAft>
                <a:spcPts val="0"/>
              </a:spcAft>
              <a:buClr>
                <a:schemeClr val="dk1"/>
              </a:buClr>
              <a:buSzPts val="1950"/>
              <a:buFont typeface="Roboto"/>
              <a:buChar char="●"/>
            </a:pPr>
            <a:r>
              <a:rPr lang="en" sz="1950">
                <a:solidFill>
                  <a:schemeClr val="dk1"/>
                </a:solidFill>
                <a:latin typeface="Roboto"/>
                <a:ea typeface="Roboto"/>
                <a:cs typeface="Roboto"/>
                <a:sym typeface="Roboto"/>
              </a:rPr>
              <a:t>Affordability</a:t>
            </a:r>
            <a:endParaRPr sz="1950">
              <a:solidFill>
                <a:schemeClr val="dk1"/>
              </a:solidFill>
              <a:latin typeface="Roboto"/>
              <a:ea typeface="Roboto"/>
              <a:cs typeface="Roboto"/>
              <a:sym typeface="Roboto"/>
            </a:endParaRPr>
          </a:p>
          <a:p>
            <a:pPr indent="-352425" lvl="0" marL="647700" rtl="0" algn="l">
              <a:lnSpc>
                <a:spcPct val="115000"/>
              </a:lnSpc>
              <a:spcBef>
                <a:spcPts val="0"/>
              </a:spcBef>
              <a:spcAft>
                <a:spcPts val="0"/>
              </a:spcAft>
              <a:buClr>
                <a:schemeClr val="dk1"/>
              </a:buClr>
              <a:buSzPts val="1950"/>
              <a:buFont typeface="Roboto"/>
              <a:buChar char="●"/>
            </a:pPr>
            <a:r>
              <a:rPr lang="en" sz="1950">
                <a:solidFill>
                  <a:schemeClr val="dk1"/>
                </a:solidFill>
                <a:latin typeface="Roboto"/>
                <a:ea typeface="Roboto"/>
                <a:cs typeface="Roboto"/>
                <a:sym typeface="Roboto"/>
              </a:rPr>
              <a:t>Accountability</a:t>
            </a:r>
            <a:endParaRPr sz="1950">
              <a:solidFill>
                <a:schemeClr val="dk1"/>
              </a:solidFill>
              <a:latin typeface="Roboto"/>
              <a:ea typeface="Roboto"/>
              <a:cs typeface="Roboto"/>
              <a:sym typeface="Roboto"/>
            </a:endParaRPr>
          </a:p>
          <a:p>
            <a:pPr indent="0" lvl="0" marL="0" rtl="0" algn="l">
              <a:spcBef>
                <a:spcPts val="1600"/>
              </a:spcBef>
              <a:spcAft>
                <a:spcPts val="0"/>
              </a:spcAft>
              <a:buNone/>
            </a:pPr>
            <a:r>
              <a:t/>
            </a:r>
            <a:endParaRPr sz="1500">
              <a:solidFill>
                <a:schemeClr val="dk1"/>
              </a:solidFill>
            </a:endParaRPr>
          </a:p>
        </p:txBody>
      </p:sp>
      <p:sp>
        <p:nvSpPr>
          <p:cNvPr id="77" name="Google Shape;77;p15"/>
          <p:cNvSpPr txBox="1"/>
          <p:nvPr>
            <p:ph idx="4294967295" type="title"/>
          </p:nvPr>
        </p:nvSpPr>
        <p:spPr>
          <a:xfrm>
            <a:off x="849875" y="563900"/>
            <a:ext cx="2896800" cy="513300"/>
          </a:xfrm>
          <a:prstGeom prst="rect">
            <a:avLst/>
          </a:prstGeom>
          <a:ln cap="flat" cmpd="sng" w="2857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1600"/>
              </a:spcAft>
              <a:buNone/>
            </a:pPr>
            <a:r>
              <a:rPr lang="en" sz="1800">
                <a:latin typeface="Lato"/>
                <a:ea typeface="Lato"/>
                <a:cs typeface="Lato"/>
                <a:sym typeface="Lato"/>
              </a:rPr>
              <a:t>BUILDING A SMART CITY</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6"/>
          <p:cNvSpPr txBox="1"/>
          <p:nvPr>
            <p:ph idx="4294967295" type="title"/>
          </p:nvPr>
        </p:nvSpPr>
        <p:spPr>
          <a:xfrm>
            <a:off x="849875" y="563900"/>
            <a:ext cx="2844600" cy="513300"/>
          </a:xfrm>
          <a:prstGeom prst="rect">
            <a:avLst/>
          </a:prstGeom>
          <a:ln cap="flat" cmpd="sng" w="2857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1600"/>
              </a:spcAft>
              <a:buNone/>
            </a:pPr>
            <a:r>
              <a:rPr lang="en" sz="1800">
                <a:latin typeface="Roboto"/>
                <a:ea typeface="Roboto"/>
                <a:cs typeface="Roboto"/>
                <a:sym typeface="Roboto"/>
              </a:rPr>
              <a:t>BUILDING A SMART CITY</a:t>
            </a:r>
            <a:endParaRPr sz="2400">
              <a:latin typeface="Roboto"/>
              <a:ea typeface="Roboto"/>
              <a:cs typeface="Roboto"/>
              <a:sym typeface="Roboto"/>
            </a:endParaRPr>
          </a:p>
        </p:txBody>
      </p:sp>
      <p:sp>
        <p:nvSpPr>
          <p:cNvPr id="83" name="Google Shape;83;p16"/>
          <p:cNvSpPr txBox="1"/>
          <p:nvPr/>
        </p:nvSpPr>
        <p:spPr>
          <a:xfrm>
            <a:off x="731050" y="1233800"/>
            <a:ext cx="7331400" cy="457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50">
                <a:solidFill>
                  <a:schemeClr val="dk1"/>
                </a:solidFill>
                <a:latin typeface="Roboto"/>
                <a:ea typeface="Roboto"/>
                <a:cs typeface="Roboto"/>
                <a:sym typeface="Roboto"/>
              </a:rPr>
              <a:t>Some of the core elements:</a:t>
            </a:r>
            <a:endParaRPr sz="1750">
              <a:solidFill>
                <a:schemeClr val="dk1"/>
              </a:solidFill>
              <a:latin typeface="Roboto"/>
              <a:ea typeface="Roboto"/>
              <a:cs typeface="Roboto"/>
              <a:sym typeface="Roboto"/>
            </a:endParaRPr>
          </a:p>
          <a:p>
            <a:pPr indent="-339725" lvl="0" marL="457200" rtl="0" algn="l">
              <a:lnSpc>
                <a:spcPct val="115000"/>
              </a:lnSpc>
              <a:spcBef>
                <a:spcPts val="1600"/>
              </a:spcBef>
              <a:spcAft>
                <a:spcPts val="0"/>
              </a:spcAft>
              <a:buClr>
                <a:schemeClr val="dk1"/>
              </a:buClr>
              <a:buSzPts val="1750"/>
              <a:buFont typeface="Roboto"/>
              <a:buChar char="●"/>
            </a:pPr>
            <a:r>
              <a:rPr lang="en" sz="1750">
                <a:solidFill>
                  <a:schemeClr val="dk1"/>
                </a:solidFill>
                <a:latin typeface="Roboto"/>
                <a:ea typeface="Roboto"/>
                <a:cs typeface="Roboto"/>
                <a:sym typeface="Roboto"/>
              </a:rPr>
              <a:t>Clean and Smart Energy</a:t>
            </a:r>
            <a:endParaRPr sz="1750">
              <a:solidFill>
                <a:schemeClr val="dk1"/>
              </a:solidFill>
              <a:latin typeface="Roboto"/>
              <a:ea typeface="Roboto"/>
              <a:cs typeface="Roboto"/>
              <a:sym typeface="Roboto"/>
            </a:endParaRPr>
          </a:p>
          <a:p>
            <a:pPr indent="-339725" lvl="0" marL="457200" rtl="0" algn="l">
              <a:lnSpc>
                <a:spcPct val="115000"/>
              </a:lnSpc>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Smart Technology</a:t>
            </a:r>
            <a:endParaRPr sz="1750">
              <a:solidFill>
                <a:schemeClr val="dk1"/>
              </a:solidFill>
              <a:latin typeface="Roboto"/>
              <a:ea typeface="Roboto"/>
              <a:cs typeface="Roboto"/>
              <a:sym typeface="Roboto"/>
            </a:endParaRPr>
          </a:p>
          <a:p>
            <a:pPr indent="-339725" lvl="0" marL="457200" rtl="0" algn="l">
              <a:lnSpc>
                <a:spcPct val="115000"/>
              </a:lnSpc>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Sustainable Environment</a:t>
            </a:r>
            <a:endParaRPr sz="1750">
              <a:solidFill>
                <a:schemeClr val="dk1"/>
              </a:solidFill>
              <a:latin typeface="Roboto"/>
              <a:ea typeface="Roboto"/>
              <a:cs typeface="Roboto"/>
              <a:sym typeface="Roboto"/>
            </a:endParaRPr>
          </a:p>
          <a:p>
            <a:pPr indent="-339725" lvl="0" marL="457200" rtl="0" algn="l">
              <a:lnSpc>
                <a:spcPct val="115000"/>
              </a:lnSpc>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Clean and breathable air</a:t>
            </a:r>
            <a:endParaRPr sz="1750">
              <a:solidFill>
                <a:schemeClr val="dk1"/>
              </a:solidFill>
              <a:latin typeface="Roboto"/>
              <a:ea typeface="Roboto"/>
              <a:cs typeface="Roboto"/>
              <a:sym typeface="Roboto"/>
            </a:endParaRPr>
          </a:p>
          <a:p>
            <a:pPr indent="-339725" lvl="0" marL="457200" rtl="0" algn="l">
              <a:lnSpc>
                <a:spcPct val="115000"/>
              </a:lnSpc>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Sustainable Infrastructure</a:t>
            </a:r>
            <a:endParaRPr sz="1750">
              <a:solidFill>
                <a:schemeClr val="dk1"/>
              </a:solidFill>
              <a:latin typeface="Roboto"/>
              <a:ea typeface="Roboto"/>
              <a:cs typeface="Roboto"/>
              <a:sym typeface="Roboto"/>
            </a:endParaRPr>
          </a:p>
          <a:p>
            <a:pPr indent="-339725" lvl="0" marL="457200" rtl="0" algn="l">
              <a:lnSpc>
                <a:spcPct val="115000"/>
              </a:lnSpc>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Smart mobility</a:t>
            </a:r>
            <a:endParaRPr sz="1750">
              <a:solidFill>
                <a:schemeClr val="dk1"/>
              </a:solidFill>
              <a:latin typeface="Roboto"/>
              <a:ea typeface="Roboto"/>
              <a:cs typeface="Roboto"/>
              <a:sym typeface="Roboto"/>
            </a:endParaRPr>
          </a:p>
          <a:p>
            <a:pPr indent="-339725" lvl="0" marL="457200" rtl="0" algn="l">
              <a:lnSpc>
                <a:spcPct val="115000"/>
              </a:lnSpc>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Robust connectivity and digitization</a:t>
            </a:r>
            <a:endParaRPr sz="1750">
              <a:solidFill>
                <a:schemeClr val="dk1"/>
              </a:solidFill>
              <a:latin typeface="Roboto"/>
              <a:ea typeface="Roboto"/>
              <a:cs typeface="Roboto"/>
              <a:sym typeface="Roboto"/>
            </a:endParaRPr>
          </a:p>
          <a:p>
            <a:pPr indent="-339725" lvl="0" marL="457200" rtl="0" algn="l">
              <a:lnSpc>
                <a:spcPct val="115000"/>
              </a:lnSpc>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Good governance</a:t>
            </a:r>
            <a:endParaRPr sz="1750">
              <a:solidFill>
                <a:schemeClr val="dk1"/>
              </a:solidFill>
              <a:latin typeface="Roboto"/>
              <a:ea typeface="Roboto"/>
              <a:cs typeface="Roboto"/>
              <a:sym typeface="Roboto"/>
            </a:endParaRPr>
          </a:p>
          <a:p>
            <a:pPr indent="0" lvl="0" marL="457200" rtl="0" algn="l">
              <a:lnSpc>
                <a:spcPct val="115000"/>
              </a:lnSpc>
              <a:spcBef>
                <a:spcPts val="1600"/>
              </a:spcBef>
              <a:spcAft>
                <a:spcPts val="0"/>
              </a:spcAft>
              <a:buNone/>
            </a:pPr>
            <a:r>
              <a:t/>
            </a:r>
            <a:endParaRPr sz="1150">
              <a:solidFill>
                <a:srgbClr val="85868C"/>
              </a:solidFill>
              <a:highlight>
                <a:srgbClr val="FFFFFF"/>
              </a:highlight>
              <a:latin typeface="Roboto"/>
              <a:ea typeface="Roboto"/>
              <a:cs typeface="Roboto"/>
              <a:sym typeface="Roboto"/>
            </a:endParaRPr>
          </a:p>
          <a:p>
            <a:pPr indent="0" lvl="0" marL="457200" rtl="0" algn="l">
              <a:lnSpc>
                <a:spcPct val="115000"/>
              </a:lnSpc>
              <a:spcBef>
                <a:spcPts val="1600"/>
              </a:spcBef>
              <a:spcAft>
                <a:spcPts val="0"/>
              </a:spcAft>
              <a:buNone/>
            </a:pPr>
            <a:r>
              <a:t/>
            </a:r>
            <a:endParaRPr sz="1950">
              <a:solidFill>
                <a:schemeClr val="dk1"/>
              </a:solidFill>
              <a:latin typeface="Roboto"/>
              <a:ea typeface="Roboto"/>
              <a:cs typeface="Roboto"/>
              <a:sym typeface="Roboto"/>
            </a:endParaRPr>
          </a:p>
          <a:p>
            <a:pPr indent="0" lvl="0" marL="0" rtl="0" algn="l">
              <a:spcBef>
                <a:spcPts val="1600"/>
              </a:spcBef>
              <a:spcAft>
                <a:spcPts val="0"/>
              </a:spcAft>
              <a:buNone/>
            </a:pPr>
            <a:r>
              <a:t/>
            </a:r>
            <a:endParaRPr sz="15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7"/>
          <p:cNvSpPr txBox="1"/>
          <p:nvPr>
            <p:ph idx="4294967295" type="title"/>
          </p:nvPr>
        </p:nvSpPr>
        <p:spPr>
          <a:xfrm>
            <a:off x="849875" y="563900"/>
            <a:ext cx="2844600" cy="513300"/>
          </a:xfrm>
          <a:prstGeom prst="rect">
            <a:avLst/>
          </a:prstGeom>
          <a:ln cap="flat" cmpd="sng" w="2857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1600"/>
              </a:spcAft>
              <a:buNone/>
            </a:pPr>
            <a:r>
              <a:rPr lang="en" sz="1800">
                <a:latin typeface="Roboto"/>
                <a:ea typeface="Roboto"/>
                <a:cs typeface="Roboto"/>
                <a:sym typeface="Roboto"/>
              </a:rPr>
              <a:t>BUILDING A SMART CITY</a:t>
            </a:r>
            <a:endParaRPr sz="2400">
              <a:latin typeface="Roboto"/>
              <a:ea typeface="Roboto"/>
              <a:cs typeface="Roboto"/>
              <a:sym typeface="Roboto"/>
            </a:endParaRPr>
          </a:p>
        </p:txBody>
      </p:sp>
      <p:sp>
        <p:nvSpPr>
          <p:cNvPr id="89" name="Google Shape;89;p17"/>
          <p:cNvSpPr txBox="1"/>
          <p:nvPr/>
        </p:nvSpPr>
        <p:spPr>
          <a:xfrm>
            <a:off x="731050" y="1233800"/>
            <a:ext cx="7331400" cy="4573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750">
                <a:solidFill>
                  <a:schemeClr val="dk1"/>
                </a:solidFill>
                <a:latin typeface="Roboto"/>
                <a:ea typeface="Roboto"/>
                <a:cs typeface="Roboto"/>
                <a:sym typeface="Roboto"/>
              </a:rPr>
              <a:t>Some of the core elements:</a:t>
            </a:r>
            <a:endParaRPr sz="1750">
              <a:solidFill>
                <a:schemeClr val="dk1"/>
              </a:solidFill>
              <a:latin typeface="Roboto"/>
              <a:ea typeface="Roboto"/>
              <a:cs typeface="Roboto"/>
              <a:sym typeface="Roboto"/>
            </a:endParaRPr>
          </a:p>
          <a:p>
            <a:pPr indent="-339725" lvl="0" marL="457200" rtl="0" algn="l">
              <a:lnSpc>
                <a:spcPct val="115000"/>
              </a:lnSpc>
              <a:spcBef>
                <a:spcPts val="1600"/>
              </a:spcBef>
              <a:spcAft>
                <a:spcPts val="0"/>
              </a:spcAft>
              <a:buClr>
                <a:schemeClr val="dk1"/>
              </a:buClr>
              <a:buSzPts val="1750"/>
              <a:buFont typeface="Roboto"/>
              <a:buChar char="●"/>
            </a:pPr>
            <a:r>
              <a:rPr lang="en" sz="1750">
                <a:solidFill>
                  <a:schemeClr val="dk1"/>
                </a:solidFill>
                <a:latin typeface="Roboto"/>
                <a:ea typeface="Roboto"/>
                <a:cs typeface="Roboto"/>
                <a:sym typeface="Roboto"/>
              </a:rPr>
              <a:t>Clean and Smart Energy</a:t>
            </a:r>
            <a:endParaRPr sz="1750">
              <a:solidFill>
                <a:schemeClr val="dk1"/>
              </a:solidFill>
              <a:latin typeface="Roboto"/>
              <a:ea typeface="Roboto"/>
              <a:cs typeface="Roboto"/>
              <a:sym typeface="Roboto"/>
            </a:endParaRPr>
          </a:p>
          <a:p>
            <a:pPr indent="-339725" lvl="0" marL="457200" rtl="0" algn="l">
              <a:lnSpc>
                <a:spcPct val="115000"/>
              </a:lnSpc>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Smart Technology</a:t>
            </a:r>
            <a:endParaRPr sz="1750">
              <a:solidFill>
                <a:schemeClr val="dk1"/>
              </a:solidFill>
              <a:latin typeface="Roboto"/>
              <a:ea typeface="Roboto"/>
              <a:cs typeface="Roboto"/>
              <a:sym typeface="Roboto"/>
            </a:endParaRPr>
          </a:p>
          <a:p>
            <a:pPr indent="-339725" lvl="0" marL="457200" rtl="0" algn="l">
              <a:lnSpc>
                <a:spcPct val="115000"/>
              </a:lnSpc>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Sustainable Environment</a:t>
            </a:r>
            <a:endParaRPr sz="1750">
              <a:solidFill>
                <a:schemeClr val="dk1"/>
              </a:solidFill>
              <a:latin typeface="Roboto"/>
              <a:ea typeface="Roboto"/>
              <a:cs typeface="Roboto"/>
              <a:sym typeface="Roboto"/>
            </a:endParaRPr>
          </a:p>
          <a:p>
            <a:pPr indent="-339725" lvl="0" marL="457200" rtl="0" algn="l">
              <a:lnSpc>
                <a:spcPct val="115000"/>
              </a:lnSpc>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Clean and breathable air</a:t>
            </a:r>
            <a:endParaRPr sz="1750">
              <a:solidFill>
                <a:schemeClr val="dk1"/>
              </a:solidFill>
              <a:latin typeface="Roboto"/>
              <a:ea typeface="Roboto"/>
              <a:cs typeface="Roboto"/>
              <a:sym typeface="Roboto"/>
            </a:endParaRPr>
          </a:p>
          <a:p>
            <a:pPr indent="-339725" lvl="0" marL="457200" rtl="0" algn="l">
              <a:lnSpc>
                <a:spcPct val="115000"/>
              </a:lnSpc>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Sustainable Infrastructure</a:t>
            </a:r>
            <a:endParaRPr sz="1750">
              <a:solidFill>
                <a:schemeClr val="dk1"/>
              </a:solidFill>
              <a:latin typeface="Roboto"/>
              <a:ea typeface="Roboto"/>
              <a:cs typeface="Roboto"/>
              <a:sym typeface="Roboto"/>
            </a:endParaRPr>
          </a:p>
          <a:p>
            <a:pPr indent="-339725" lvl="0" marL="457200" rtl="0" algn="l">
              <a:lnSpc>
                <a:spcPct val="115000"/>
              </a:lnSpc>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Smart mobility</a:t>
            </a:r>
            <a:endParaRPr sz="1750">
              <a:solidFill>
                <a:schemeClr val="dk1"/>
              </a:solidFill>
              <a:latin typeface="Roboto"/>
              <a:ea typeface="Roboto"/>
              <a:cs typeface="Roboto"/>
              <a:sym typeface="Roboto"/>
            </a:endParaRPr>
          </a:p>
          <a:p>
            <a:pPr indent="-339725" lvl="0" marL="457200" rtl="0" algn="l">
              <a:lnSpc>
                <a:spcPct val="115000"/>
              </a:lnSpc>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Robust connectivity and digitization</a:t>
            </a:r>
            <a:endParaRPr sz="1750">
              <a:solidFill>
                <a:schemeClr val="dk1"/>
              </a:solidFill>
              <a:latin typeface="Roboto"/>
              <a:ea typeface="Roboto"/>
              <a:cs typeface="Roboto"/>
              <a:sym typeface="Roboto"/>
            </a:endParaRPr>
          </a:p>
          <a:p>
            <a:pPr indent="-339725" lvl="0" marL="457200" rtl="0" algn="l">
              <a:lnSpc>
                <a:spcPct val="115000"/>
              </a:lnSpc>
              <a:spcBef>
                <a:spcPts val="0"/>
              </a:spcBef>
              <a:spcAft>
                <a:spcPts val="0"/>
              </a:spcAft>
              <a:buClr>
                <a:schemeClr val="dk1"/>
              </a:buClr>
              <a:buSzPts val="1750"/>
              <a:buFont typeface="Roboto"/>
              <a:buChar char="●"/>
            </a:pPr>
            <a:r>
              <a:rPr lang="en" sz="1750">
                <a:solidFill>
                  <a:schemeClr val="dk1"/>
                </a:solidFill>
                <a:latin typeface="Roboto"/>
                <a:ea typeface="Roboto"/>
                <a:cs typeface="Roboto"/>
                <a:sym typeface="Roboto"/>
              </a:rPr>
              <a:t>Good governance</a:t>
            </a:r>
            <a:endParaRPr sz="1750">
              <a:solidFill>
                <a:schemeClr val="dk1"/>
              </a:solidFill>
              <a:latin typeface="Roboto"/>
              <a:ea typeface="Roboto"/>
              <a:cs typeface="Roboto"/>
              <a:sym typeface="Roboto"/>
            </a:endParaRPr>
          </a:p>
          <a:p>
            <a:pPr indent="0" lvl="0" marL="457200" rtl="0" algn="l">
              <a:lnSpc>
                <a:spcPct val="115000"/>
              </a:lnSpc>
              <a:spcBef>
                <a:spcPts val="1600"/>
              </a:spcBef>
              <a:spcAft>
                <a:spcPts val="0"/>
              </a:spcAft>
              <a:buNone/>
            </a:pPr>
            <a:r>
              <a:t/>
            </a:r>
            <a:endParaRPr sz="1150">
              <a:solidFill>
                <a:srgbClr val="85868C"/>
              </a:solidFill>
              <a:highlight>
                <a:srgbClr val="FFFFFF"/>
              </a:highlight>
              <a:latin typeface="Roboto"/>
              <a:ea typeface="Roboto"/>
              <a:cs typeface="Roboto"/>
              <a:sym typeface="Roboto"/>
            </a:endParaRPr>
          </a:p>
          <a:p>
            <a:pPr indent="0" lvl="0" marL="457200" rtl="0" algn="l">
              <a:lnSpc>
                <a:spcPct val="115000"/>
              </a:lnSpc>
              <a:spcBef>
                <a:spcPts val="1600"/>
              </a:spcBef>
              <a:spcAft>
                <a:spcPts val="0"/>
              </a:spcAft>
              <a:buNone/>
            </a:pPr>
            <a:r>
              <a:t/>
            </a:r>
            <a:endParaRPr sz="1950">
              <a:solidFill>
                <a:schemeClr val="dk1"/>
              </a:solidFill>
              <a:latin typeface="Roboto"/>
              <a:ea typeface="Roboto"/>
              <a:cs typeface="Roboto"/>
              <a:sym typeface="Roboto"/>
            </a:endParaRPr>
          </a:p>
          <a:p>
            <a:pPr indent="0" lvl="0" marL="0" rtl="0" algn="l">
              <a:spcBef>
                <a:spcPts val="1600"/>
              </a:spcBef>
              <a:spcAft>
                <a:spcPts val="0"/>
              </a:spcAft>
              <a:buNone/>
            </a:pPr>
            <a:r>
              <a:t/>
            </a:r>
            <a:endParaRPr sz="1500">
              <a:solidFill>
                <a:schemeClr val="dk1"/>
              </a:solidFill>
            </a:endParaRPr>
          </a:p>
        </p:txBody>
      </p:sp>
      <p:sp>
        <p:nvSpPr>
          <p:cNvPr id="90" name="Google Shape;90;p17"/>
          <p:cNvSpPr/>
          <p:nvPr/>
        </p:nvSpPr>
        <p:spPr>
          <a:xfrm>
            <a:off x="3694475" y="2754525"/>
            <a:ext cx="939900" cy="3003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7"/>
          <p:cNvSpPr/>
          <p:nvPr/>
        </p:nvSpPr>
        <p:spPr>
          <a:xfrm>
            <a:off x="4852050" y="3703250"/>
            <a:ext cx="939900" cy="3003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7"/>
          <p:cNvSpPr/>
          <p:nvPr/>
        </p:nvSpPr>
        <p:spPr>
          <a:xfrm>
            <a:off x="4852050" y="2715375"/>
            <a:ext cx="391800" cy="378600"/>
          </a:xfrm>
          <a:prstGeom prst="star8">
            <a:avLst>
              <a:gd fmla="val 37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1</a:t>
            </a:r>
            <a:endParaRPr/>
          </a:p>
        </p:txBody>
      </p:sp>
      <p:sp>
        <p:nvSpPr>
          <p:cNvPr id="93" name="Google Shape;93;p17"/>
          <p:cNvSpPr/>
          <p:nvPr/>
        </p:nvSpPr>
        <p:spPr>
          <a:xfrm>
            <a:off x="5944375" y="3664100"/>
            <a:ext cx="391800" cy="378600"/>
          </a:xfrm>
          <a:prstGeom prst="star8">
            <a:avLst>
              <a:gd fmla="val 37500"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
              <a:t>2</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8"/>
          <p:cNvPicPr preferRelativeResize="0"/>
          <p:nvPr/>
        </p:nvPicPr>
        <p:blipFill>
          <a:blip r:embed="rId3">
            <a:alphaModFix/>
          </a:blip>
          <a:stretch>
            <a:fillRect/>
          </a:stretch>
        </p:blipFill>
        <p:spPr>
          <a:xfrm>
            <a:off x="300251" y="417750"/>
            <a:ext cx="8394500" cy="4364476"/>
          </a:xfrm>
          <a:prstGeom prst="rect">
            <a:avLst/>
          </a:prstGeom>
          <a:noFill/>
          <a:ln>
            <a:noFill/>
          </a:ln>
        </p:spPr>
      </p:pic>
      <p:sp>
        <p:nvSpPr>
          <p:cNvPr id="99" name="Google Shape;99;p18"/>
          <p:cNvSpPr txBox="1"/>
          <p:nvPr>
            <p:ph idx="4294967295" type="title"/>
          </p:nvPr>
        </p:nvSpPr>
        <p:spPr>
          <a:xfrm>
            <a:off x="849875" y="563900"/>
            <a:ext cx="3722100" cy="513300"/>
          </a:xfrm>
          <a:prstGeom prst="rect">
            <a:avLst/>
          </a:prstGeom>
          <a:ln cap="flat" cmpd="sng" w="28575">
            <a:solidFill>
              <a:srgbClr val="434343"/>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 sz="2400">
                <a:solidFill>
                  <a:srgbClr val="000000"/>
                </a:solidFill>
              </a:rPr>
              <a:t>BUT...</a:t>
            </a:r>
            <a:endParaRPr sz="2400">
              <a:solidFill>
                <a:srgbClr val="000000"/>
              </a:solidFill>
            </a:endParaRPr>
          </a:p>
          <a:p>
            <a:pPr indent="0" lvl="0" marL="0" rtl="0" algn="l">
              <a:lnSpc>
                <a:spcPct val="115000"/>
              </a:lnSpc>
              <a:spcBef>
                <a:spcPts val="1600"/>
              </a:spcBef>
              <a:spcAft>
                <a:spcPts val="1600"/>
              </a:spcAft>
              <a:buNone/>
            </a:pPr>
            <a:r>
              <a:t/>
            </a:r>
            <a:endParaRPr sz="2400">
              <a:solidFill>
                <a:srgbClr val="000000"/>
              </a:solidFill>
            </a:endParaRPr>
          </a:p>
        </p:txBody>
      </p:sp>
      <p:sp>
        <p:nvSpPr>
          <p:cNvPr id="100" name="Google Shape;100;p18"/>
          <p:cNvSpPr txBox="1"/>
          <p:nvPr/>
        </p:nvSpPr>
        <p:spPr>
          <a:xfrm>
            <a:off x="300250" y="4382025"/>
            <a:ext cx="73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Roboto"/>
                <a:ea typeface="Roboto"/>
                <a:cs typeface="Roboto"/>
                <a:sym typeface="Roboto"/>
              </a:rPr>
              <a:t>Eskom - Tutuka Power Station</a:t>
            </a:r>
            <a:endParaRPr>
              <a:solidFill>
                <a:schemeClr val="dk1"/>
              </a:solidFill>
              <a:latin typeface="Roboto"/>
              <a:ea typeface="Roboto"/>
              <a:cs typeface="Roboto"/>
              <a:sym typeface="Roboto"/>
            </a:endParaRPr>
          </a:p>
        </p:txBody>
      </p:sp>
      <p:sp>
        <p:nvSpPr>
          <p:cNvPr id="101" name="Google Shape;101;p18"/>
          <p:cNvSpPr txBox="1"/>
          <p:nvPr>
            <p:ph idx="4294967295" type="title"/>
          </p:nvPr>
        </p:nvSpPr>
        <p:spPr>
          <a:xfrm>
            <a:off x="849875" y="1038000"/>
            <a:ext cx="7845000" cy="30306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600"/>
              </a:spcAft>
              <a:buNone/>
            </a:pPr>
            <a:r>
              <a:rPr lang="en" sz="2500">
                <a:solidFill>
                  <a:srgbClr val="000000"/>
                </a:solidFill>
                <a:latin typeface="Lato"/>
                <a:ea typeface="Lato"/>
                <a:cs typeface="Lato"/>
                <a:sym typeface="Lato"/>
              </a:rPr>
              <a:t>Being able to breathe clean air that's free from pollutants such as NO2 and SO2 is but a dream for most Mpumalanga residents primarily due to the mining, power generation and petrochemical industries particular those living in close proximity to these sites...</a:t>
            </a:r>
            <a:endParaRPr sz="2500">
              <a:solidFill>
                <a:srgbClr val="000000"/>
              </a:solidFill>
              <a:latin typeface="Lato"/>
              <a:ea typeface="Lato"/>
              <a:cs typeface="Lato"/>
              <a:sym typeface="La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5" name="Shape 105"/>
        <p:cNvGrpSpPr/>
        <p:nvPr/>
      </p:nvGrpSpPr>
      <p:grpSpPr>
        <a:xfrm>
          <a:off x="0" y="0"/>
          <a:ext cx="0" cy="0"/>
          <a:chOff x="0" y="0"/>
          <a:chExt cx="0" cy="0"/>
        </a:xfrm>
      </p:grpSpPr>
      <p:pic>
        <p:nvPicPr>
          <p:cNvPr id="106" name="Google Shape;106;p19"/>
          <p:cNvPicPr preferRelativeResize="0"/>
          <p:nvPr/>
        </p:nvPicPr>
        <p:blipFill>
          <a:blip r:embed="rId3">
            <a:alphaModFix/>
          </a:blip>
          <a:stretch>
            <a:fillRect/>
          </a:stretch>
        </p:blipFill>
        <p:spPr>
          <a:xfrm>
            <a:off x="374750" y="90569"/>
            <a:ext cx="8394500" cy="4721906"/>
          </a:xfrm>
          <a:prstGeom prst="rect">
            <a:avLst/>
          </a:prstGeom>
          <a:noFill/>
          <a:ln>
            <a:noFill/>
          </a:ln>
        </p:spPr>
      </p:pic>
      <p:sp>
        <p:nvSpPr>
          <p:cNvPr id="107" name="Google Shape;107;p19"/>
          <p:cNvSpPr txBox="1"/>
          <p:nvPr>
            <p:ph idx="4294967295" type="title"/>
          </p:nvPr>
        </p:nvSpPr>
        <p:spPr>
          <a:xfrm>
            <a:off x="1099200" y="1109825"/>
            <a:ext cx="6945600" cy="1714200"/>
          </a:xfrm>
          <a:prstGeom prst="rect">
            <a:avLst/>
          </a:prstGeom>
          <a:ln cap="flat" cmpd="sng" w="28575">
            <a:solidFill>
              <a:srgbClr val="434343"/>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 sz="2400">
                <a:solidFill>
                  <a:srgbClr val="000000"/>
                </a:solidFill>
              </a:rPr>
              <a:t>HOW DO WE MOVE TO SMART CITY LIVING IN MPUMALANGA REGION?</a:t>
            </a:r>
            <a:endParaRPr sz="2400">
              <a:solidFill>
                <a:srgbClr val="000000"/>
              </a:solidFill>
              <a:latin typeface="Arial"/>
              <a:ea typeface="Arial"/>
              <a:cs typeface="Arial"/>
              <a:sym typeface="Arial"/>
            </a:endParaRPr>
          </a:p>
          <a:p>
            <a:pPr indent="0" lvl="0" marL="0" rtl="0" algn="l">
              <a:lnSpc>
                <a:spcPct val="115000"/>
              </a:lnSpc>
              <a:spcBef>
                <a:spcPts val="1600"/>
              </a:spcBef>
              <a:spcAft>
                <a:spcPts val="0"/>
              </a:spcAft>
              <a:buNone/>
            </a:pPr>
            <a:r>
              <a:t/>
            </a:r>
            <a:endParaRPr sz="2400">
              <a:solidFill>
                <a:srgbClr val="000000"/>
              </a:solidFill>
            </a:endParaRPr>
          </a:p>
          <a:p>
            <a:pPr indent="0" lvl="0" marL="0" rtl="0" algn="l">
              <a:lnSpc>
                <a:spcPct val="115000"/>
              </a:lnSpc>
              <a:spcBef>
                <a:spcPts val="1600"/>
              </a:spcBef>
              <a:spcAft>
                <a:spcPts val="1600"/>
              </a:spcAft>
              <a:buNone/>
            </a:pPr>
            <a:r>
              <a:t/>
            </a:r>
            <a:endParaRPr sz="240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type="title"/>
          </p:nvPr>
        </p:nvSpPr>
        <p:spPr>
          <a:xfrm>
            <a:off x="849875" y="563900"/>
            <a:ext cx="6359400" cy="424500"/>
          </a:xfrm>
          <a:prstGeom prst="rect">
            <a:avLst/>
          </a:prstGeom>
          <a:ln cap="flat" cmpd="sng" w="28575">
            <a:solidFill>
              <a:schemeClr val="dk1"/>
            </a:solidFill>
            <a:prstDash val="solid"/>
            <a:round/>
            <a:headEnd len="sm" w="sm" type="none"/>
            <a:tailEnd len="sm" w="sm" type="none"/>
          </a:ln>
        </p:spPr>
        <p:txBody>
          <a:bodyPr anchorCtr="0" anchor="t" bIns="91425" lIns="91425" spcFirstLastPara="1" rIns="91425" wrap="square" tIns="91425">
            <a:normAutofit fontScale="90000"/>
          </a:bodyPr>
          <a:lstStyle/>
          <a:p>
            <a:pPr indent="0" lvl="0" marL="0" rtl="0" algn="l">
              <a:lnSpc>
                <a:spcPct val="115000"/>
              </a:lnSpc>
              <a:spcBef>
                <a:spcPts val="0"/>
              </a:spcBef>
              <a:spcAft>
                <a:spcPts val="1600"/>
              </a:spcAft>
              <a:buNone/>
            </a:pPr>
            <a:r>
              <a:rPr lang="en" sz="1800">
                <a:latin typeface="Roboto"/>
                <a:ea typeface="Roboto"/>
                <a:cs typeface="Roboto"/>
                <a:sym typeface="Roboto"/>
              </a:rPr>
              <a:t>PROPOSED TECHNOLOGICAL SOLUTION</a:t>
            </a:r>
            <a:endParaRPr sz="2400">
              <a:latin typeface="Roboto"/>
              <a:ea typeface="Roboto"/>
              <a:cs typeface="Roboto"/>
              <a:sym typeface="Roboto"/>
            </a:endParaRPr>
          </a:p>
        </p:txBody>
      </p:sp>
      <p:sp>
        <p:nvSpPr>
          <p:cNvPr id="113" name="Google Shape;113;p20"/>
          <p:cNvSpPr txBox="1"/>
          <p:nvPr>
            <p:ph type="title"/>
          </p:nvPr>
        </p:nvSpPr>
        <p:spPr>
          <a:xfrm>
            <a:off x="600275" y="1227125"/>
            <a:ext cx="7715400" cy="34965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SzPts val="1600"/>
              <a:buFont typeface="Roboto"/>
              <a:buChar char="●"/>
            </a:pPr>
            <a:r>
              <a:rPr b="1" lang="en" sz="1600">
                <a:latin typeface="Roboto"/>
                <a:ea typeface="Roboto"/>
                <a:cs typeface="Roboto"/>
                <a:sym typeface="Roboto"/>
              </a:rPr>
              <a:t>The Environment Monitor</a:t>
            </a:r>
            <a:r>
              <a:rPr lang="en" sz="1600">
                <a:latin typeface="Roboto"/>
                <a:ea typeface="Roboto"/>
                <a:cs typeface="Roboto"/>
                <a:sym typeface="Roboto"/>
              </a:rPr>
              <a:t> - A monitoring, communication and alert system </a:t>
            </a:r>
            <a:endParaRPr sz="1600">
              <a:latin typeface="Roboto"/>
              <a:ea typeface="Roboto"/>
              <a:cs typeface="Roboto"/>
              <a:sym typeface="Roboto"/>
            </a:endParaRPr>
          </a:p>
          <a:p>
            <a:pPr indent="0" lvl="0" marL="0" rtl="0" algn="l">
              <a:spcBef>
                <a:spcPts val="1000"/>
              </a:spcBef>
              <a:spcAft>
                <a:spcPts val="0"/>
              </a:spcAft>
              <a:buNone/>
            </a:pPr>
            <a:r>
              <a:t/>
            </a:r>
            <a:endParaRPr sz="1600">
              <a:latin typeface="Roboto"/>
              <a:ea typeface="Roboto"/>
              <a:cs typeface="Roboto"/>
              <a:sym typeface="Roboto"/>
            </a:endParaRPr>
          </a:p>
          <a:p>
            <a:pPr indent="-330200" lvl="0" marL="457200" rtl="0" algn="l">
              <a:spcBef>
                <a:spcPts val="1000"/>
              </a:spcBef>
              <a:spcAft>
                <a:spcPts val="0"/>
              </a:spcAft>
              <a:buSzPts val="1600"/>
              <a:buFont typeface="Roboto"/>
              <a:buChar char="●"/>
            </a:pPr>
            <a:r>
              <a:rPr lang="en" sz="1600">
                <a:latin typeface="Roboto"/>
                <a:ea typeface="Roboto"/>
                <a:cs typeface="Roboto"/>
                <a:sym typeface="Roboto"/>
              </a:rPr>
              <a:t>Th</a:t>
            </a:r>
            <a:r>
              <a:rPr b="1" lang="en" sz="1600">
                <a:latin typeface="Roboto"/>
                <a:ea typeface="Roboto"/>
                <a:cs typeface="Roboto"/>
                <a:sym typeface="Roboto"/>
              </a:rPr>
              <a:t>e Vision </a:t>
            </a:r>
            <a:r>
              <a:rPr lang="en" sz="1600">
                <a:latin typeface="Roboto"/>
                <a:ea typeface="Roboto"/>
                <a:cs typeface="Roboto"/>
                <a:sym typeface="Roboto"/>
              </a:rPr>
              <a:t>is to transform the Environmental Legislative Framework of The South African Air Quality Act to one that fully safeguards the health and wellbeing of the people.</a:t>
            </a:r>
            <a:endParaRPr sz="1600">
              <a:latin typeface="Roboto"/>
              <a:ea typeface="Roboto"/>
              <a:cs typeface="Roboto"/>
              <a:sym typeface="Roboto"/>
            </a:endParaRPr>
          </a:p>
          <a:p>
            <a:pPr indent="0" lvl="0" marL="457200" rtl="0" algn="l">
              <a:spcBef>
                <a:spcPts val="1000"/>
              </a:spcBef>
              <a:spcAft>
                <a:spcPts val="0"/>
              </a:spcAft>
              <a:buNone/>
            </a:pPr>
            <a:r>
              <a:t/>
            </a:r>
            <a:endParaRPr sz="1600">
              <a:latin typeface="Roboto"/>
              <a:ea typeface="Roboto"/>
              <a:cs typeface="Roboto"/>
              <a:sym typeface="Roboto"/>
            </a:endParaRPr>
          </a:p>
          <a:p>
            <a:pPr indent="-330200" lvl="0" marL="457200" rtl="0" algn="l">
              <a:spcBef>
                <a:spcPts val="1000"/>
              </a:spcBef>
              <a:spcAft>
                <a:spcPts val="0"/>
              </a:spcAft>
              <a:buSzPts val="1600"/>
              <a:buFont typeface="Roboto"/>
              <a:buChar char="●"/>
            </a:pPr>
            <a:r>
              <a:rPr lang="en" sz="1600">
                <a:latin typeface="Roboto"/>
                <a:ea typeface="Roboto"/>
                <a:cs typeface="Roboto"/>
                <a:sym typeface="Roboto"/>
              </a:rPr>
              <a:t>Our </a:t>
            </a:r>
            <a:r>
              <a:rPr b="1" lang="en" sz="1600">
                <a:latin typeface="Roboto"/>
                <a:ea typeface="Roboto"/>
                <a:cs typeface="Roboto"/>
                <a:sym typeface="Roboto"/>
              </a:rPr>
              <a:t>Mission </a:t>
            </a:r>
            <a:r>
              <a:rPr lang="en" sz="1600">
                <a:latin typeface="Roboto"/>
                <a:ea typeface="Roboto"/>
                <a:cs typeface="Roboto"/>
                <a:sym typeface="Roboto"/>
              </a:rPr>
              <a:t>is to create innovative data analysis tools and finding creative ways of communication pre-existing and future government data in a way that encourages constructive engagement between government and the public.</a:t>
            </a:r>
            <a:endParaRPr sz="1600">
              <a:latin typeface="Roboto"/>
              <a:ea typeface="Roboto"/>
              <a:cs typeface="Roboto"/>
              <a:sym typeface="Roboto"/>
            </a:endParaRPr>
          </a:p>
          <a:p>
            <a:pPr indent="0" lvl="0" marL="0" rtl="0" algn="l">
              <a:spcBef>
                <a:spcPts val="1000"/>
              </a:spcBef>
              <a:spcAft>
                <a:spcPts val="1000"/>
              </a:spcAft>
              <a:buNone/>
            </a:pPr>
            <a:r>
              <a:t/>
            </a:r>
            <a:endParaRPr sz="14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17" name="Shape 117"/>
        <p:cNvGrpSpPr/>
        <p:nvPr/>
      </p:nvGrpSpPr>
      <p:grpSpPr>
        <a:xfrm>
          <a:off x="0" y="0"/>
          <a:ext cx="0" cy="0"/>
          <a:chOff x="0" y="0"/>
          <a:chExt cx="0" cy="0"/>
        </a:xfrm>
      </p:grpSpPr>
      <p:pic>
        <p:nvPicPr>
          <p:cNvPr id="118" name="Google Shape;118;p21"/>
          <p:cNvPicPr preferRelativeResize="0"/>
          <p:nvPr/>
        </p:nvPicPr>
        <p:blipFill>
          <a:blip r:embed="rId3">
            <a:alphaModFix/>
          </a:blip>
          <a:stretch>
            <a:fillRect/>
          </a:stretch>
        </p:blipFill>
        <p:spPr>
          <a:xfrm>
            <a:off x="152400" y="326375"/>
            <a:ext cx="8750826" cy="4664724"/>
          </a:xfrm>
          <a:prstGeom prst="rect">
            <a:avLst/>
          </a:prstGeom>
          <a:noFill/>
          <a:ln>
            <a:noFill/>
          </a:ln>
        </p:spPr>
      </p:pic>
      <p:sp>
        <p:nvSpPr>
          <p:cNvPr id="119" name="Google Shape;119;p21"/>
          <p:cNvSpPr txBox="1"/>
          <p:nvPr>
            <p:ph type="title"/>
          </p:nvPr>
        </p:nvSpPr>
        <p:spPr>
          <a:xfrm>
            <a:off x="849875" y="563900"/>
            <a:ext cx="2962200" cy="513300"/>
          </a:xfrm>
          <a:prstGeom prst="rect">
            <a:avLst/>
          </a:prstGeom>
          <a:ln cap="flat" cmpd="sng" w="2857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lnSpc>
                <a:spcPct val="115000"/>
              </a:lnSpc>
              <a:spcBef>
                <a:spcPts val="0"/>
              </a:spcBef>
              <a:spcAft>
                <a:spcPts val="1600"/>
              </a:spcAft>
              <a:buNone/>
            </a:pPr>
            <a:r>
              <a:rPr lang="en" sz="1800">
                <a:latin typeface="Roboto"/>
                <a:ea typeface="Roboto"/>
                <a:cs typeface="Roboto"/>
                <a:sym typeface="Roboto"/>
              </a:rPr>
              <a:t>DESCRIPTION OF SYSTEM</a:t>
            </a:r>
            <a:endParaRPr sz="2400">
              <a:latin typeface="Roboto"/>
              <a:ea typeface="Roboto"/>
              <a:cs typeface="Roboto"/>
              <a:sym typeface="Roboto"/>
            </a:endParaRPr>
          </a:p>
        </p:txBody>
      </p:sp>
      <p:sp>
        <p:nvSpPr>
          <p:cNvPr id="120" name="Google Shape;120;p21"/>
          <p:cNvSpPr txBox="1"/>
          <p:nvPr/>
        </p:nvSpPr>
        <p:spPr>
          <a:xfrm>
            <a:off x="152400" y="4590900"/>
            <a:ext cx="7331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Roboto"/>
                <a:ea typeface="Roboto"/>
                <a:cs typeface="Roboto"/>
                <a:sym typeface="Roboto"/>
              </a:rPr>
              <a:t>Air Quality Monitoring System</a:t>
            </a:r>
            <a:endParaRPr>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Marina">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