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57" r:id="rId5"/>
    <p:sldId id="261" r:id="rId6"/>
    <p:sldId id="259" r:id="rId7"/>
    <p:sldId id="25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ELITEBOOK%202760\Downloads\electricity-use-ethekwi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Energy (kWh) sold and purchased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'[electricity-use-ethekwini.xlsx]Sheet1'!$B$63</c:f>
              <c:strCache>
                <c:ptCount val="1"/>
                <c:pt idx="0">
                  <c:v>Energy (kWh) Sold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'[electricity-use-ethekwini.xlsx]Sheet1'!$A$64:$A$79</c:f>
              <c:strCache>
                <c:ptCount val="16"/>
                <c:pt idx="0" c:formatCode="0.00">
                  <c:v>2003/2004</c:v>
                </c:pt>
                <c:pt idx="1" c:formatCode="0.00">
                  <c:v>2004/2005</c:v>
                </c:pt>
                <c:pt idx="2" c:formatCode="0.00">
                  <c:v>2005/2006</c:v>
                </c:pt>
                <c:pt idx="3" c:formatCode="0.00">
                  <c:v>2006/2007</c:v>
                </c:pt>
                <c:pt idx="4" c:formatCode="0.00">
                  <c:v>2007/2008</c:v>
                </c:pt>
                <c:pt idx="5" c:formatCode="0.00">
                  <c:v>2008/2009</c:v>
                </c:pt>
                <c:pt idx="6" c:formatCode="0.00">
                  <c:v>2009/2010</c:v>
                </c:pt>
                <c:pt idx="7" c:formatCode="0.00">
                  <c:v>2010/2011</c:v>
                </c:pt>
                <c:pt idx="8" c:formatCode="0.00">
                  <c:v>2011/2012</c:v>
                </c:pt>
                <c:pt idx="9" c:formatCode="0.00">
                  <c:v>2012/2013</c:v>
                </c:pt>
                <c:pt idx="10" c:formatCode="0.00">
                  <c:v>2013/2014</c:v>
                </c:pt>
                <c:pt idx="11" c:formatCode="0.00">
                  <c:v>2014/2015</c:v>
                </c:pt>
                <c:pt idx="12" c:formatCode="0.00">
                  <c:v>2015/2016</c:v>
                </c:pt>
                <c:pt idx="13" c:formatCode="0.00">
                  <c:v>2016/2017</c:v>
                </c:pt>
                <c:pt idx="14" c:formatCode="0.00">
                  <c:v>2017/2018</c:v>
                </c:pt>
                <c:pt idx="15" c:formatCode="@">
                  <c:v>2018/2019</c:v>
                </c:pt>
              </c:strCache>
            </c:strRef>
          </c:cat>
          <c:val>
            <c:numRef>
              <c:f>'[electricity-use-ethekwini.xlsx]Sheet1'!$B$64:$B$79</c:f>
              <c:numCache>
                <c:formatCode>0.00</c:formatCode>
                <c:ptCount val="16"/>
                <c:pt idx="0">
                  <c:v>10290977595</c:v>
                </c:pt>
                <c:pt idx="1">
                  <c:v>10457948645</c:v>
                </c:pt>
                <c:pt idx="2">
                  <c:v>10556793479</c:v>
                </c:pt>
                <c:pt idx="3">
                  <c:v>10963525073</c:v>
                </c:pt>
                <c:pt idx="4">
                  <c:v>11163191491.6894</c:v>
                </c:pt>
                <c:pt idx="5">
                  <c:v>10920221425.4543</c:v>
                </c:pt>
                <c:pt idx="6">
                  <c:v>10924656709</c:v>
                </c:pt>
                <c:pt idx="7">
                  <c:v>10836548455.761</c:v>
                </c:pt>
                <c:pt idx="8">
                  <c:v>10798574412.1539</c:v>
                </c:pt>
                <c:pt idx="9">
                  <c:v>10744964893.803</c:v>
                </c:pt>
                <c:pt idx="10">
                  <c:v>10549872192</c:v>
                </c:pt>
                <c:pt idx="11">
                  <c:v>10186830978.348</c:v>
                </c:pt>
                <c:pt idx="12">
                  <c:v>9984286923.12301</c:v>
                </c:pt>
                <c:pt idx="13">
                  <c:v>10290295040</c:v>
                </c:pt>
                <c:pt idx="14">
                  <c:v>10238624409.9982</c:v>
                </c:pt>
                <c:pt idx="15">
                  <c:v>10316741850.16</c:v>
                </c:pt>
              </c:numCache>
            </c:numRef>
          </c:val>
        </c:ser>
        <c:ser>
          <c:idx val="1"/>
          <c:order val="1"/>
          <c:tx>
            <c:strRef>
              <c:f>'[electricity-use-ethekwini.xlsx]Sheet1'!$C$63</c:f>
              <c:strCache>
                <c:ptCount val="1"/>
                <c:pt idx="0">
                  <c:v>Energy (kWh) Purchase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'[electricity-use-ethekwini.xlsx]Sheet1'!$A$64:$A$79</c:f>
              <c:strCache>
                <c:ptCount val="16"/>
                <c:pt idx="0" c:formatCode="0.00">
                  <c:v>2003/2004</c:v>
                </c:pt>
                <c:pt idx="1" c:formatCode="0.00">
                  <c:v>2004/2005</c:v>
                </c:pt>
                <c:pt idx="2" c:formatCode="0.00">
                  <c:v>2005/2006</c:v>
                </c:pt>
                <c:pt idx="3" c:formatCode="0.00">
                  <c:v>2006/2007</c:v>
                </c:pt>
                <c:pt idx="4" c:formatCode="0.00">
                  <c:v>2007/2008</c:v>
                </c:pt>
                <c:pt idx="5" c:formatCode="0.00">
                  <c:v>2008/2009</c:v>
                </c:pt>
                <c:pt idx="6" c:formatCode="0.00">
                  <c:v>2009/2010</c:v>
                </c:pt>
                <c:pt idx="7" c:formatCode="0.00">
                  <c:v>2010/2011</c:v>
                </c:pt>
                <c:pt idx="8" c:formatCode="0.00">
                  <c:v>2011/2012</c:v>
                </c:pt>
                <c:pt idx="9" c:formatCode="0.00">
                  <c:v>2012/2013</c:v>
                </c:pt>
                <c:pt idx="10" c:formatCode="0.00">
                  <c:v>2013/2014</c:v>
                </c:pt>
                <c:pt idx="11" c:formatCode="0.00">
                  <c:v>2014/2015</c:v>
                </c:pt>
                <c:pt idx="12" c:formatCode="0.00">
                  <c:v>2015/2016</c:v>
                </c:pt>
                <c:pt idx="13" c:formatCode="0.00">
                  <c:v>2016/2017</c:v>
                </c:pt>
                <c:pt idx="14" c:formatCode="0.00">
                  <c:v>2017/2018</c:v>
                </c:pt>
                <c:pt idx="15" c:formatCode="@">
                  <c:v>2018/2019</c:v>
                </c:pt>
              </c:strCache>
            </c:strRef>
          </c:cat>
          <c:val>
            <c:numRef>
              <c:f>'[electricity-use-ethekwini.xlsx]Sheet1'!$C$64:$C$79</c:f>
              <c:numCache>
                <c:formatCode>0.00</c:formatCode>
                <c:ptCount val="16"/>
                <c:pt idx="0">
                  <c:v>10803947948</c:v>
                </c:pt>
                <c:pt idx="1">
                  <c:v>11053953456</c:v>
                </c:pt>
                <c:pt idx="2">
                  <c:v>11186048110</c:v>
                </c:pt>
                <c:pt idx="3">
                  <c:v>11580771534</c:v>
                </c:pt>
                <c:pt idx="4">
                  <c:v>11751787312</c:v>
                </c:pt>
                <c:pt idx="5">
                  <c:v>11504658024</c:v>
                </c:pt>
                <c:pt idx="6">
                  <c:v>11495870884</c:v>
                </c:pt>
                <c:pt idx="7">
                  <c:v>11467431990</c:v>
                </c:pt>
                <c:pt idx="8">
                  <c:v>11463371189.048</c:v>
                </c:pt>
                <c:pt idx="9">
                  <c:v>11412377063</c:v>
                </c:pt>
                <c:pt idx="10">
                  <c:v>11236882178</c:v>
                </c:pt>
                <c:pt idx="11">
                  <c:v>11036257466.642</c:v>
                </c:pt>
                <c:pt idx="12">
                  <c:v>11182249956.775</c:v>
                </c:pt>
                <c:pt idx="13">
                  <c:v>11134783813</c:v>
                </c:pt>
                <c:pt idx="14">
                  <c:v>11023465485.065</c:v>
                </c:pt>
                <c:pt idx="15">
                  <c:v>11031571314.33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151556"/>
        <c:axId val="408022939"/>
      </c:barChart>
      <c:catAx>
        <c:axId val="480151556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8022939"/>
        <c:crosses val="autoZero"/>
        <c:auto val="1"/>
        <c:lblAlgn val="ctr"/>
        <c:lblOffset val="100"/>
        <c:noMultiLvlLbl val="0"/>
      </c:catAx>
      <c:valAx>
        <c:axId val="4080229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Energy (kWh)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01515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NEMISA Data Science Hackathon 2021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45" y="2422525"/>
            <a:ext cx="11318875" cy="3167380"/>
          </a:xfrm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4" name="Picture 3" descr="Nemis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225" y="5888355"/>
            <a:ext cx="2136775" cy="969645"/>
          </a:xfrm>
          <a:prstGeom prst="rect">
            <a:avLst/>
          </a:prstGeom>
        </p:spPr>
      </p:pic>
      <p:pic>
        <p:nvPicPr>
          <p:cNvPr id="5" name="Picture 4" descr="Logo-Thekwini__2__400x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7720"/>
            <a:ext cx="1452245" cy="970280"/>
          </a:xfrm>
          <a:prstGeom prst="rect">
            <a:avLst/>
          </a:prstGeom>
        </p:spPr>
      </p:pic>
      <p:pic>
        <p:nvPicPr>
          <p:cNvPr id="6" name="Picture 5" descr="electricity_consumer_esk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785" y="2422525"/>
            <a:ext cx="4456430" cy="240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</a:br>
            <a:r>
              <a:rPr 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THE END...</a:t>
            </a:r>
            <a:b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2870"/>
            <a:ext cx="10843260" cy="4754880"/>
          </a:xfrm>
        </p:spPr>
        <p:txBody>
          <a:bodyPr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4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YOU...</a:t>
            </a:r>
            <a:endParaRPr lang="en-US" sz="4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endParaRPr 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r>
              <a:rPr 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BY: Mvubu Tholumuzi</a:t>
            </a:r>
            <a:endParaRPr 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ETHEKWINI MUNICIPALITY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03600" y="1240790"/>
            <a:ext cx="5384800" cy="2315845"/>
          </a:xfrm>
          <a:prstGeom prst="rect">
            <a:avLst/>
          </a:prstGeom>
        </p:spPr>
      </p:pic>
      <p:pic>
        <p:nvPicPr>
          <p:cNvPr id="5" name="Content Placeholder 4" descr="Capture2021022809070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2965" y="3556635"/>
            <a:ext cx="5386070" cy="1940560"/>
          </a:xfrm>
          <a:prstGeom prst="rect">
            <a:avLst/>
          </a:prstGeom>
        </p:spPr>
      </p:pic>
      <p:pic>
        <p:nvPicPr>
          <p:cNvPr id="6" name="Content Placeholder 5" descr="Nemis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660"/>
            <a:ext cx="1223645" cy="688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POLICY OBJECTIVE</a:t>
            </a: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89920" cy="4953000"/>
          </a:xfrm>
        </p:spPr>
        <p:txBody>
          <a:bodyPr/>
          <a:p>
            <a:pPr algn="l"/>
            <a:r>
              <a:rPr lang="en-US"/>
              <a:t>Energy (kWh) shortage in EThekwini municipality.</a:t>
            </a:r>
            <a:endParaRPr lang="en-US"/>
          </a:p>
          <a:p>
            <a:pPr algn="l"/>
            <a:r>
              <a:rPr lang="en-US" sz="1800"/>
              <a:t>https://edge.durban/dataset/electricity-usage/</a:t>
            </a:r>
            <a:endParaRPr lang="en-US" sz="1800"/>
          </a:p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5" name="Picture 4" descr="Nemis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595"/>
            <a:ext cx="1197610" cy="700405"/>
          </a:xfrm>
          <a:prstGeom prst="rect">
            <a:avLst/>
          </a:prstGeom>
        </p:spPr>
      </p:pic>
      <p:graphicFrame>
        <p:nvGraphicFramePr>
          <p:cNvPr id="10" name="Content Placeholder 9"/>
          <p:cNvGraphicFramePr/>
          <p:nvPr>
            <p:ph sz="half" idx="2"/>
          </p:nvPr>
        </p:nvGraphicFramePr>
        <p:xfrm>
          <a:off x="2846705" y="2419985"/>
          <a:ext cx="5923280" cy="370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</a:b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LINEAR REGRESSION MODEL</a:t>
            </a:r>
            <a:b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558145" cy="684530"/>
          </a:xfrm>
        </p:spPr>
        <p:txBody>
          <a:bodyPr/>
          <a:p>
            <a:r>
              <a:rPr lang="en-US" sz="2400"/>
              <a:t>Datasets relationship</a:t>
            </a:r>
            <a:endParaRPr lang="en-US" sz="2400"/>
          </a:p>
          <a:p>
            <a:r>
              <a:rPr lang="en-US" sz="2400"/>
              <a:t>Null hypothesis: The number of customers determines the amount of energy purchased.</a:t>
            </a:r>
            <a:endParaRPr lang="en-US" sz="2400"/>
          </a:p>
        </p:txBody>
      </p:sp>
      <p:pic>
        <p:nvPicPr>
          <p:cNvPr id="5" name="Content Placeholder 4" descr="Relatio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74770" y="2337435"/>
            <a:ext cx="6478270" cy="3748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Nemis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5855"/>
            <a:ext cx="1115695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CONT...</a:t>
            </a:r>
            <a:endParaRPr lang="en-US"/>
          </a:p>
        </p:txBody>
      </p:sp>
      <p:pic>
        <p:nvPicPr>
          <p:cNvPr id="5" name="Content Placeholder 4" descr="Relatio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23645" y="2097405"/>
            <a:ext cx="6411595" cy="3521710"/>
          </a:xfrm>
          <a:prstGeom prst="rect">
            <a:avLst/>
          </a:prstGeom>
        </p:spPr>
      </p:pic>
      <p:pic>
        <p:nvPicPr>
          <p:cNvPr id="8" name="Content Placeholder 5" descr="Nemisa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6256655"/>
            <a:ext cx="1223010" cy="601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6" descr="Relationsh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" y="1174750"/>
            <a:ext cx="9404985" cy="4935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REGRESSION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/>
          <p:nvPr>
            <p:ph idx="1"/>
          </p:nvPr>
        </p:nvSpPr>
        <p:spPr/>
        <p:txBody>
          <a:bodyPr/>
          <a:p>
            <a:r>
              <a:rPr lang="en-US" sz="2400"/>
              <a:t>Regression between energy(kWh) purchased and number of customers.</a:t>
            </a:r>
            <a:endParaRPr lang="en-US" sz="2400"/>
          </a:p>
        </p:txBody>
      </p:sp>
      <p:pic>
        <p:nvPicPr>
          <p:cNvPr id="9" name="Picture 8" descr="download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4030" y="2001520"/>
            <a:ext cx="6019800" cy="3692525"/>
          </a:xfrm>
          <a:prstGeom prst="rect">
            <a:avLst/>
          </a:prstGeom>
        </p:spPr>
      </p:pic>
      <p:pic>
        <p:nvPicPr>
          <p:cNvPr id="11" name="Content Placeholder 5" descr="Nemisa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6256655"/>
            <a:ext cx="1223010" cy="601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</a:b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MODEL PREDICTIONS</a:t>
            </a:r>
            <a:b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400"/>
              <a:t>Trainging the model which is implementing the model.</a:t>
            </a:r>
            <a:endParaRPr lang="en-US" sz="2400"/>
          </a:p>
          <a:p>
            <a:r>
              <a:rPr lang="en-US" sz="2400"/>
              <a:t>Target (actual) against predictions...</a:t>
            </a:r>
            <a:endParaRPr lang="en-US" sz="2400"/>
          </a:p>
          <a:p>
            <a:r>
              <a:rPr lang="en-US" sz="2400"/>
              <a:t>There is a positive linear relationship  between the number of customers and energy(kWh) purchased.</a:t>
            </a:r>
            <a:endParaRPr lang="en-US" sz="2400"/>
          </a:p>
        </p:txBody>
      </p:sp>
      <p:pic>
        <p:nvPicPr>
          <p:cNvPr id="4" name="Picture 3" descr="download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0" y="2856865"/>
            <a:ext cx="6364605" cy="3544570"/>
          </a:xfrm>
          <a:prstGeom prst="rect">
            <a:avLst/>
          </a:prstGeom>
        </p:spPr>
      </p:pic>
      <p:pic>
        <p:nvPicPr>
          <p:cNvPr id="8" name="Content Placeholder 5" descr="Nemisa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6256655"/>
            <a:ext cx="1223010" cy="601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CAN WE USE THIS MODEL?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4953000"/>
          </a:xfrm>
        </p:spPr>
        <p:txBody>
          <a:bodyPr/>
          <a:p>
            <a:r>
              <a:rPr lang="en-US" sz="2000"/>
              <a:t>We can use this model because its residual is normal distributed.</a:t>
            </a:r>
            <a:endParaRPr lang="en-US" sz="2000"/>
          </a:p>
          <a:p>
            <a:r>
              <a:rPr lang="en-US" sz="2000"/>
              <a:t>The R</a:t>
            </a:r>
            <a:r>
              <a:rPr lang="en-US" sz="2000" baseline="30000"/>
              <a:t>2</a:t>
            </a:r>
            <a:r>
              <a:rPr lang="en-US" sz="2000"/>
              <a:t> equals to 0.9999844445606445, this means that there is a large posistive linear association.</a:t>
            </a:r>
            <a:endParaRPr lang="en-US" sz="2000"/>
          </a:p>
          <a:p>
            <a:endParaRPr lang="en-US" sz="20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523490" y="2080895"/>
            <a:ext cx="6205855" cy="4046855"/>
          </a:xfrm>
          <a:prstGeom prst="rect">
            <a:avLst/>
          </a:prstGeom>
        </p:spPr>
      </p:pic>
      <p:pic>
        <p:nvPicPr>
          <p:cNvPr id="8" name="Content Placeholder 5" descr="Nemis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6655"/>
            <a:ext cx="1223010" cy="601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</a:b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sym typeface="+mn-ea"/>
              </a:rPr>
              <a:t>TESTING THE MODEL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29595" cy="4953000"/>
          </a:xfrm>
        </p:spPr>
        <p:txBody>
          <a:bodyPr/>
          <a:p>
            <a:r>
              <a:rPr lang="en-US" sz="2400"/>
              <a:t>Validation of the model.</a:t>
            </a:r>
            <a:endParaRPr lang="en-US" sz="2400"/>
          </a:p>
          <a:p>
            <a:r>
              <a:rPr lang="en-US" sz="2400"/>
              <a:t>Most of the points are on the 45 degree line, our predictions are reliable.</a:t>
            </a:r>
            <a:endParaRPr lang="en-US" sz="2400"/>
          </a:p>
          <a:p>
            <a:endParaRPr lang="en-US" sz="24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632710" y="2165350"/>
            <a:ext cx="6366510" cy="3962400"/>
          </a:xfrm>
          <a:prstGeom prst="rect">
            <a:avLst/>
          </a:prstGeom>
        </p:spPr>
      </p:pic>
      <p:pic>
        <p:nvPicPr>
          <p:cNvPr id="8" name="Content Placeholder 5" descr="Nemis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6655"/>
            <a:ext cx="1223010" cy="601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WPS Presentation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NEMISA Data Science Hackathon 2021</dc:title>
  <dc:creator/>
  <cp:lastModifiedBy>ELITEBOOK 2760</cp:lastModifiedBy>
  <cp:revision>14</cp:revision>
  <dcterms:created xsi:type="dcterms:W3CDTF">2021-02-28T04:32:43Z</dcterms:created>
  <dcterms:modified xsi:type="dcterms:W3CDTF">2021-02-28T09:45:24Z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