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Open Sans" panose="020B0604020202020204" charset="0"/>
      <p:regular r:id="rId17"/>
    </p:embeddedFont>
    <p:embeddedFont>
      <p:font typeface="Open Sans Light" panose="020B0604020202020204" charset="0"/>
      <p:regular r:id="rId18"/>
    </p:embeddedFont>
    <p:embeddedFont>
      <p:font typeface="Open Sans Light Bold" panose="020B0604020202020204" charset="0"/>
      <p:regular r:id="rId19"/>
    </p:embeddedFont>
    <p:embeddedFont>
      <p:font typeface="Telegraf" panose="020B0604020202020204" charset="0"/>
      <p:regular r:id="rId20"/>
    </p:embeddedFont>
    <p:embeddedFont>
      <p:font typeface="Telegraf Bold" panose="020B0604020202020204" charset="0"/>
      <p:regular r:id="rId21"/>
    </p:embeddedFont>
    <p:embeddedFont>
      <p:font typeface="Telegraf Light"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0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190411" y="5084209"/>
            <a:ext cx="10377453" cy="118582"/>
            <a:chOff x="0" y="0"/>
            <a:chExt cx="50013559" cy="571500"/>
          </a:xfrm>
        </p:grpSpPr>
        <p:sp>
          <p:nvSpPr>
            <p:cNvPr id="3" name="Freeform 3"/>
            <p:cNvSpPr/>
            <p:nvPr/>
          </p:nvSpPr>
          <p:spPr>
            <a:xfrm>
              <a:off x="0" y="255270"/>
              <a:ext cx="50013558" cy="69850"/>
            </a:xfrm>
            <a:custGeom>
              <a:avLst/>
              <a:gdLst/>
              <a:ahLst/>
              <a:cxnLst/>
              <a:rect l="l" t="t" r="r" b="b"/>
              <a:pathLst>
                <a:path w="50013558" h="69850">
                  <a:moveTo>
                    <a:pt x="49722729" y="0"/>
                  </a:moveTo>
                  <a:lnTo>
                    <a:pt x="0" y="0"/>
                  </a:lnTo>
                  <a:lnTo>
                    <a:pt x="0" y="69850"/>
                  </a:lnTo>
                  <a:lnTo>
                    <a:pt x="50013558" y="69850"/>
                  </a:lnTo>
                  <a:lnTo>
                    <a:pt x="50013558" y="0"/>
                  </a:lnTo>
                  <a:close/>
                </a:path>
              </a:pathLst>
            </a:custGeom>
            <a:solidFill>
              <a:srgbClr val="000000"/>
            </a:solidFill>
          </p:spPr>
        </p:sp>
      </p:grpSp>
      <p:sp>
        <p:nvSpPr>
          <p:cNvPr id="4" name="AutoShape 4"/>
          <p:cNvSpPr/>
          <p:nvPr/>
        </p:nvSpPr>
        <p:spPr>
          <a:xfrm>
            <a:off x="2590800" y="2914650"/>
            <a:ext cx="12293627" cy="670658"/>
          </a:xfrm>
          <a:prstGeom prst="rect">
            <a:avLst/>
          </a:prstGeom>
          <a:solidFill>
            <a:srgbClr val="F5F5EF"/>
          </a:solidFill>
        </p:spPr>
      </p:sp>
      <p:sp>
        <p:nvSpPr>
          <p:cNvPr id="5" name="AutoShape 5"/>
          <p:cNvSpPr/>
          <p:nvPr/>
        </p:nvSpPr>
        <p:spPr>
          <a:xfrm>
            <a:off x="2590800" y="1562100"/>
            <a:ext cx="7454927" cy="670658"/>
          </a:xfrm>
          <a:prstGeom prst="rect">
            <a:avLst/>
          </a:prstGeom>
          <a:solidFill>
            <a:srgbClr val="F5F5EF"/>
          </a:solidFill>
        </p:spPr>
      </p:sp>
      <p:sp>
        <p:nvSpPr>
          <p:cNvPr id="6" name="TextBox 6"/>
          <p:cNvSpPr txBox="1"/>
          <p:nvPr/>
        </p:nvSpPr>
        <p:spPr>
          <a:xfrm>
            <a:off x="2590800" y="968016"/>
            <a:ext cx="15697200" cy="2487295"/>
          </a:xfrm>
          <a:prstGeom prst="rect">
            <a:avLst/>
          </a:prstGeom>
        </p:spPr>
        <p:txBody>
          <a:bodyPr lIns="0" tIns="0" rIns="0" bIns="0" rtlCol="0" anchor="t">
            <a:spAutoFit/>
          </a:bodyPr>
          <a:lstStyle/>
          <a:p>
            <a:pPr>
              <a:lnSpc>
                <a:spcPts val="10383"/>
              </a:lnSpc>
            </a:pPr>
            <a:r>
              <a:rPr lang="en-US" sz="8800" spc="-193">
                <a:solidFill>
                  <a:srgbClr val="000000"/>
                </a:solidFill>
                <a:latin typeface="Telegraf Bold"/>
              </a:rPr>
              <a:t>Hactives</a:t>
            </a:r>
          </a:p>
          <a:p>
            <a:pPr>
              <a:lnSpc>
                <a:spcPts val="8496"/>
              </a:lnSpc>
            </a:pPr>
            <a:r>
              <a:rPr lang="en-US" sz="7200" spc="-158">
                <a:solidFill>
                  <a:srgbClr val="000000"/>
                </a:solidFill>
                <a:latin typeface="Telegraf Bold"/>
              </a:rPr>
              <a:t>Creatively reducing unemployment</a:t>
            </a:r>
          </a:p>
        </p:txBody>
      </p:sp>
      <p:pic>
        <p:nvPicPr>
          <p:cNvPr id="7" name="Picture 7"/>
          <p:cNvPicPr>
            <a:picLocks noChangeAspect="1"/>
          </p:cNvPicPr>
          <p:nvPr/>
        </p:nvPicPr>
        <p:blipFill>
          <a:blip r:embed="rId2"/>
          <a:srcRect t="20730" b="23870"/>
          <a:stretch>
            <a:fillRect/>
          </a:stretch>
        </p:blipFill>
        <p:spPr>
          <a:xfrm>
            <a:off x="2590800" y="3846157"/>
            <a:ext cx="14668500" cy="54121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190411" y="5084209"/>
            <a:ext cx="10377453" cy="118582"/>
            <a:chOff x="0" y="0"/>
            <a:chExt cx="50013559" cy="571500"/>
          </a:xfrm>
        </p:grpSpPr>
        <p:sp>
          <p:nvSpPr>
            <p:cNvPr id="3" name="Freeform 3"/>
            <p:cNvSpPr/>
            <p:nvPr/>
          </p:nvSpPr>
          <p:spPr>
            <a:xfrm>
              <a:off x="0" y="255270"/>
              <a:ext cx="50013558" cy="69850"/>
            </a:xfrm>
            <a:custGeom>
              <a:avLst/>
              <a:gdLst/>
              <a:ahLst/>
              <a:cxnLst/>
              <a:rect l="l" t="t" r="r" b="b"/>
              <a:pathLst>
                <a:path w="50013558" h="69850">
                  <a:moveTo>
                    <a:pt x="49722729" y="0"/>
                  </a:moveTo>
                  <a:lnTo>
                    <a:pt x="0" y="0"/>
                  </a:lnTo>
                  <a:lnTo>
                    <a:pt x="0" y="69850"/>
                  </a:lnTo>
                  <a:lnTo>
                    <a:pt x="50013558" y="69850"/>
                  </a:lnTo>
                  <a:lnTo>
                    <a:pt x="50013558" y="0"/>
                  </a:lnTo>
                  <a:close/>
                </a:path>
              </a:pathLst>
            </a:custGeom>
            <a:solidFill>
              <a:srgbClr val="000000"/>
            </a:solidFill>
          </p:spPr>
        </p:sp>
      </p:grpSp>
      <p:grpSp>
        <p:nvGrpSpPr>
          <p:cNvPr id="4" name="Group 4"/>
          <p:cNvGrpSpPr/>
          <p:nvPr/>
        </p:nvGrpSpPr>
        <p:grpSpPr>
          <a:xfrm>
            <a:off x="3384255" y="0"/>
            <a:ext cx="8062452" cy="10315575"/>
            <a:chOff x="0" y="0"/>
            <a:chExt cx="8039851" cy="10286657"/>
          </a:xfrm>
        </p:grpSpPr>
        <p:sp>
          <p:nvSpPr>
            <p:cNvPr id="5" name="Freeform 5"/>
            <p:cNvSpPr/>
            <p:nvPr/>
          </p:nvSpPr>
          <p:spPr>
            <a:xfrm>
              <a:off x="0" y="0"/>
              <a:ext cx="8039850" cy="10286657"/>
            </a:xfrm>
            <a:custGeom>
              <a:avLst/>
              <a:gdLst/>
              <a:ahLst/>
              <a:cxnLst/>
              <a:rect l="l" t="t" r="r" b="b"/>
              <a:pathLst>
                <a:path w="8039850" h="10286657">
                  <a:moveTo>
                    <a:pt x="0" y="0"/>
                  </a:moveTo>
                  <a:lnTo>
                    <a:pt x="8039850" y="0"/>
                  </a:lnTo>
                  <a:lnTo>
                    <a:pt x="8039850" y="10286657"/>
                  </a:lnTo>
                  <a:lnTo>
                    <a:pt x="0" y="10286657"/>
                  </a:lnTo>
                  <a:close/>
                </a:path>
              </a:pathLst>
            </a:custGeom>
            <a:solidFill>
              <a:srgbClr val="FFDE00"/>
            </a:solidFill>
          </p:spPr>
        </p:sp>
      </p:grpSp>
      <p:pic>
        <p:nvPicPr>
          <p:cNvPr id="6" name="Picture 6"/>
          <p:cNvPicPr>
            <a:picLocks noChangeAspect="1"/>
          </p:cNvPicPr>
          <p:nvPr/>
        </p:nvPicPr>
        <p:blipFill>
          <a:blip r:embed="rId2"/>
          <a:srcRect/>
          <a:stretch>
            <a:fillRect/>
          </a:stretch>
        </p:blipFill>
        <p:spPr>
          <a:xfrm>
            <a:off x="10843413" y="1252514"/>
            <a:ext cx="4590714" cy="8183447"/>
          </a:xfrm>
          <a:prstGeom prst="rect">
            <a:avLst/>
          </a:prstGeom>
        </p:spPr>
      </p:pic>
      <p:sp>
        <p:nvSpPr>
          <p:cNvPr id="7" name="TextBox 7"/>
          <p:cNvSpPr txBox="1"/>
          <p:nvPr/>
        </p:nvSpPr>
        <p:spPr>
          <a:xfrm>
            <a:off x="4168744" y="1659625"/>
            <a:ext cx="3102325" cy="963804"/>
          </a:xfrm>
          <a:prstGeom prst="rect">
            <a:avLst/>
          </a:prstGeom>
        </p:spPr>
        <p:txBody>
          <a:bodyPr lIns="0" tIns="0" rIns="0" bIns="0" rtlCol="0" anchor="t">
            <a:spAutoFit/>
          </a:bodyPr>
          <a:lstStyle/>
          <a:p>
            <a:pPr>
              <a:lnSpc>
                <a:spcPts val="6945"/>
              </a:lnSpc>
            </a:pPr>
            <a:r>
              <a:rPr lang="en-US" sz="6314">
                <a:solidFill>
                  <a:srgbClr val="000000"/>
                </a:solidFill>
                <a:latin typeface="Telegraf"/>
              </a:rPr>
              <a:t>Solution</a:t>
            </a:r>
          </a:p>
        </p:txBody>
      </p:sp>
      <p:grpSp>
        <p:nvGrpSpPr>
          <p:cNvPr id="8" name="Group 8"/>
          <p:cNvGrpSpPr/>
          <p:nvPr/>
        </p:nvGrpSpPr>
        <p:grpSpPr>
          <a:xfrm>
            <a:off x="4168744" y="7373418"/>
            <a:ext cx="5967980" cy="1382386"/>
            <a:chOff x="0" y="0"/>
            <a:chExt cx="7957307" cy="1843181"/>
          </a:xfrm>
        </p:grpSpPr>
        <p:sp>
          <p:nvSpPr>
            <p:cNvPr id="9" name="TextBox 9"/>
            <p:cNvSpPr txBox="1"/>
            <p:nvPr/>
          </p:nvSpPr>
          <p:spPr>
            <a:xfrm>
              <a:off x="0" y="-76200"/>
              <a:ext cx="5603081" cy="553720"/>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Telegraf Bold"/>
                </a:rPr>
                <a:t>An employee/ seeker's App</a:t>
              </a:r>
            </a:p>
          </p:txBody>
        </p:sp>
        <p:sp>
          <p:nvSpPr>
            <p:cNvPr id="10" name="TextBox 10"/>
            <p:cNvSpPr txBox="1"/>
            <p:nvPr/>
          </p:nvSpPr>
          <p:spPr>
            <a:xfrm>
              <a:off x="0" y="580166"/>
              <a:ext cx="7957307" cy="1263015"/>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Telegraf"/>
                </a:rPr>
                <a:t>An APP that will help employees  find the right skills to learn in order to remain employed and for job seekers to find skills they could learn that are aligned with demand.</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190411" y="5084209"/>
            <a:ext cx="10377453" cy="118582"/>
            <a:chOff x="0" y="0"/>
            <a:chExt cx="50013559" cy="571500"/>
          </a:xfrm>
        </p:grpSpPr>
        <p:sp>
          <p:nvSpPr>
            <p:cNvPr id="3" name="Freeform 3"/>
            <p:cNvSpPr/>
            <p:nvPr/>
          </p:nvSpPr>
          <p:spPr>
            <a:xfrm>
              <a:off x="0" y="255270"/>
              <a:ext cx="50013558" cy="69850"/>
            </a:xfrm>
            <a:custGeom>
              <a:avLst/>
              <a:gdLst/>
              <a:ahLst/>
              <a:cxnLst/>
              <a:rect l="l" t="t" r="r" b="b"/>
              <a:pathLst>
                <a:path w="50013558" h="69850">
                  <a:moveTo>
                    <a:pt x="49722729" y="0"/>
                  </a:moveTo>
                  <a:lnTo>
                    <a:pt x="0" y="0"/>
                  </a:lnTo>
                  <a:lnTo>
                    <a:pt x="0" y="69850"/>
                  </a:lnTo>
                  <a:lnTo>
                    <a:pt x="50013558" y="69850"/>
                  </a:lnTo>
                  <a:lnTo>
                    <a:pt x="50013558" y="0"/>
                  </a:lnTo>
                  <a:close/>
                </a:path>
              </a:pathLst>
            </a:custGeom>
            <a:solidFill>
              <a:srgbClr val="000000"/>
            </a:solidFill>
          </p:spPr>
        </p:sp>
      </p:grpSp>
      <p:grpSp>
        <p:nvGrpSpPr>
          <p:cNvPr id="10" name="Group 10"/>
          <p:cNvGrpSpPr/>
          <p:nvPr/>
        </p:nvGrpSpPr>
        <p:grpSpPr>
          <a:xfrm rot="-5400000">
            <a:off x="12269033" y="4268033"/>
            <a:ext cx="10332227" cy="1705707"/>
            <a:chOff x="0" y="0"/>
            <a:chExt cx="12831820" cy="2118355"/>
          </a:xfrm>
        </p:grpSpPr>
        <p:sp>
          <p:nvSpPr>
            <p:cNvPr id="11" name="Freeform 11"/>
            <p:cNvSpPr/>
            <p:nvPr/>
          </p:nvSpPr>
          <p:spPr>
            <a:xfrm>
              <a:off x="0" y="0"/>
              <a:ext cx="12831820" cy="2118355"/>
            </a:xfrm>
            <a:custGeom>
              <a:avLst/>
              <a:gdLst/>
              <a:ahLst/>
              <a:cxnLst/>
              <a:rect l="l" t="t" r="r" b="b"/>
              <a:pathLst>
                <a:path w="12831820" h="2118355">
                  <a:moveTo>
                    <a:pt x="0" y="0"/>
                  </a:moveTo>
                  <a:lnTo>
                    <a:pt x="12831820" y="0"/>
                  </a:lnTo>
                  <a:lnTo>
                    <a:pt x="12831820" y="2118355"/>
                  </a:lnTo>
                  <a:lnTo>
                    <a:pt x="0" y="2118355"/>
                  </a:lnTo>
                  <a:close/>
                </a:path>
              </a:pathLst>
            </a:custGeom>
            <a:solidFill>
              <a:srgbClr val="FFDE00"/>
            </a:solidFill>
          </p:spPr>
        </p:sp>
      </p:grpSp>
      <p:sp>
        <p:nvSpPr>
          <p:cNvPr id="13" name="TextBox 12">
            <a:extLst>
              <a:ext uri="{FF2B5EF4-FFF2-40B4-BE49-F238E27FC236}">
                <a16:creationId xmlns:a16="http://schemas.microsoft.com/office/drawing/2014/main" id="{2D9AD9AA-1C34-4D27-8EE5-675E8C35F612}"/>
              </a:ext>
            </a:extLst>
          </p:cNvPr>
          <p:cNvSpPr txBox="1"/>
          <p:nvPr/>
        </p:nvSpPr>
        <p:spPr>
          <a:xfrm>
            <a:off x="4495800" y="2324100"/>
            <a:ext cx="13091907" cy="1569660"/>
          </a:xfrm>
          <a:prstGeom prst="rect">
            <a:avLst/>
          </a:prstGeom>
          <a:noFill/>
        </p:spPr>
        <p:txBody>
          <a:bodyPr wrap="square" rtlCol="0">
            <a:spAutoFit/>
          </a:bodyPr>
          <a:lstStyle/>
          <a:p>
            <a:r>
              <a:rPr lang="en-ZA" sz="9600" dirty="0"/>
              <a:t>Thank you so much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1998316" y="8763132"/>
            <a:ext cx="16289684" cy="1523868"/>
            <a:chOff x="0" y="0"/>
            <a:chExt cx="8716254" cy="815388"/>
          </a:xfrm>
        </p:grpSpPr>
        <p:sp>
          <p:nvSpPr>
            <p:cNvPr id="3" name="Freeform 3"/>
            <p:cNvSpPr/>
            <p:nvPr/>
          </p:nvSpPr>
          <p:spPr>
            <a:xfrm>
              <a:off x="0" y="0"/>
              <a:ext cx="8716253" cy="815388"/>
            </a:xfrm>
            <a:custGeom>
              <a:avLst/>
              <a:gdLst/>
              <a:ahLst/>
              <a:cxnLst/>
              <a:rect l="l" t="t" r="r" b="b"/>
              <a:pathLst>
                <a:path w="8716253" h="815388">
                  <a:moveTo>
                    <a:pt x="0" y="0"/>
                  </a:moveTo>
                  <a:lnTo>
                    <a:pt x="8716253" y="0"/>
                  </a:lnTo>
                  <a:lnTo>
                    <a:pt x="8716253" y="815388"/>
                  </a:lnTo>
                  <a:lnTo>
                    <a:pt x="0" y="815388"/>
                  </a:lnTo>
                  <a:close/>
                </a:path>
              </a:pathLst>
            </a:custGeom>
            <a:solidFill>
              <a:srgbClr val="FFDE00"/>
            </a:solidFill>
          </p:spPr>
        </p:sp>
      </p:grpSp>
      <p:grpSp>
        <p:nvGrpSpPr>
          <p:cNvPr id="4" name="Group 4"/>
          <p:cNvGrpSpPr/>
          <p:nvPr/>
        </p:nvGrpSpPr>
        <p:grpSpPr>
          <a:xfrm rot="5400000">
            <a:off x="-3190411" y="5084209"/>
            <a:ext cx="10377453" cy="118582"/>
            <a:chOff x="0" y="0"/>
            <a:chExt cx="50013559" cy="571500"/>
          </a:xfrm>
        </p:grpSpPr>
        <p:sp>
          <p:nvSpPr>
            <p:cNvPr id="5" name="Freeform 5"/>
            <p:cNvSpPr/>
            <p:nvPr/>
          </p:nvSpPr>
          <p:spPr>
            <a:xfrm>
              <a:off x="0" y="255270"/>
              <a:ext cx="50013558" cy="69850"/>
            </a:xfrm>
            <a:custGeom>
              <a:avLst/>
              <a:gdLst/>
              <a:ahLst/>
              <a:cxnLst/>
              <a:rect l="l" t="t" r="r" b="b"/>
              <a:pathLst>
                <a:path w="50013558" h="69850">
                  <a:moveTo>
                    <a:pt x="49722729" y="0"/>
                  </a:moveTo>
                  <a:lnTo>
                    <a:pt x="0" y="0"/>
                  </a:lnTo>
                  <a:lnTo>
                    <a:pt x="0" y="69850"/>
                  </a:lnTo>
                  <a:lnTo>
                    <a:pt x="50013558" y="69850"/>
                  </a:lnTo>
                  <a:lnTo>
                    <a:pt x="50013558" y="0"/>
                  </a:lnTo>
                  <a:close/>
                </a:path>
              </a:pathLst>
            </a:custGeom>
            <a:solidFill>
              <a:srgbClr val="000000"/>
            </a:solidFill>
          </p:spPr>
        </p:sp>
      </p:grpSp>
      <p:grpSp>
        <p:nvGrpSpPr>
          <p:cNvPr id="6" name="Group 6"/>
          <p:cNvGrpSpPr>
            <a:grpSpLocks noChangeAspect="1"/>
          </p:cNvGrpSpPr>
          <p:nvPr/>
        </p:nvGrpSpPr>
        <p:grpSpPr>
          <a:xfrm>
            <a:off x="2057607" y="4143375"/>
            <a:ext cx="3257570" cy="3257557"/>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6863" b="-56205"/>
              </a:stretch>
            </a:blipFill>
          </p:spPr>
        </p:sp>
      </p:grpSp>
      <p:grpSp>
        <p:nvGrpSpPr>
          <p:cNvPr id="8" name="Group 8"/>
          <p:cNvGrpSpPr>
            <a:grpSpLocks noChangeAspect="1"/>
          </p:cNvGrpSpPr>
          <p:nvPr/>
        </p:nvGrpSpPr>
        <p:grpSpPr>
          <a:xfrm>
            <a:off x="5315177" y="4143375"/>
            <a:ext cx="3257570" cy="3257557"/>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grpSp>
        <p:nvGrpSpPr>
          <p:cNvPr id="10" name="Group 10"/>
          <p:cNvGrpSpPr>
            <a:grpSpLocks noChangeAspect="1"/>
          </p:cNvGrpSpPr>
          <p:nvPr/>
        </p:nvGrpSpPr>
        <p:grpSpPr>
          <a:xfrm>
            <a:off x="8572746" y="4143375"/>
            <a:ext cx="3257570" cy="3257557"/>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43749" r="-43749"/>
              </a:stretch>
            </a:blipFill>
          </p:spPr>
        </p:sp>
      </p:grpSp>
      <p:grpSp>
        <p:nvGrpSpPr>
          <p:cNvPr id="12" name="Group 12"/>
          <p:cNvGrpSpPr>
            <a:grpSpLocks noChangeAspect="1"/>
          </p:cNvGrpSpPr>
          <p:nvPr/>
        </p:nvGrpSpPr>
        <p:grpSpPr>
          <a:xfrm>
            <a:off x="11830316" y="4143375"/>
            <a:ext cx="3257570" cy="3257557"/>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a:solidFill>
                <a:srgbClr val="000000"/>
              </a:solidFill>
            </a:ln>
          </p:spPr>
        </p:sp>
      </p:grpSp>
      <p:grpSp>
        <p:nvGrpSpPr>
          <p:cNvPr id="14" name="Group 14"/>
          <p:cNvGrpSpPr>
            <a:grpSpLocks noChangeAspect="1"/>
          </p:cNvGrpSpPr>
          <p:nvPr/>
        </p:nvGrpSpPr>
        <p:grpSpPr>
          <a:xfrm>
            <a:off x="15087885" y="4143375"/>
            <a:ext cx="3257570" cy="3257557"/>
            <a:chOff x="0" y="0"/>
            <a:chExt cx="6350000" cy="6349975"/>
          </a:xfrm>
        </p:grpSpPr>
        <p:sp>
          <p:nvSpPr>
            <p:cNvPr id="15" name="Freeform 1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a:solidFill>
                <a:srgbClr val="000000"/>
              </a:solidFill>
            </a:ln>
          </p:spPr>
        </p:sp>
      </p:grpSp>
      <p:sp>
        <p:nvSpPr>
          <p:cNvPr id="16" name="TextBox 16"/>
          <p:cNvSpPr txBox="1"/>
          <p:nvPr/>
        </p:nvSpPr>
        <p:spPr>
          <a:xfrm>
            <a:off x="3384255" y="1283193"/>
            <a:ext cx="7013415" cy="963804"/>
          </a:xfrm>
          <a:prstGeom prst="rect">
            <a:avLst/>
          </a:prstGeom>
        </p:spPr>
        <p:txBody>
          <a:bodyPr lIns="0" tIns="0" rIns="0" bIns="0" rtlCol="0" anchor="t">
            <a:spAutoFit/>
          </a:bodyPr>
          <a:lstStyle/>
          <a:p>
            <a:pPr>
              <a:lnSpc>
                <a:spcPts val="6945"/>
              </a:lnSpc>
            </a:pPr>
            <a:r>
              <a:rPr lang="en-US" sz="6314">
                <a:solidFill>
                  <a:srgbClr val="000000"/>
                </a:solidFill>
                <a:latin typeface="Telegraf"/>
              </a:rPr>
              <a:t>The Hactives team</a:t>
            </a:r>
          </a:p>
        </p:txBody>
      </p:sp>
      <p:grpSp>
        <p:nvGrpSpPr>
          <p:cNvPr id="17" name="Group 17"/>
          <p:cNvGrpSpPr>
            <a:grpSpLocks noChangeAspect="1"/>
          </p:cNvGrpSpPr>
          <p:nvPr/>
        </p:nvGrpSpPr>
        <p:grpSpPr>
          <a:xfrm>
            <a:off x="11830316" y="4143375"/>
            <a:ext cx="3257570" cy="3257557"/>
            <a:chOff x="0" y="0"/>
            <a:chExt cx="6350000" cy="6349975"/>
          </a:xfrm>
        </p:grpSpPr>
        <p:sp>
          <p:nvSpPr>
            <p:cNvPr id="18" name="Freeform 1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43749" r="-43749"/>
              </a:stretch>
            </a:blipFill>
          </p:spPr>
        </p:sp>
      </p:grpSp>
      <p:grpSp>
        <p:nvGrpSpPr>
          <p:cNvPr id="19" name="Group 19"/>
          <p:cNvGrpSpPr>
            <a:grpSpLocks noChangeAspect="1"/>
          </p:cNvGrpSpPr>
          <p:nvPr/>
        </p:nvGrpSpPr>
        <p:grpSpPr>
          <a:xfrm>
            <a:off x="15087885" y="4143375"/>
            <a:ext cx="3257570" cy="3257557"/>
            <a:chOff x="0" y="0"/>
            <a:chExt cx="6350000" cy="6349975"/>
          </a:xfrm>
        </p:grpSpPr>
        <p:sp>
          <p:nvSpPr>
            <p:cNvPr id="20" name="Freeform 2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43749" r="-43749"/>
              </a:stretch>
            </a:blipFill>
          </p:spPr>
        </p:sp>
      </p:grpSp>
      <p:sp>
        <p:nvSpPr>
          <p:cNvPr id="21" name="TextBox 21"/>
          <p:cNvSpPr txBox="1"/>
          <p:nvPr/>
        </p:nvSpPr>
        <p:spPr>
          <a:xfrm>
            <a:off x="2355868" y="3348669"/>
            <a:ext cx="2661047" cy="580390"/>
          </a:xfrm>
          <a:prstGeom prst="rect">
            <a:avLst/>
          </a:prstGeom>
        </p:spPr>
        <p:txBody>
          <a:bodyPr lIns="0" tIns="0" rIns="0" bIns="0" rtlCol="0" anchor="t">
            <a:spAutoFit/>
          </a:bodyPr>
          <a:lstStyle/>
          <a:p>
            <a:pPr algn="ctr">
              <a:lnSpc>
                <a:spcPts val="4759"/>
              </a:lnSpc>
            </a:pPr>
            <a:r>
              <a:rPr lang="en-US" sz="3400">
                <a:solidFill>
                  <a:srgbClr val="000000"/>
                </a:solidFill>
                <a:latin typeface="Open Sans Light"/>
              </a:rPr>
              <a:t>Nkamogeleng</a:t>
            </a:r>
          </a:p>
        </p:txBody>
      </p:sp>
      <p:sp>
        <p:nvSpPr>
          <p:cNvPr id="22" name="TextBox 22"/>
          <p:cNvSpPr txBox="1"/>
          <p:nvPr/>
        </p:nvSpPr>
        <p:spPr>
          <a:xfrm>
            <a:off x="5560902" y="3348669"/>
            <a:ext cx="2766120" cy="580390"/>
          </a:xfrm>
          <a:prstGeom prst="rect">
            <a:avLst/>
          </a:prstGeom>
        </p:spPr>
        <p:txBody>
          <a:bodyPr lIns="0" tIns="0" rIns="0" bIns="0" rtlCol="0" anchor="t">
            <a:spAutoFit/>
          </a:bodyPr>
          <a:lstStyle/>
          <a:p>
            <a:pPr algn="ctr">
              <a:lnSpc>
                <a:spcPts val="4759"/>
              </a:lnSpc>
            </a:pPr>
            <a:r>
              <a:rPr lang="en-US" sz="3400">
                <a:solidFill>
                  <a:srgbClr val="000000"/>
                </a:solidFill>
                <a:latin typeface="Open Sans Light"/>
              </a:rPr>
              <a:t>Nomthandazo</a:t>
            </a:r>
          </a:p>
        </p:txBody>
      </p:sp>
      <p:sp>
        <p:nvSpPr>
          <p:cNvPr id="23" name="TextBox 23"/>
          <p:cNvSpPr txBox="1"/>
          <p:nvPr/>
        </p:nvSpPr>
        <p:spPr>
          <a:xfrm>
            <a:off x="13698007" y="3348669"/>
            <a:ext cx="788343" cy="580390"/>
          </a:xfrm>
          <a:prstGeom prst="rect">
            <a:avLst/>
          </a:prstGeom>
        </p:spPr>
        <p:txBody>
          <a:bodyPr lIns="0" tIns="0" rIns="0" bIns="0" rtlCol="0" anchor="t">
            <a:spAutoFit/>
          </a:bodyPr>
          <a:lstStyle/>
          <a:p>
            <a:pPr algn="ctr">
              <a:lnSpc>
                <a:spcPts val="4759"/>
              </a:lnSpc>
            </a:pPr>
            <a:r>
              <a:rPr lang="en-US" sz="3400">
                <a:solidFill>
                  <a:srgbClr val="000000"/>
                </a:solidFill>
                <a:latin typeface="Open Sans Light"/>
              </a:rPr>
              <a:t>Dan</a:t>
            </a:r>
          </a:p>
        </p:txBody>
      </p:sp>
      <p:sp>
        <p:nvSpPr>
          <p:cNvPr id="24" name="TextBox 24"/>
          <p:cNvSpPr txBox="1"/>
          <p:nvPr/>
        </p:nvSpPr>
        <p:spPr>
          <a:xfrm>
            <a:off x="10043485" y="3200867"/>
            <a:ext cx="1786830" cy="580390"/>
          </a:xfrm>
          <a:prstGeom prst="rect">
            <a:avLst/>
          </a:prstGeom>
        </p:spPr>
        <p:txBody>
          <a:bodyPr lIns="0" tIns="0" rIns="0" bIns="0" rtlCol="0" anchor="t">
            <a:spAutoFit/>
          </a:bodyPr>
          <a:lstStyle/>
          <a:p>
            <a:pPr algn="ctr">
              <a:lnSpc>
                <a:spcPts val="4759"/>
              </a:lnSpc>
            </a:pPr>
            <a:r>
              <a:rPr lang="en-US" sz="3400">
                <a:solidFill>
                  <a:srgbClr val="000000"/>
                </a:solidFill>
                <a:latin typeface="Open Sans Light"/>
              </a:rPr>
              <a:t>Nduduzo</a:t>
            </a:r>
          </a:p>
        </p:txBody>
      </p:sp>
      <p:sp>
        <p:nvSpPr>
          <p:cNvPr id="25" name="TextBox 25"/>
          <p:cNvSpPr txBox="1"/>
          <p:nvPr/>
        </p:nvSpPr>
        <p:spPr>
          <a:xfrm>
            <a:off x="16461910" y="3457724"/>
            <a:ext cx="1055489" cy="580390"/>
          </a:xfrm>
          <a:prstGeom prst="rect">
            <a:avLst/>
          </a:prstGeom>
        </p:spPr>
        <p:txBody>
          <a:bodyPr lIns="0" tIns="0" rIns="0" bIns="0" rtlCol="0" anchor="t">
            <a:spAutoFit/>
          </a:bodyPr>
          <a:lstStyle/>
          <a:p>
            <a:pPr algn="ctr">
              <a:lnSpc>
                <a:spcPts val="4759"/>
              </a:lnSpc>
            </a:pPr>
            <a:r>
              <a:rPr lang="en-US" sz="3400">
                <a:solidFill>
                  <a:srgbClr val="000000"/>
                </a:solidFill>
                <a:latin typeface="Open Sans Light"/>
              </a:rPr>
              <a:t>Mosa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190411" y="5084209"/>
            <a:ext cx="10377453" cy="118582"/>
            <a:chOff x="0" y="0"/>
            <a:chExt cx="50013559" cy="571500"/>
          </a:xfrm>
        </p:grpSpPr>
        <p:sp>
          <p:nvSpPr>
            <p:cNvPr id="3" name="Freeform 3"/>
            <p:cNvSpPr/>
            <p:nvPr/>
          </p:nvSpPr>
          <p:spPr>
            <a:xfrm>
              <a:off x="0" y="255270"/>
              <a:ext cx="50013558" cy="69850"/>
            </a:xfrm>
            <a:custGeom>
              <a:avLst/>
              <a:gdLst/>
              <a:ahLst/>
              <a:cxnLst/>
              <a:rect l="l" t="t" r="r" b="b"/>
              <a:pathLst>
                <a:path w="50013558" h="69850">
                  <a:moveTo>
                    <a:pt x="49722729" y="0"/>
                  </a:moveTo>
                  <a:lnTo>
                    <a:pt x="0" y="0"/>
                  </a:lnTo>
                  <a:lnTo>
                    <a:pt x="0" y="69850"/>
                  </a:lnTo>
                  <a:lnTo>
                    <a:pt x="50013558" y="69850"/>
                  </a:lnTo>
                  <a:lnTo>
                    <a:pt x="50013558" y="0"/>
                  </a:lnTo>
                  <a:close/>
                </a:path>
              </a:pathLst>
            </a:custGeom>
            <a:solidFill>
              <a:srgbClr val="000000"/>
            </a:solidFill>
          </p:spPr>
        </p:sp>
      </p:grpSp>
      <p:pic>
        <p:nvPicPr>
          <p:cNvPr id="4" name="Picture 4"/>
          <p:cNvPicPr>
            <a:picLocks noChangeAspect="1"/>
          </p:cNvPicPr>
          <p:nvPr/>
        </p:nvPicPr>
        <p:blipFill>
          <a:blip r:embed="rId2"/>
          <a:srcRect l="33366" r="3894"/>
          <a:stretch>
            <a:fillRect/>
          </a:stretch>
        </p:blipFill>
        <p:spPr>
          <a:xfrm>
            <a:off x="3384255" y="2709581"/>
            <a:ext cx="6166688" cy="6548719"/>
          </a:xfrm>
          <a:prstGeom prst="rect">
            <a:avLst/>
          </a:prstGeom>
        </p:spPr>
      </p:pic>
      <p:sp>
        <p:nvSpPr>
          <p:cNvPr id="5" name="TextBox 5"/>
          <p:cNvSpPr txBox="1"/>
          <p:nvPr/>
        </p:nvSpPr>
        <p:spPr>
          <a:xfrm>
            <a:off x="3384255" y="1283193"/>
            <a:ext cx="7248539" cy="1828367"/>
          </a:xfrm>
          <a:prstGeom prst="rect">
            <a:avLst/>
          </a:prstGeom>
        </p:spPr>
        <p:txBody>
          <a:bodyPr lIns="0" tIns="0" rIns="0" bIns="0" rtlCol="0" anchor="t">
            <a:spAutoFit/>
          </a:bodyPr>
          <a:lstStyle/>
          <a:p>
            <a:pPr>
              <a:lnSpc>
                <a:spcPts val="6945"/>
              </a:lnSpc>
            </a:pPr>
            <a:r>
              <a:rPr lang="en-US" sz="6314">
                <a:solidFill>
                  <a:srgbClr val="000000"/>
                </a:solidFill>
                <a:latin typeface="Telegraf"/>
              </a:rPr>
              <a:t>Unemployment related policies</a:t>
            </a:r>
          </a:p>
        </p:txBody>
      </p:sp>
      <p:sp>
        <p:nvSpPr>
          <p:cNvPr id="6" name="TextBox 6"/>
          <p:cNvSpPr txBox="1"/>
          <p:nvPr/>
        </p:nvSpPr>
        <p:spPr>
          <a:xfrm>
            <a:off x="10632794" y="2614331"/>
            <a:ext cx="5858317" cy="1014730"/>
          </a:xfrm>
          <a:prstGeom prst="rect">
            <a:avLst/>
          </a:prstGeom>
        </p:spPr>
        <p:txBody>
          <a:bodyPr lIns="0" tIns="0" rIns="0" bIns="0" rtlCol="0" anchor="t">
            <a:spAutoFit/>
          </a:bodyPr>
          <a:lstStyle/>
          <a:p>
            <a:pPr algn="ctr">
              <a:lnSpc>
                <a:spcPts val="3919"/>
              </a:lnSpc>
              <a:spcBef>
                <a:spcPct val="0"/>
              </a:spcBef>
            </a:pPr>
            <a:r>
              <a:rPr lang="en-US" sz="2800">
                <a:solidFill>
                  <a:srgbClr val="000000"/>
                </a:solidFill>
                <a:latin typeface="Telegraf Bold"/>
              </a:rPr>
              <a:t>Two main causes of unemployment</a:t>
            </a:r>
          </a:p>
        </p:txBody>
      </p:sp>
      <p:sp>
        <p:nvSpPr>
          <p:cNvPr id="7" name="TextBox 7"/>
          <p:cNvSpPr txBox="1"/>
          <p:nvPr/>
        </p:nvSpPr>
        <p:spPr>
          <a:xfrm>
            <a:off x="10632794" y="3691231"/>
            <a:ext cx="7097456" cy="2005330"/>
          </a:xfrm>
          <a:prstGeom prst="rect">
            <a:avLst/>
          </a:prstGeom>
        </p:spPr>
        <p:txBody>
          <a:bodyPr lIns="0" tIns="0" rIns="0" bIns="0" rtlCol="0" anchor="t">
            <a:spAutoFit/>
          </a:bodyPr>
          <a:lstStyle/>
          <a:p>
            <a:pPr marL="604519" lvl="1" indent="-302260">
              <a:lnSpc>
                <a:spcPts val="3919"/>
              </a:lnSpc>
              <a:buFont typeface="Arial"/>
              <a:buChar char="•"/>
            </a:pPr>
            <a:r>
              <a:rPr lang="en-US" sz="2800">
                <a:solidFill>
                  <a:srgbClr val="000000"/>
                </a:solidFill>
                <a:latin typeface="Telegraf"/>
              </a:rPr>
              <a:t>Recession (Demand increase)</a:t>
            </a:r>
          </a:p>
          <a:p>
            <a:pPr marL="604519" lvl="1" indent="-302260">
              <a:lnSpc>
                <a:spcPts val="3919"/>
              </a:lnSpc>
              <a:buFont typeface="Arial"/>
              <a:buChar char="•"/>
            </a:pPr>
            <a:r>
              <a:rPr lang="en-US" sz="2799">
                <a:solidFill>
                  <a:srgbClr val="000000"/>
                </a:solidFill>
                <a:latin typeface="Telegraf"/>
              </a:rPr>
              <a:t>Natural Growth (structural unemployment/ supply)</a:t>
            </a:r>
          </a:p>
          <a:p>
            <a:pPr>
              <a:lnSpc>
                <a:spcPts val="3919"/>
              </a:lnSpc>
              <a:spcBef>
                <a:spcPct val="0"/>
              </a:spcBef>
            </a:pPr>
            <a:endParaRPr lang="en-US" sz="2799">
              <a:solidFill>
                <a:srgbClr val="000000"/>
              </a:solidFill>
              <a:latin typeface="Telegraf"/>
            </a:endParaRPr>
          </a:p>
        </p:txBody>
      </p:sp>
      <p:sp>
        <p:nvSpPr>
          <p:cNvPr id="8" name="TextBox 8"/>
          <p:cNvSpPr txBox="1"/>
          <p:nvPr/>
        </p:nvSpPr>
        <p:spPr>
          <a:xfrm>
            <a:off x="10893787" y="6193000"/>
            <a:ext cx="5858317" cy="519430"/>
          </a:xfrm>
          <a:prstGeom prst="rect">
            <a:avLst/>
          </a:prstGeom>
        </p:spPr>
        <p:txBody>
          <a:bodyPr lIns="0" tIns="0" rIns="0" bIns="0" rtlCol="0" anchor="t">
            <a:spAutoFit/>
          </a:bodyPr>
          <a:lstStyle/>
          <a:p>
            <a:pPr algn="ctr">
              <a:lnSpc>
                <a:spcPts val="3919"/>
              </a:lnSpc>
              <a:spcBef>
                <a:spcPct val="0"/>
              </a:spcBef>
            </a:pPr>
            <a:r>
              <a:rPr lang="en-US" sz="2800">
                <a:solidFill>
                  <a:srgbClr val="000000"/>
                </a:solidFill>
                <a:latin typeface="Telegraf Bold"/>
              </a:rPr>
              <a:t>Two main policy strategies</a:t>
            </a:r>
          </a:p>
        </p:txBody>
      </p:sp>
      <p:sp>
        <p:nvSpPr>
          <p:cNvPr id="9" name="TextBox 9"/>
          <p:cNvSpPr txBox="1"/>
          <p:nvPr/>
        </p:nvSpPr>
        <p:spPr>
          <a:xfrm>
            <a:off x="10632794" y="6757670"/>
            <a:ext cx="7097456" cy="2500630"/>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000000"/>
                </a:solidFill>
                <a:latin typeface="Telegraf"/>
              </a:rPr>
              <a:t>Demand side policies to reduce demand-deficient unemployment</a:t>
            </a:r>
          </a:p>
          <a:p>
            <a:pPr marL="604519" lvl="1" indent="-302260">
              <a:lnSpc>
                <a:spcPts val="3919"/>
              </a:lnSpc>
              <a:buFont typeface="Arial"/>
              <a:buChar char="•"/>
            </a:pPr>
            <a:r>
              <a:rPr lang="en-US" sz="2799">
                <a:solidFill>
                  <a:srgbClr val="000000"/>
                </a:solidFill>
                <a:latin typeface="Telegraf"/>
              </a:rPr>
              <a:t>Supply side policies to reduce structural unemployment </a:t>
            </a:r>
          </a:p>
          <a:p>
            <a:pPr>
              <a:lnSpc>
                <a:spcPts val="3919"/>
              </a:lnSpc>
              <a:spcBef>
                <a:spcPct val="0"/>
              </a:spcBef>
            </a:pPr>
            <a:endParaRPr lang="en-US" sz="2799">
              <a:solidFill>
                <a:srgbClr val="000000"/>
              </a:solidFill>
              <a:latin typeface="Telegraf"/>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190411" y="5084209"/>
            <a:ext cx="10377453" cy="118582"/>
            <a:chOff x="0" y="0"/>
            <a:chExt cx="50013559" cy="571500"/>
          </a:xfrm>
        </p:grpSpPr>
        <p:sp>
          <p:nvSpPr>
            <p:cNvPr id="3" name="Freeform 3"/>
            <p:cNvSpPr/>
            <p:nvPr/>
          </p:nvSpPr>
          <p:spPr>
            <a:xfrm>
              <a:off x="0" y="255270"/>
              <a:ext cx="50013558" cy="69850"/>
            </a:xfrm>
            <a:custGeom>
              <a:avLst/>
              <a:gdLst/>
              <a:ahLst/>
              <a:cxnLst/>
              <a:rect l="l" t="t" r="r" b="b"/>
              <a:pathLst>
                <a:path w="50013558" h="69850">
                  <a:moveTo>
                    <a:pt x="49722729" y="0"/>
                  </a:moveTo>
                  <a:lnTo>
                    <a:pt x="0" y="0"/>
                  </a:lnTo>
                  <a:lnTo>
                    <a:pt x="0" y="69850"/>
                  </a:lnTo>
                  <a:lnTo>
                    <a:pt x="50013558" y="69850"/>
                  </a:lnTo>
                  <a:lnTo>
                    <a:pt x="50013558" y="0"/>
                  </a:lnTo>
                  <a:close/>
                </a:path>
              </a:pathLst>
            </a:custGeom>
            <a:solidFill>
              <a:srgbClr val="000000"/>
            </a:solidFill>
          </p:spPr>
        </p:sp>
      </p:grpSp>
      <p:grpSp>
        <p:nvGrpSpPr>
          <p:cNvPr id="4" name="Group 4"/>
          <p:cNvGrpSpPr/>
          <p:nvPr/>
        </p:nvGrpSpPr>
        <p:grpSpPr>
          <a:xfrm>
            <a:off x="15429665" y="-16652"/>
            <a:ext cx="3255303" cy="10332227"/>
            <a:chOff x="0" y="0"/>
            <a:chExt cx="1741842" cy="5528548"/>
          </a:xfrm>
        </p:grpSpPr>
        <p:sp>
          <p:nvSpPr>
            <p:cNvPr id="5" name="Freeform 5"/>
            <p:cNvSpPr/>
            <p:nvPr/>
          </p:nvSpPr>
          <p:spPr>
            <a:xfrm>
              <a:off x="0" y="0"/>
              <a:ext cx="1741842" cy="5528549"/>
            </a:xfrm>
            <a:custGeom>
              <a:avLst/>
              <a:gdLst/>
              <a:ahLst/>
              <a:cxnLst/>
              <a:rect l="l" t="t" r="r" b="b"/>
              <a:pathLst>
                <a:path w="1741842" h="5528549">
                  <a:moveTo>
                    <a:pt x="0" y="0"/>
                  </a:moveTo>
                  <a:lnTo>
                    <a:pt x="1741842" y="0"/>
                  </a:lnTo>
                  <a:lnTo>
                    <a:pt x="1741842" y="5528549"/>
                  </a:lnTo>
                  <a:lnTo>
                    <a:pt x="0" y="5528549"/>
                  </a:lnTo>
                  <a:close/>
                </a:path>
              </a:pathLst>
            </a:custGeom>
            <a:solidFill>
              <a:srgbClr val="FFDE00"/>
            </a:solidFill>
          </p:spPr>
        </p:sp>
      </p:grpSp>
      <p:grpSp>
        <p:nvGrpSpPr>
          <p:cNvPr id="6" name="Group 6"/>
          <p:cNvGrpSpPr/>
          <p:nvPr/>
        </p:nvGrpSpPr>
        <p:grpSpPr>
          <a:xfrm>
            <a:off x="15429665" y="-16652"/>
            <a:ext cx="3255303" cy="10332227"/>
            <a:chOff x="0" y="0"/>
            <a:chExt cx="1741842" cy="5528548"/>
          </a:xfrm>
        </p:grpSpPr>
        <p:sp>
          <p:nvSpPr>
            <p:cNvPr id="7" name="Freeform 7"/>
            <p:cNvSpPr/>
            <p:nvPr/>
          </p:nvSpPr>
          <p:spPr>
            <a:xfrm>
              <a:off x="0" y="0"/>
              <a:ext cx="1741842" cy="5528549"/>
            </a:xfrm>
            <a:custGeom>
              <a:avLst/>
              <a:gdLst/>
              <a:ahLst/>
              <a:cxnLst/>
              <a:rect l="l" t="t" r="r" b="b"/>
              <a:pathLst>
                <a:path w="1741842" h="5528549">
                  <a:moveTo>
                    <a:pt x="0" y="0"/>
                  </a:moveTo>
                  <a:lnTo>
                    <a:pt x="1741842" y="0"/>
                  </a:lnTo>
                  <a:lnTo>
                    <a:pt x="1741842" y="5528549"/>
                  </a:lnTo>
                  <a:lnTo>
                    <a:pt x="0" y="5528549"/>
                  </a:lnTo>
                  <a:close/>
                </a:path>
              </a:pathLst>
            </a:custGeom>
            <a:solidFill>
              <a:srgbClr val="FFDE00"/>
            </a:solidFill>
          </p:spPr>
        </p:sp>
      </p:grpSp>
      <p:pic>
        <p:nvPicPr>
          <p:cNvPr id="8" name="Picture 8"/>
          <p:cNvPicPr>
            <a:picLocks noChangeAspect="1"/>
          </p:cNvPicPr>
          <p:nvPr/>
        </p:nvPicPr>
        <p:blipFill>
          <a:blip r:embed="rId2"/>
          <a:srcRect l="1014" r="481"/>
          <a:stretch>
            <a:fillRect/>
          </a:stretch>
        </p:blipFill>
        <p:spPr>
          <a:xfrm>
            <a:off x="10782274" y="1774620"/>
            <a:ext cx="6275042" cy="1738621"/>
          </a:xfrm>
          <a:prstGeom prst="rect">
            <a:avLst/>
          </a:prstGeom>
        </p:spPr>
      </p:pic>
      <p:sp>
        <p:nvSpPr>
          <p:cNvPr id="9" name="TextBox 9"/>
          <p:cNvSpPr txBox="1"/>
          <p:nvPr/>
        </p:nvSpPr>
        <p:spPr>
          <a:xfrm>
            <a:off x="3384255" y="1283193"/>
            <a:ext cx="3371913" cy="963804"/>
          </a:xfrm>
          <a:prstGeom prst="rect">
            <a:avLst/>
          </a:prstGeom>
        </p:spPr>
        <p:txBody>
          <a:bodyPr lIns="0" tIns="0" rIns="0" bIns="0" rtlCol="0" anchor="t">
            <a:spAutoFit/>
          </a:bodyPr>
          <a:lstStyle/>
          <a:p>
            <a:pPr>
              <a:lnSpc>
                <a:spcPts val="6945"/>
              </a:lnSpc>
            </a:pPr>
            <a:r>
              <a:rPr lang="en-US" sz="6314">
                <a:solidFill>
                  <a:srgbClr val="000000"/>
                </a:solidFill>
                <a:latin typeface="Telegraf"/>
              </a:rPr>
              <a:t>The Data</a:t>
            </a:r>
          </a:p>
        </p:txBody>
      </p:sp>
      <p:sp>
        <p:nvSpPr>
          <p:cNvPr id="10" name="TextBox 10"/>
          <p:cNvSpPr txBox="1"/>
          <p:nvPr/>
        </p:nvSpPr>
        <p:spPr>
          <a:xfrm>
            <a:off x="2968183" y="2977532"/>
            <a:ext cx="7153083" cy="1024757"/>
          </a:xfrm>
          <a:prstGeom prst="rect">
            <a:avLst/>
          </a:prstGeom>
        </p:spPr>
        <p:txBody>
          <a:bodyPr lIns="0" tIns="0" rIns="0" bIns="0" rtlCol="0" anchor="t">
            <a:spAutoFit/>
          </a:bodyPr>
          <a:lstStyle/>
          <a:p>
            <a:pPr algn="ctr">
              <a:lnSpc>
                <a:spcPts val="3962"/>
              </a:lnSpc>
              <a:spcBef>
                <a:spcPct val="0"/>
              </a:spcBef>
            </a:pPr>
            <a:r>
              <a:rPr lang="en-US" sz="2830">
                <a:solidFill>
                  <a:srgbClr val="000000"/>
                </a:solidFill>
                <a:latin typeface="Telegraf Bold"/>
              </a:rPr>
              <a:t>Digital Behavior - Organization and Government</a:t>
            </a:r>
          </a:p>
        </p:txBody>
      </p:sp>
      <p:sp>
        <p:nvSpPr>
          <p:cNvPr id="11" name="TextBox 11"/>
          <p:cNvSpPr txBox="1"/>
          <p:nvPr/>
        </p:nvSpPr>
        <p:spPr>
          <a:xfrm>
            <a:off x="2968183" y="3874531"/>
            <a:ext cx="7279288" cy="450850"/>
          </a:xfrm>
          <a:prstGeom prst="rect">
            <a:avLst/>
          </a:prstGeom>
        </p:spPr>
        <p:txBody>
          <a:bodyPr lIns="0" tIns="0" rIns="0" bIns="0" rtlCol="0" anchor="t">
            <a:spAutoFit/>
          </a:bodyPr>
          <a:lstStyle/>
          <a:p>
            <a:pPr>
              <a:lnSpc>
                <a:spcPts val="3500"/>
              </a:lnSpc>
              <a:spcBef>
                <a:spcPct val="0"/>
              </a:spcBef>
            </a:pPr>
            <a:r>
              <a:rPr lang="en-US" sz="2500">
                <a:solidFill>
                  <a:srgbClr val="000000"/>
                </a:solidFill>
                <a:latin typeface="Telegraf Light"/>
              </a:rPr>
              <a:t>Employee   |           Manager    |         HR Manager</a:t>
            </a:r>
          </a:p>
        </p:txBody>
      </p:sp>
      <p:sp>
        <p:nvSpPr>
          <p:cNvPr id="12" name="TextBox 12"/>
          <p:cNvSpPr txBox="1"/>
          <p:nvPr/>
        </p:nvSpPr>
        <p:spPr>
          <a:xfrm>
            <a:off x="3384255" y="5750996"/>
            <a:ext cx="7279288" cy="2212975"/>
          </a:xfrm>
          <a:prstGeom prst="rect">
            <a:avLst/>
          </a:prstGeom>
        </p:spPr>
        <p:txBody>
          <a:bodyPr lIns="0" tIns="0" rIns="0" bIns="0" rtlCol="0" anchor="t">
            <a:spAutoFit/>
          </a:bodyPr>
          <a:lstStyle/>
          <a:p>
            <a:pPr>
              <a:lnSpc>
                <a:spcPts val="3499"/>
              </a:lnSpc>
            </a:pPr>
            <a:r>
              <a:rPr lang="en-US" sz="2500">
                <a:solidFill>
                  <a:srgbClr val="000000"/>
                </a:solidFill>
                <a:latin typeface="Telegraf Light"/>
              </a:rPr>
              <a:t>EDA - Python </a:t>
            </a:r>
          </a:p>
          <a:p>
            <a:pPr>
              <a:lnSpc>
                <a:spcPts val="3499"/>
              </a:lnSpc>
            </a:pPr>
            <a:endParaRPr lang="en-US" sz="2500">
              <a:solidFill>
                <a:srgbClr val="000000"/>
              </a:solidFill>
              <a:latin typeface="Telegraf Light"/>
            </a:endParaRPr>
          </a:p>
          <a:p>
            <a:pPr>
              <a:lnSpc>
                <a:spcPts val="3499"/>
              </a:lnSpc>
            </a:pPr>
            <a:r>
              <a:rPr lang="en-US" sz="2499">
                <a:solidFill>
                  <a:srgbClr val="000000"/>
                </a:solidFill>
                <a:latin typeface="Telegraf Light"/>
              </a:rPr>
              <a:t>Visualization - Python, Power bi</a:t>
            </a:r>
          </a:p>
          <a:p>
            <a:pPr>
              <a:lnSpc>
                <a:spcPts val="3499"/>
              </a:lnSpc>
            </a:pPr>
            <a:endParaRPr lang="en-US" sz="2499">
              <a:solidFill>
                <a:srgbClr val="000000"/>
              </a:solidFill>
              <a:latin typeface="Telegraf Light"/>
            </a:endParaRPr>
          </a:p>
          <a:p>
            <a:pPr>
              <a:lnSpc>
                <a:spcPts val="3500"/>
              </a:lnSpc>
              <a:spcBef>
                <a:spcPct val="0"/>
              </a:spcBef>
            </a:pPr>
            <a:r>
              <a:rPr lang="en-US" sz="2499">
                <a:solidFill>
                  <a:srgbClr val="000000"/>
                </a:solidFill>
                <a:latin typeface="Telegraf Light"/>
              </a:rPr>
              <a:t>Packaged Solutions - moqups, Visual studio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12602273" y="95606"/>
            <a:ext cx="5685727" cy="10303652"/>
            <a:chOff x="0" y="0"/>
            <a:chExt cx="3042308" cy="5513259"/>
          </a:xfrm>
        </p:grpSpPr>
        <p:sp>
          <p:nvSpPr>
            <p:cNvPr id="3" name="Freeform 3"/>
            <p:cNvSpPr/>
            <p:nvPr/>
          </p:nvSpPr>
          <p:spPr>
            <a:xfrm>
              <a:off x="0" y="0"/>
              <a:ext cx="3042308" cy="5513258"/>
            </a:xfrm>
            <a:custGeom>
              <a:avLst/>
              <a:gdLst/>
              <a:ahLst/>
              <a:cxnLst/>
              <a:rect l="l" t="t" r="r" b="b"/>
              <a:pathLst>
                <a:path w="3042308" h="5513258">
                  <a:moveTo>
                    <a:pt x="0" y="0"/>
                  </a:moveTo>
                  <a:lnTo>
                    <a:pt x="3042308" y="0"/>
                  </a:lnTo>
                  <a:lnTo>
                    <a:pt x="3042308" y="5513258"/>
                  </a:lnTo>
                  <a:lnTo>
                    <a:pt x="0" y="5513258"/>
                  </a:lnTo>
                  <a:close/>
                </a:path>
              </a:pathLst>
            </a:custGeom>
            <a:solidFill>
              <a:srgbClr val="FFDE00"/>
            </a:solidFill>
          </p:spPr>
        </p:sp>
      </p:grpSp>
      <p:grpSp>
        <p:nvGrpSpPr>
          <p:cNvPr id="4" name="Group 4"/>
          <p:cNvGrpSpPr/>
          <p:nvPr/>
        </p:nvGrpSpPr>
        <p:grpSpPr>
          <a:xfrm rot="5400000">
            <a:off x="-3190411" y="5084209"/>
            <a:ext cx="10377453" cy="118582"/>
            <a:chOff x="0" y="0"/>
            <a:chExt cx="50013559" cy="571500"/>
          </a:xfrm>
        </p:grpSpPr>
        <p:sp>
          <p:nvSpPr>
            <p:cNvPr id="5" name="Freeform 5"/>
            <p:cNvSpPr/>
            <p:nvPr/>
          </p:nvSpPr>
          <p:spPr>
            <a:xfrm>
              <a:off x="0" y="255270"/>
              <a:ext cx="50013558" cy="69850"/>
            </a:xfrm>
            <a:custGeom>
              <a:avLst/>
              <a:gdLst/>
              <a:ahLst/>
              <a:cxnLst/>
              <a:rect l="l" t="t" r="r" b="b"/>
              <a:pathLst>
                <a:path w="50013558" h="69850">
                  <a:moveTo>
                    <a:pt x="49722729" y="0"/>
                  </a:moveTo>
                  <a:lnTo>
                    <a:pt x="0" y="0"/>
                  </a:lnTo>
                  <a:lnTo>
                    <a:pt x="0" y="69850"/>
                  </a:lnTo>
                  <a:lnTo>
                    <a:pt x="50013558" y="69850"/>
                  </a:lnTo>
                  <a:lnTo>
                    <a:pt x="50013558" y="0"/>
                  </a:lnTo>
                  <a:close/>
                </a:path>
              </a:pathLst>
            </a:custGeom>
            <a:solidFill>
              <a:srgbClr val="000000"/>
            </a:solidFill>
          </p:spPr>
        </p:sp>
      </p:grpSp>
      <p:pic>
        <p:nvPicPr>
          <p:cNvPr id="6" name="Picture 6"/>
          <p:cNvPicPr>
            <a:picLocks noChangeAspect="1"/>
          </p:cNvPicPr>
          <p:nvPr/>
        </p:nvPicPr>
        <p:blipFill>
          <a:blip r:embed="rId2"/>
          <a:srcRect r="50623"/>
          <a:stretch>
            <a:fillRect/>
          </a:stretch>
        </p:blipFill>
        <p:spPr>
          <a:xfrm>
            <a:off x="2846638" y="1723029"/>
            <a:ext cx="5090883" cy="2836932"/>
          </a:xfrm>
          <a:prstGeom prst="rect">
            <a:avLst/>
          </a:prstGeom>
        </p:spPr>
      </p:pic>
      <p:pic>
        <p:nvPicPr>
          <p:cNvPr id="7" name="Picture 7"/>
          <p:cNvPicPr>
            <a:picLocks noChangeAspect="1"/>
          </p:cNvPicPr>
          <p:nvPr/>
        </p:nvPicPr>
        <p:blipFill>
          <a:blip r:embed="rId2"/>
          <a:srcRect l="51687" t="3627" b="45371"/>
          <a:stretch>
            <a:fillRect/>
          </a:stretch>
        </p:blipFill>
        <p:spPr>
          <a:xfrm>
            <a:off x="2846638" y="4581089"/>
            <a:ext cx="5090883" cy="1478720"/>
          </a:xfrm>
          <a:prstGeom prst="rect">
            <a:avLst/>
          </a:prstGeom>
        </p:spPr>
      </p:pic>
      <p:sp>
        <p:nvSpPr>
          <p:cNvPr id="8" name="TextBox 8"/>
          <p:cNvSpPr txBox="1"/>
          <p:nvPr/>
        </p:nvSpPr>
        <p:spPr>
          <a:xfrm>
            <a:off x="3681825" y="933450"/>
            <a:ext cx="7153083" cy="524056"/>
          </a:xfrm>
          <a:prstGeom prst="rect">
            <a:avLst/>
          </a:prstGeom>
        </p:spPr>
        <p:txBody>
          <a:bodyPr lIns="0" tIns="0" rIns="0" bIns="0" rtlCol="0" anchor="t">
            <a:spAutoFit/>
          </a:bodyPr>
          <a:lstStyle/>
          <a:p>
            <a:pPr algn="ctr">
              <a:lnSpc>
                <a:spcPts val="3962"/>
              </a:lnSpc>
              <a:spcBef>
                <a:spcPct val="0"/>
              </a:spcBef>
            </a:pPr>
            <a:r>
              <a:rPr lang="en-US" sz="2830">
                <a:solidFill>
                  <a:srgbClr val="000000"/>
                </a:solidFill>
                <a:latin typeface="Telegraf Bold"/>
              </a:rPr>
              <a:t>Managers and HR Managers - EDA</a:t>
            </a:r>
          </a:p>
        </p:txBody>
      </p:sp>
      <p:grpSp>
        <p:nvGrpSpPr>
          <p:cNvPr id="9" name="Group 9"/>
          <p:cNvGrpSpPr/>
          <p:nvPr/>
        </p:nvGrpSpPr>
        <p:grpSpPr>
          <a:xfrm>
            <a:off x="15032853" y="3511736"/>
            <a:ext cx="3255147" cy="5898964"/>
            <a:chOff x="0" y="0"/>
            <a:chExt cx="3042308" cy="5513259"/>
          </a:xfrm>
        </p:grpSpPr>
        <p:sp>
          <p:nvSpPr>
            <p:cNvPr id="10" name="Freeform 10"/>
            <p:cNvSpPr/>
            <p:nvPr/>
          </p:nvSpPr>
          <p:spPr>
            <a:xfrm>
              <a:off x="0" y="0"/>
              <a:ext cx="3042308" cy="5513258"/>
            </a:xfrm>
            <a:custGeom>
              <a:avLst/>
              <a:gdLst/>
              <a:ahLst/>
              <a:cxnLst/>
              <a:rect l="l" t="t" r="r" b="b"/>
              <a:pathLst>
                <a:path w="3042308" h="5513258">
                  <a:moveTo>
                    <a:pt x="0" y="0"/>
                  </a:moveTo>
                  <a:lnTo>
                    <a:pt x="3042308" y="0"/>
                  </a:lnTo>
                  <a:lnTo>
                    <a:pt x="3042308" y="5513258"/>
                  </a:lnTo>
                  <a:lnTo>
                    <a:pt x="0" y="5513258"/>
                  </a:lnTo>
                  <a:close/>
                </a:path>
              </a:pathLst>
            </a:custGeom>
            <a:solidFill>
              <a:srgbClr val="FFDE00"/>
            </a:solidFill>
          </p:spPr>
        </p:sp>
      </p:grpSp>
      <p:pic>
        <p:nvPicPr>
          <p:cNvPr id="11" name="Picture 11"/>
          <p:cNvPicPr>
            <a:picLocks noChangeAspect="1"/>
          </p:cNvPicPr>
          <p:nvPr/>
        </p:nvPicPr>
        <p:blipFill>
          <a:blip r:embed="rId3"/>
          <a:srcRect/>
          <a:stretch>
            <a:fillRect/>
          </a:stretch>
        </p:blipFill>
        <p:spPr>
          <a:xfrm rot="5400000">
            <a:off x="13448382" y="4506813"/>
            <a:ext cx="4250675" cy="4250675"/>
          </a:xfrm>
          <a:prstGeom prst="rect">
            <a:avLst/>
          </a:prstGeom>
        </p:spPr>
      </p:pic>
      <p:sp>
        <p:nvSpPr>
          <p:cNvPr id="12" name="TextBox 12"/>
          <p:cNvSpPr txBox="1"/>
          <p:nvPr/>
        </p:nvSpPr>
        <p:spPr>
          <a:xfrm>
            <a:off x="12982400" y="4459188"/>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1</a:t>
            </a:r>
          </a:p>
        </p:txBody>
      </p:sp>
      <p:sp>
        <p:nvSpPr>
          <p:cNvPr id="13" name="TextBox 13"/>
          <p:cNvSpPr txBox="1"/>
          <p:nvPr/>
        </p:nvSpPr>
        <p:spPr>
          <a:xfrm>
            <a:off x="12982400" y="5963946"/>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4</a:t>
            </a:r>
          </a:p>
        </p:txBody>
      </p:sp>
      <p:sp>
        <p:nvSpPr>
          <p:cNvPr id="14" name="TextBox 14"/>
          <p:cNvSpPr txBox="1"/>
          <p:nvPr/>
        </p:nvSpPr>
        <p:spPr>
          <a:xfrm>
            <a:off x="13020581" y="6448378"/>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5</a:t>
            </a:r>
          </a:p>
        </p:txBody>
      </p:sp>
      <p:sp>
        <p:nvSpPr>
          <p:cNvPr id="15" name="TextBox 15"/>
          <p:cNvSpPr txBox="1"/>
          <p:nvPr/>
        </p:nvSpPr>
        <p:spPr>
          <a:xfrm>
            <a:off x="13025685" y="6979612"/>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6</a:t>
            </a:r>
          </a:p>
        </p:txBody>
      </p:sp>
      <p:sp>
        <p:nvSpPr>
          <p:cNvPr id="16" name="TextBox 16"/>
          <p:cNvSpPr txBox="1"/>
          <p:nvPr/>
        </p:nvSpPr>
        <p:spPr>
          <a:xfrm>
            <a:off x="13052951" y="7449461"/>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7</a:t>
            </a:r>
          </a:p>
        </p:txBody>
      </p:sp>
      <p:sp>
        <p:nvSpPr>
          <p:cNvPr id="17" name="TextBox 17"/>
          <p:cNvSpPr txBox="1"/>
          <p:nvPr/>
        </p:nvSpPr>
        <p:spPr>
          <a:xfrm>
            <a:off x="13052951" y="7857242"/>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8</a:t>
            </a:r>
          </a:p>
        </p:txBody>
      </p:sp>
      <p:sp>
        <p:nvSpPr>
          <p:cNvPr id="18" name="TextBox 18"/>
          <p:cNvSpPr txBox="1"/>
          <p:nvPr/>
        </p:nvSpPr>
        <p:spPr>
          <a:xfrm>
            <a:off x="13052951" y="8295887"/>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9</a:t>
            </a:r>
          </a:p>
        </p:txBody>
      </p:sp>
      <p:sp>
        <p:nvSpPr>
          <p:cNvPr id="19" name="TextBox 19"/>
          <p:cNvSpPr txBox="1"/>
          <p:nvPr/>
        </p:nvSpPr>
        <p:spPr>
          <a:xfrm>
            <a:off x="12982400" y="5488489"/>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3</a:t>
            </a:r>
          </a:p>
        </p:txBody>
      </p:sp>
      <p:sp>
        <p:nvSpPr>
          <p:cNvPr id="20" name="TextBox 20"/>
          <p:cNvSpPr txBox="1"/>
          <p:nvPr/>
        </p:nvSpPr>
        <p:spPr>
          <a:xfrm>
            <a:off x="12982400" y="4977354"/>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2</a:t>
            </a:r>
          </a:p>
        </p:txBody>
      </p:sp>
      <p:sp>
        <p:nvSpPr>
          <p:cNvPr id="21" name="TextBox 21"/>
          <p:cNvSpPr txBox="1"/>
          <p:nvPr/>
        </p:nvSpPr>
        <p:spPr>
          <a:xfrm>
            <a:off x="13597595" y="8878031"/>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1</a:t>
            </a:r>
          </a:p>
        </p:txBody>
      </p:sp>
      <p:sp>
        <p:nvSpPr>
          <p:cNvPr id="22" name="TextBox 22"/>
          <p:cNvSpPr txBox="1"/>
          <p:nvPr/>
        </p:nvSpPr>
        <p:spPr>
          <a:xfrm>
            <a:off x="14149737" y="8878031"/>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2</a:t>
            </a:r>
          </a:p>
        </p:txBody>
      </p:sp>
      <p:sp>
        <p:nvSpPr>
          <p:cNvPr id="23" name="TextBox 23"/>
          <p:cNvSpPr txBox="1"/>
          <p:nvPr/>
        </p:nvSpPr>
        <p:spPr>
          <a:xfrm>
            <a:off x="14594519" y="8878031"/>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3</a:t>
            </a:r>
          </a:p>
        </p:txBody>
      </p:sp>
      <p:sp>
        <p:nvSpPr>
          <p:cNvPr id="24" name="TextBox 24"/>
          <p:cNvSpPr txBox="1"/>
          <p:nvPr/>
        </p:nvSpPr>
        <p:spPr>
          <a:xfrm>
            <a:off x="15027741" y="8878031"/>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4</a:t>
            </a:r>
          </a:p>
        </p:txBody>
      </p:sp>
      <p:sp>
        <p:nvSpPr>
          <p:cNvPr id="25" name="TextBox 25"/>
          <p:cNvSpPr txBox="1"/>
          <p:nvPr/>
        </p:nvSpPr>
        <p:spPr>
          <a:xfrm>
            <a:off x="15503169" y="8878031"/>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5</a:t>
            </a:r>
          </a:p>
        </p:txBody>
      </p:sp>
      <p:sp>
        <p:nvSpPr>
          <p:cNvPr id="26" name="TextBox 26"/>
          <p:cNvSpPr txBox="1"/>
          <p:nvPr/>
        </p:nvSpPr>
        <p:spPr>
          <a:xfrm>
            <a:off x="15972148" y="8878031"/>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6</a:t>
            </a:r>
          </a:p>
        </p:txBody>
      </p:sp>
      <p:sp>
        <p:nvSpPr>
          <p:cNvPr id="27" name="TextBox 27"/>
          <p:cNvSpPr txBox="1"/>
          <p:nvPr/>
        </p:nvSpPr>
        <p:spPr>
          <a:xfrm>
            <a:off x="16519326" y="8878031"/>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7</a:t>
            </a:r>
          </a:p>
        </p:txBody>
      </p:sp>
      <p:sp>
        <p:nvSpPr>
          <p:cNvPr id="28" name="TextBox 28"/>
          <p:cNvSpPr txBox="1"/>
          <p:nvPr/>
        </p:nvSpPr>
        <p:spPr>
          <a:xfrm>
            <a:off x="16904314" y="8878031"/>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8</a:t>
            </a:r>
          </a:p>
        </p:txBody>
      </p:sp>
      <p:sp>
        <p:nvSpPr>
          <p:cNvPr id="29" name="TextBox 29"/>
          <p:cNvSpPr txBox="1"/>
          <p:nvPr/>
        </p:nvSpPr>
        <p:spPr>
          <a:xfrm>
            <a:off x="17441119" y="8878031"/>
            <a:ext cx="141101" cy="341733"/>
          </a:xfrm>
          <a:prstGeom prst="rect">
            <a:avLst/>
          </a:prstGeom>
        </p:spPr>
        <p:txBody>
          <a:bodyPr lIns="0" tIns="0" rIns="0" bIns="0" rtlCol="0" anchor="t">
            <a:spAutoFit/>
          </a:bodyPr>
          <a:lstStyle/>
          <a:p>
            <a:pPr algn="ctr">
              <a:lnSpc>
                <a:spcPts val="2725"/>
              </a:lnSpc>
            </a:pPr>
            <a:r>
              <a:rPr lang="en-US" sz="1946">
                <a:solidFill>
                  <a:srgbClr val="000000"/>
                </a:solidFill>
                <a:latin typeface="Open Sans Light"/>
              </a:rPr>
              <a:t>9</a:t>
            </a:r>
          </a:p>
        </p:txBody>
      </p:sp>
      <p:sp>
        <p:nvSpPr>
          <p:cNvPr id="30" name="TextBox 30"/>
          <p:cNvSpPr txBox="1"/>
          <p:nvPr/>
        </p:nvSpPr>
        <p:spPr>
          <a:xfrm>
            <a:off x="9210690" y="6148174"/>
            <a:ext cx="3248435" cy="2972882"/>
          </a:xfrm>
          <a:prstGeom prst="rect">
            <a:avLst/>
          </a:prstGeom>
        </p:spPr>
        <p:txBody>
          <a:bodyPr lIns="0" tIns="0" rIns="0" bIns="0" rtlCol="0" anchor="t">
            <a:spAutoFit/>
          </a:bodyPr>
          <a:lstStyle/>
          <a:p>
            <a:pPr algn="ctr">
              <a:lnSpc>
                <a:spcPts val="2394"/>
              </a:lnSpc>
            </a:pPr>
            <a:r>
              <a:rPr lang="en-US" sz="1710">
                <a:solidFill>
                  <a:srgbClr val="000000"/>
                </a:solidFill>
                <a:latin typeface="Open Sans Light Bold"/>
              </a:rPr>
              <a:t>Labels</a:t>
            </a:r>
          </a:p>
          <a:p>
            <a:pPr algn="ctr">
              <a:lnSpc>
                <a:spcPts val="2394"/>
              </a:lnSpc>
            </a:pPr>
            <a:r>
              <a:rPr lang="en-US" sz="1710">
                <a:solidFill>
                  <a:srgbClr val="000000"/>
                </a:solidFill>
                <a:latin typeface="Open Sans Light"/>
              </a:rPr>
              <a:t>1- Insudstry code</a:t>
            </a:r>
          </a:p>
          <a:p>
            <a:pPr algn="ctr">
              <a:lnSpc>
                <a:spcPts val="2394"/>
              </a:lnSpc>
            </a:pPr>
            <a:r>
              <a:rPr lang="en-US" sz="1710">
                <a:solidFill>
                  <a:srgbClr val="000000"/>
                </a:solidFill>
                <a:latin typeface="Open Sans Light"/>
              </a:rPr>
              <a:t>2 - Job title</a:t>
            </a:r>
          </a:p>
          <a:p>
            <a:pPr algn="ctr">
              <a:lnSpc>
                <a:spcPts val="2394"/>
              </a:lnSpc>
            </a:pPr>
            <a:r>
              <a:rPr lang="en-US" sz="1710">
                <a:solidFill>
                  <a:srgbClr val="000000"/>
                </a:solidFill>
                <a:latin typeface="Open Sans Light"/>
              </a:rPr>
              <a:t>3 - Audit</a:t>
            </a:r>
          </a:p>
          <a:p>
            <a:pPr algn="ctr">
              <a:lnSpc>
                <a:spcPts val="2394"/>
              </a:lnSpc>
            </a:pPr>
            <a:r>
              <a:rPr lang="en-US" sz="1710">
                <a:solidFill>
                  <a:srgbClr val="000000"/>
                </a:solidFill>
                <a:latin typeface="Open Sans Light"/>
              </a:rPr>
              <a:t>4 - Upskill</a:t>
            </a:r>
          </a:p>
          <a:p>
            <a:pPr algn="ctr">
              <a:lnSpc>
                <a:spcPts val="2394"/>
              </a:lnSpc>
            </a:pPr>
            <a:r>
              <a:rPr lang="en-US" sz="1710">
                <a:solidFill>
                  <a:srgbClr val="000000"/>
                </a:solidFill>
                <a:latin typeface="Open Sans Light"/>
              </a:rPr>
              <a:t>5- Negative/positive policy impact</a:t>
            </a:r>
          </a:p>
          <a:p>
            <a:pPr algn="ctr">
              <a:lnSpc>
                <a:spcPts val="2394"/>
              </a:lnSpc>
            </a:pPr>
            <a:r>
              <a:rPr lang="en-US" sz="1710">
                <a:solidFill>
                  <a:srgbClr val="000000"/>
                </a:solidFill>
                <a:latin typeface="Open Sans Light"/>
              </a:rPr>
              <a:t>6 - Budget allocated technology</a:t>
            </a:r>
          </a:p>
          <a:p>
            <a:pPr algn="ctr">
              <a:lnSpc>
                <a:spcPts val="2394"/>
              </a:lnSpc>
            </a:pPr>
            <a:r>
              <a:rPr lang="en-US" sz="1710">
                <a:solidFill>
                  <a:srgbClr val="000000"/>
                </a:solidFill>
                <a:latin typeface="Open Sans Light"/>
              </a:rPr>
              <a:t>7 - Gender</a:t>
            </a:r>
          </a:p>
          <a:p>
            <a:pPr algn="ctr">
              <a:lnSpc>
                <a:spcPts val="2394"/>
              </a:lnSpc>
            </a:pPr>
            <a:r>
              <a:rPr lang="en-US" sz="1710">
                <a:solidFill>
                  <a:srgbClr val="000000"/>
                </a:solidFill>
                <a:latin typeface="Open Sans Light"/>
              </a:rPr>
              <a:t>8 - Educational level</a:t>
            </a:r>
          </a:p>
          <a:p>
            <a:pPr algn="ctr">
              <a:lnSpc>
                <a:spcPts val="2394"/>
              </a:lnSpc>
            </a:pPr>
            <a:r>
              <a:rPr lang="en-US" sz="1710">
                <a:solidFill>
                  <a:srgbClr val="000000"/>
                </a:solidFill>
                <a:latin typeface="Open Sans Light"/>
              </a:rPr>
              <a:t> 9- Race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12602273" y="95606"/>
            <a:ext cx="5685727" cy="10303652"/>
            <a:chOff x="0" y="0"/>
            <a:chExt cx="3042308" cy="5513259"/>
          </a:xfrm>
        </p:grpSpPr>
        <p:sp>
          <p:nvSpPr>
            <p:cNvPr id="3" name="Freeform 3"/>
            <p:cNvSpPr/>
            <p:nvPr/>
          </p:nvSpPr>
          <p:spPr>
            <a:xfrm>
              <a:off x="0" y="0"/>
              <a:ext cx="3042308" cy="5513258"/>
            </a:xfrm>
            <a:custGeom>
              <a:avLst/>
              <a:gdLst/>
              <a:ahLst/>
              <a:cxnLst/>
              <a:rect l="l" t="t" r="r" b="b"/>
              <a:pathLst>
                <a:path w="3042308" h="5513258">
                  <a:moveTo>
                    <a:pt x="0" y="0"/>
                  </a:moveTo>
                  <a:lnTo>
                    <a:pt x="3042308" y="0"/>
                  </a:lnTo>
                  <a:lnTo>
                    <a:pt x="3042308" y="5513258"/>
                  </a:lnTo>
                  <a:lnTo>
                    <a:pt x="0" y="5513258"/>
                  </a:lnTo>
                  <a:close/>
                </a:path>
              </a:pathLst>
            </a:custGeom>
            <a:solidFill>
              <a:srgbClr val="FFDE00"/>
            </a:solidFill>
          </p:spPr>
        </p:sp>
      </p:grpSp>
      <p:grpSp>
        <p:nvGrpSpPr>
          <p:cNvPr id="4" name="Group 4"/>
          <p:cNvGrpSpPr/>
          <p:nvPr/>
        </p:nvGrpSpPr>
        <p:grpSpPr>
          <a:xfrm rot="5400000">
            <a:off x="-3190411" y="5084209"/>
            <a:ext cx="10377453" cy="118582"/>
            <a:chOff x="0" y="0"/>
            <a:chExt cx="50013559" cy="571500"/>
          </a:xfrm>
        </p:grpSpPr>
        <p:sp>
          <p:nvSpPr>
            <p:cNvPr id="5" name="Freeform 5"/>
            <p:cNvSpPr/>
            <p:nvPr/>
          </p:nvSpPr>
          <p:spPr>
            <a:xfrm>
              <a:off x="0" y="255270"/>
              <a:ext cx="50013558" cy="69850"/>
            </a:xfrm>
            <a:custGeom>
              <a:avLst/>
              <a:gdLst/>
              <a:ahLst/>
              <a:cxnLst/>
              <a:rect l="l" t="t" r="r" b="b"/>
              <a:pathLst>
                <a:path w="50013558" h="69850">
                  <a:moveTo>
                    <a:pt x="49722729" y="0"/>
                  </a:moveTo>
                  <a:lnTo>
                    <a:pt x="0" y="0"/>
                  </a:lnTo>
                  <a:lnTo>
                    <a:pt x="0" y="69850"/>
                  </a:lnTo>
                  <a:lnTo>
                    <a:pt x="50013558" y="69850"/>
                  </a:lnTo>
                  <a:lnTo>
                    <a:pt x="50013558" y="0"/>
                  </a:lnTo>
                  <a:close/>
                </a:path>
              </a:pathLst>
            </a:custGeom>
            <a:solidFill>
              <a:srgbClr val="000000"/>
            </a:solidFill>
          </p:spPr>
        </p:sp>
      </p:grpSp>
      <p:pic>
        <p:nvPicPr>
          <p:cNvPr id="6" name="Picture 6"/>
          <p:cNvPicPr>
            <a:picLocks noChangeAspect="1"/>
          </p:cNvPicPr>
          <p:nvPr/>
        </p:nvPicPr>
        <p:blipFill>
          <a:blip r:embed="rId2"/>
          <a:srcRect r="51383"/>
          <a:stretch>
            <a:fillRect/>
          </a:stretch>
        </p:blipFill>
        <p:spPr>
          <a:xfrm>
            <a:off x="3044037" y="2048869"/>
            <a:ext cx="5931189" cy="3198563"/>
          </a:xfrm>
          <a:prstGeom prst="rect">
            <a:avLst/>
          </a:prstGeom>
        </p:spPr>
      </p:pic>
      <p:pic>
        <p:nvPicPr>
          <p:cNvPr id="7" name="Picture 7"/>
          <p:cNvPicPr>
            <a:picLocks noChangeAspect="1"/>
          </p:cNvPicPr>
          <p:nvPr/>
        </p:nvPicPr>
        <p:blipFill>
          <a:blip r:embed="rId2"/>
          <a:srcRect l="48749" r="3434" b="37892"/>
          <a:stretch>
            <a:fillRect/>
          </a:stretch>
        </p:blipFill>
        <p:spPr>
          <a:xfrm>
            <a:off x="3044037" y="5303396"/>
            <a:ext cx="5931189" cy="2019826"/>
          </a:xfrm>
          <a:prstGeom prst="rect">
            <a:avLst/>
          </a:prstGeom>
        </p:spPr>
      </p:pic>
      <p:sp>
        <p:nvSpPr>
          <p:cNvPr id="8" name="TextBox 8"/>
          <p:cNvSpPr txBox="1"/>
          <p:nvPr/>
        </p:nvSpPr>
        <p:spPr>
          <a:xfrm>
            <a:off x="2057607" y="933450"/>
            <a:ext cx="7153083" cy="524056"/>
          </a:xfrm>
          <a:prstGeom prst="rect">
            <a:avLst/>
          </a:prstGeom>
        </p:spPr>
        <p:txBody>
          <a:bodyPr lIns="0" tIns="0" rIns="0" bIns="0" rtlCol="0" anchor="t">
            <a:spAutoFit/>
          </a:bodyPr>
          <a:lstStyle/>
          <a:p>
            <a:pPr algn="ctr">
              <a:lnSpc>
                <a:spcPts val="3962"/>
              </a:lnSpc>
              <a:spcBef>
                <a:spcPct val="0"/>
              </a:spcBef>
            </a:pPr>
            <a:r>
              <a:rPr lang="en-US" sz="2830">
                <a:solidFill>
                  <a:srgbClr val="000000"/>
                </a:solidFill>
                <a:latin typeface="Telegraf Bold"/>
              </a:rPr>
              <a:t>Employee - EDA</a:t>
            </a:r>
          </a:p>
        </p:txBody>
      </p:sp>
      <p:pic>
        <p:nvPicPr>
          <p:cNvPr id="9" name="Picture 9"/>
          <p:cNvPicPr>
            <a:picLocks noChangeAspect="1"/>
          </p:cNvPicPr>
          <p:nvPr/>
        </p:nvPicPr>
        <p:blipFill>
          <a:blip r:embed="rId3"/>
          <a:srcRect/>
          <a:stretch>
            <a:fillRect/>
          </a:stretch>
        </p:blipFill>
        <p:spPr>
          <a:xfrm>
            <a:off x="10437815" y="4179767"/>
            <a:ext cx="6191165" cy="45528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958909" y="5188141"/>
            <a:ext cx="10377453" cy="118582"/>
            <a:chOff x="0" y="0"/>
            <a:chExt cx="50013559" cy="571500"/>
          </a:xfrm>
        </p:grpSpPr>
        <p:sp>
          <p:nvSpPr>
            <p:cNvPr id="3" name="Freeform 3"/>
            <p:cNvSpPr/>
            <p:nvPr/>
          </p:nvSpPr>
          <p:spPr>
            <a:xfrm>
              <a:off x="0" y="255270"/>
              <a:ext cx="50013558" cy="69850"/>
            </a:xfrm>
            <a:custGeom>
              <a:avLst/>
              <a:gdLst/>
              <a:ahLst/>
              <a:cxnLst/>
              <a:rect l="l" t="t" r="r" b="b"/>
              <a:pathLst>
                <a:path w="50013558" h="69850">
                  <a:moveTo>
                    <a:pt x="49722729" y="0"/>
                  </a:moveTo>
                  <a:lnTo>
                    <a:pt x="0" y="0"/>
                  </a:lnTo>
                  <a:lnTo>
                    <a:pt x="0" y="69850"/>
                  </a:lnTo>
                  <a:lnTo>
                    <a:pt x="50013558" y="69850"/>
                  </a:lnTo>
                  <a:lnTo>
                    <a:pt x="50013558" y="0"/>
                  </a:lnTo>
                  <a:close/>
                </a:path>
              </a:pathLst>
            </a:custGeom>
            <a:solidFill>
              <a:srgbClr val="000000"/>
            </a:solidFill>
          </p:spPr>
        </p:sp>
      </p:grpSp>
      <p:grpSp>
        <p:nvGrpSpPr>
          <p:cNvPr id="4" name="Group 4"/>
          <p:cNvGrpSpPr/>
          <p:nvPr/>
        </p:nvGrpSpPr>
        <p:grpSpPr>
          <a:xfrm rot="5400000">
            <a:off x="7195721" y="5188141"/>
            <a:ext cx="10377453" cy="118582"/>
            <a:chOff x="0" y="0"/>
            <a:chExt cx="50013559" cy="571500"/>
          </a:xfrm>
        </p:grpSpPr>
        <p:sp>
          <p:nvSpPr>
            <p:cNvPr id="5" name="Freeform 5"/>
            <p:cNvSpPr/>
            <p:nvPr/>
          </p:nvSpPr>
          <p:spPr>
            <a:xfrm>
              <a:off x="0" y="255270"/>
              <a:ext cx="50013558" cy="69850"/>
            </a:xfrm>
            <a:custGeom>
              <a:avLst/>
              <a:gdLst/>
              <a:ahLst/>
              <a:cxnLst/>
              <a:rect l="l" t="t" r="r" b="b"/>
              <a:pathLst>
                <a:path w="50013558" h="69850">
                  <a:moveTo>
                    <a:pt x="49722729" y="0"/>
                  </a:moveTo>
                  <a:lnTo>
                    <a:pt x="0" y="0"/>
                  </a:lnTo>
                  <a:lnTo>
                    <a:pt x="0" y="69850"/>
                  </a:lnTo>
                  <a:lnTo>
                    <a:pt x="50013558" y="69850"/>
                  </a:lnTo>
                  <a:lnTo>
                    <a:pt x="50013558" y="0"/>
                  </a:lnTo>
                  <a:close/>
                </a:path>
              </a:pathLst>
            </a:custGeom>
            <a:solidFill>
              <a:srgbClr val="000000"/>
            </a:solidFill>
          </p:spPr>
        </p:sp>
      </p:grpSp>
      <p:grpSp>
        <p:nvGrpSpPr>
          <p:cNvPr id="6" name="Group 6"/>
          <p:cNvGrpSpPr/>
          <p:nvPr/>
        </p:nvGrpSpPr>
        <p:grpSpPr>
          <a:xfrm>
            <a:off x="7380206" y="2055946"/>
            <a:ext cx="4402938" cy="472377"/>
            <a:chOff x="0" y="0"/>
            <a:chExt cx="4091087" cy="438920"/>
          </a:xfrm>
        </p:grpSpPr>
        <p:sp>
          <p:nvSpPr>
            <p:cNvPr id="7" name="Freeform 7"/>
            <p:cNvSpPr/>
            <p:nvPr/>
          </p:nvSpPr>
          <p:spPr>
            <a:xfrm>
              <a:off x="0" y="0"/>
              <a:ext cx="4091086" cy="438920"/>
            </a:xfrm>
            <a:custGeom>
              <a:avLst/>
              <a:gdLst/>
              <a:ahLst/>
              <a:cxnLst/>
              <a:rect l="l" t="t" r="r" b="b"/>
              <a:pathLst>
                <a:path w="4091086" h="438920">
                  <a:moveTo>
                    <a:pt x="0" y="0"/>
                  </a:moveTo>
                  <a:lnTo>
                    <a:pt x="4091086" y="0"/>
                  </a:lnTo>
                  <a:lnTo>
                    <a:pt x="4091086" y="438920"/>
                  </a:lnTo>
                  <a:lnTo>
                    <a:pt x="0" y="438920"/>
                  </a:lnTo>
                  <a:close/>
                </a:path>
              </a:pathLst>
            </a:custGeom>
            <a:solidFill>
              <a:srgbClr val="FFDE00"/>
            </a:solidFill>
          </p:spPr>
        </p:sp>
      </p:grpSp>
      <p:grpSp>
        <p:nvGrpSpPr>
          <p:cNvPr id="8" name="Group 8"/>
          <p:cNvGrpSpPr/>
          <p:nvPr/>
        </p:nvGrpSpPr>
        <p:grpSpPr>
          <a:xfrm>
            <a:off x="1028700" y="2055946"/>
            <a:ext cx="4096156" cy="472377"/>
            <a:chOff x="0" y="0"/>
            <a:chExt cx="3806034" cy="438920"/>
          </a:xfrm>
        </p:grpSpPr>
        <p:sp>
          <p:nvSpPr>
            <p:cNvPr id="9" name="Freeform 9"/>
            <p:cNvSpPr/>
            <p:nvPr/>
          </p:nvSpPr>
          <p:spPr>
            <a:xfrm>
              <a:off x="0" y="0"/>
              <a:ext cx="3806034" cy="438920"/>
            </a:xfrm>
            <a:custGeom>
              <a:avLst/>
              <a:gdLst/>
              <a:ahLst/>
              <a:cxnLst/>
              <a:rect l="l" t="t" r="r" b="b"/>
              <a:pathLst>
                <a:path w="3806034" h="438920">
                  <a:moveTo>
                    <a:pt x="0" y="0"/>
                  </a:moveTo>
                  <a:lnTo>
                    <a:pt x="3806034" y="0"/>
                  </a:lnTo>
                  <a:lnTo>
                    <a:pt x="3806034" y="438920"/>
                  </a:lnTo>
                  <a:lnTo>
                    <a:pt x="0" y="438920"/>
                  </a:lnTo>
                  <a:close/>
                </a:path>
              </a:pathLst>
            </a:custGeom>
            <a:solidFill>
              <a:srgbClr val="FFDE00"/>
            </a:solidFill>
          </p:spPr>
        </p:sp>
      </p:grpSp>
      <p:grpSp>
        <p:nvGrpSpPr>
          <p:cNvPr id="10" name="Group 10"/>
          <p:cNvGrpSpPr/>
          <p:nvPr/>
        </p:nvGrpSpPr>
        <p:grpSpPr>
          <a:xfrm>
            <a:off x="13181808" y="2055946"/>
            <a:ext cx="4250831" cy="472377"/>
            <a:chOff x="0" y="0"/>
            <a:chExt cx="3949753" cy="438920"/>
          </a:xfrm>
        </p:grpSpPr>
        <p:sp>
          <p:nvSpPr>
            <p:cNvPr id="11" name="Freeform 11"/>
            <p:cNvSpPr/>
            <p:nvPr/>
          </p:nvSpPr>
          <p:spPr>
            <a:xfrm>
              <a:off x="0" y="0"/>
              <a:ext cx="3949753" cy="438920"/>
            </a:xfrm>
            <a:custGeom>
              <a:avLst/>
              <a:gdLst/>
              <a:ahLst/>
              <a:cxnLst/>
              <a:rect l="l" t="t" r="r" b="b"/>
              <a:pathLst>
                <a:path w="3949753" h="438920">
                  <a:moveTo>
                    <a:pt x="0" y="0"/>
                  </a:moveTo>
                  <a:lnTo>
                    <a:pt x="3949753" y="0"/>
                  </a:lnTo>
                  <a:lnTo>
                    <a:pt x="3949753" y="438920"/>
                  </a:lnTo>
                  <a:lnTo>
                    <a:pt x="0" y="438920"/>
                  </a:lnTo>
                  <a:close/>
                </a:path>
              </a:pathLst>
            </a:custGeom>
            <a:solidFill>
              <a:srgbClr val="FFDE00"/>
            </a:solidFill>
          </p:spPr>
        </p:sp>
      </p:grpSp>
      <p:pic>
        <p:nvPicPr>
          <p:cNvPr id="12" name="Picture 12"/>
          <p:cNvPicPr>
            <a:picLocks noChangeAspect="1"/>
          </p:cNvPicPr>
          <p:nvPr/>
        </p:nvPicPr>
        <p:blipFill>
          <a:blip r:embed="rId2"/>
          <a:srcRect/>
          <a:stretch>
            <a:fillRect/>
          </a:stretch>
        </p:blipFill>
        <p:spPr>
          <a:xfrm>
            <a:off x="1321702" y="3391240"/>
            <a:ext cx="4065147" cy="2637726"/>
          </a:xfrm>
          <a:prstGeom prst="rect">
            <a:avLst/>
          </a:prstGeom>
        </p:spPr>
      </p:pic>
      <p:grpSp>
        <p:nvGrpSpPr>
          <p:cNvPr id="13" name="Group 13"/>
          <p:cNvGrpSpPr/>
          <p:nvPr/>
        </p:nvGrpSpPr>
        <p:grpSpPr>
          <a:xfrm>
            <a:off x="1405690" y="2982747"/>
            <a:ext cx="10377453" cy="118582"/>
            <a:chOff x="0" y="0"/>
            <a:chExt cx="50013559" cy="571500"/>
          </a:xfrm>
        </p:grpSpPr>
        <p:sp>
          <p:nvSpPr>
            <p:cNvPr id="14" name="Freeform 14"/>
            <p:cNvSpPr/>
            <p:nvPr/>
          </p:nvSpPr>
          <p:spPr>
            <a:xfrm>
              <a:off x="0" y="255270"/>
              <a:ext cx="50013558" cy="69850"/>
            </a:xfrm>
            <a:custGeom>
              <a:avLst/>
              <a:gdLst/>
              <a:ahLst/>
              <a:cxnLst/>
              <a:rect l="l" t="t" r="r" b="b"/>
              <a:pathLst>
                <a:path w="50013558" h="69850">
                  <a:moveTo>
                    <a:pt x="49722729" y="0"/>
                  </a:moveTo>
                  <a:lnTo>
                    <a:pt x="0" y="0"/>
                  </a:lnTo>
                  <a:lnTo>
                    <a:pt x="0" y="69850"/>
                  </a:lnTo>
                  <a:lnTo>
                    <a:pt x="50013558" y="69850"/>
                  </a:lnTo>
                  <a:lnTo>
                    <a:pt x="50013558" y="0"/>
                  </a:lnTo>
                  <a:close/>
                </a:path>
              </a:pathLst>
            </a:custGeom>
            <a:solidFill>
              <a:srgbClr val="000000"/>
            </a:solidFill>
          </p:spPr>
        </p:sp>
      </p:grpSp>
      <p:grpSp>
        <p:nvGrpSpPr>
          <p:cNvPr id="15" name="Group 15"/>
          <p:cNvGrpSpPr/>
          <p:nvPr/>
        </p:nvGrpSpPr>
        <p:grpSpPr>
          <a:xfrm>
            <a:off x="3955273" y="6713758"/>
            <a:ext cx="10377453" cy="118582"/>
            <a:chOff x="0" y="0"/>
            <a:chExt cx="50013559" cy="571500"/>
          </a:xfrm>
        </p:grpSpPr>
        <p:sp>
          <p:nvSpPr>
            <p:cNvPr id="16" name="Freeform 16"/>
            <p:cNvSpPr/>
            <p:nvPr/>
          </p:nvSpPr>
          <p:spPr>
            <a:xfrm>
              <a:off x="0" y="255270"/>
              <a:ext cx="50013558" cy="69850"/>
            </a:xfrm>
            <a:custGeom>
              <a:avLst/>
              <a:gdLst/>
              <a:ahLst/>
              <a:cxnLst/>
              <a:rect l="l" t="t" r="r" b="b"/>
              <a:pathLst>
                <a:path w="50013558" h="69850">
                  <a:moveTo>
                    <a:pt x="49722729" y="0"/>
                  </a:moveTo>
                  <a:lnTo>
                    <a:pt x="0" y="0"/>
                  </a:lnTo>
                  <a:lnTo>
                    <a:pt x="0" y="69850"/>
                  </a:lnTo>
                  <a:lnTo>
                    <a:pt x="50013558" y="69850"/>
                  </a:lnTo>
                  <a:lnTo>
                    <a:pt x="50013558" y="0"/>
                  </a:lnTo>
                  <a:close/>
                </a:path>
              </a:pathLst>
            </a:custGeom>
            <a:solidFill>
              <a:srgbClr val="000000"/>
            </a:solidFill>
          </p:spPr>
        </p:sp>
      </p:grpSp>
      <p:pic>
        <p:nvPicPr>
          <p:cNvPr id="17" name="Picture 17"/>
          <p:cNvPicPr>
            <a:picLocks noChangeAspect="1"/>
          </p:cNvPicPr>
          <p:nvPr/>
        </p:nvPicPr>
        <p:blipFill>
          <a:blip r:embed="rId3"/>
          <a:srcRect/>
          <a:stretch>
            <a:fillRect/>
          </a:stretch>
        </p:blipFill>
        <p:spPr>
          <a:xfrm>
            <a:off x="6910322" y="3391240"/>
            <a:ext cx="4335796" cy="2706135"/>
          </a:xfrm>
          <a:prstGeom prst="rect">
            <a:avLst/>
          </a:prstGeom>
        </p:spPr>
      </p:pic>
      <p:pic>
        <p:nvPicPr>
          <p:cNvPr id="18" name="Picture 18"/>
          <p:cNvPicPr>
            <a:picLocks noChangeAspect="1"/>
          </p:cNvPicPr>
          <p:nvPr/>
        </p:nvPicPr>
        <p:blipFill>
          <a:blip r:embed="rId4"/>
          <a:srcRect/>
          <a:stretch>
            <a:fillRect/>
          </a:stretch>
        </p:blipFill>
        <p:spPr>
          <a:xfrm>
            <a:off x="12523021" y="3610372"/>
            <a:ext cx="4909618" cy="2487003"/>
          </a:xfrm>
          <a:prstGeom prst="rect">
            <a:avLst/>
          </a:prstGeom>
        </p:spPr>
      </p:pic>
      <p:sp>
        <p:nvSpPr>
          <p:cNvPr id="19" name="TextBox 19"/>
          <p:cNvSpPr txBox="1"/>
          <p:nvPr/>
        </p:nvSpPr>
        <p:spPr>
          <a:xfrm>
            <a:off x="7483044" y="1564519"/>
            <a:ext cx="3993318" cy="963804"/>
          </a:xfrm>
          <a:prstGeom prst="rect">
            <a:avLst/>
          </a:prstGeom>
        </p:spPr>
        <p:txBody>
          <a:bodyPr lIns="0" tIns="0" rIns="0" bIns="0" rtlCol="0" anchor="t">
            <a:spAutoFit/>
          </a:bodyPr>
          <a:lstStyle/>
          <a:p>
            <a:pPr>
              <a:lnSpc>
                <a:spcPts val="6945"/>
              </a:lnSpc>
            </a:pPr>
            <a:r>
              <a:rPr lang="en-US" sz="6314">
                <a:solidFill>
                  <a:srgbClr val="000000"/>
                </a:solidFill>
                <a:latin typeface="Telegraf"/>
              </a:rPr>
              <a:t>Manager</a:t>
            </a:r>
          </a:p>
        </p:txBody>
      </p:sp>
      <p:sp>
        <p:nvSpPr>
          <p:cNvPr id="20" name="TextBox 20"/>
          <p:cNvSpPr txBox="1"/>
          <p:nvPr/>
        </p:nvSpPr>
        <p:spPr>
          <a:xfrm>
            <a:off x="13355147" y="1564519"/>
            <a:ext cx="3904153" cy="963804"/>
          </a:xfrm>
          <a:prstGeom prst="rect">
            <a:avLst/>
          </a:prstGeom>
        </p:spPr>
        <p:txBody>
          <a:bodyPr lIns="0" tIns="0" rIns="0" bIns="0" rtlCol="0" anchor="t">
            <a:spAutoFit/>
          </a:bodyPr>
          <a:lstStyle/>
          <a:p>
            <a:pPr>
              <a:lnSpc>
                <a:spcPts val="6945"/>
              </a:lnSpc>
            </a:pPr>
            <a:r>
              <a:rPr lang="en-US" sz="6314">
                <a:solidFill>
                  <a:srgbClr val="000000"/>
                </a:solidFill>
                <a:latin typeface="Telegraf"/>
              </a:rPr>
              <a:t>Employee</a:t>
            </a:r>
          </a:p>
        </p:txBody>
      </p:sp>
      <p:sp>
        <p:nvSpPr>
          <p:cNvPr id="21" name="TextBox 21"/>
          <p:cNvSpPr txBox="1"/>
          <p:nvPr/>
        </p:nvSpPr>
        <p:spPr>
          <a:xfrm>
            <a:off x="1131539" y="1328331"/>
            <a:ext cx="4609476" cy="963804"/>
          </a:xfrm>
          <a:prstGeom prst="rect">
            <a:avLst/>
          </a:prstGeom>
        </p:spPr>
        <p:txBody>
          <a:bodyPr lIns="0" tIns="0" rIns="0" bIns="0" rtlCol="0" anchor="t">
            <a:spAutoFit/>
          </a:bodyPr>
          <a:lstStyle/>
          <a:p>
            <a:pPr>
              <a:lnSpc>
                <a:spcPts val="6945"/>
              </a:lnSpc>
            </a:pPr>
            <a:r>
              <a:rPr lang="en-US" sz="6314">
                <a:solidFill>
                  <a:srgbClr val="000000"/>
                </a:solidFill>
                <a:latin typeface="Telegraf"/>
              </a:rPr>
              <a:t>HR Manager</a:t>
            </a:r>
          </a:p>
        </p:txBody>
      </p:sp>
      <p:sp>
        <p:nvSpPr>
          <p:cNvPr id="22" name="TextBox 22"/>
          <p:cNvSpPr txBox="1"/>
          <p:nvPr/>
        </p:nvSpPr>
        <p:spPr>
          <a:xfrm>
            <a:off x="7027890" y="2461648"/>
            <a:ext cx="3814911" cy="580390"/>
          </a:xfrm>
          <a:prstGeom prst="rect">
            <a:avLst/>
          </a:prstGeom>
        </p:spPr>
        <p:txBody>
          <a:bodyPr lIns="0" tIns="0" rIns="0" bIns="0" rtlCol="0" anchor="t">
            <a:spAutoFit/>
          </a:bodyPr>
          <a:lstStyle/>
          <a:p>
            <a:pPr algn="ctr">
              <a:lnSpc>
                <a:spcPts val="4759"/>
              </a:lnSpc>
            </a:pPr>
            <a:r>
              <a:rPr lang="en-US" sz="3400">
                <a:solidFill>
                  <a:srgbClr val="000000"/>
                </a:solidFill>
                <a:latin typeface="Open Sans Light"/>
              </a:rPr>
              <a:t>Years of experience</a:t>
            </a:r>
          </a:p>
        </p:txBody>
      </p:sp>
      <p:sp>
        <p:nvSpPr>
          <p:cNvPr id="23" name="TextBox 23"/>
          <p:cNvSpPr txBox="1"/>
          <p:nvPr/>
        </p:nvSpPr>
        <p:spPr>
          <a:xfrm>
            <a:off x="7762580" y="6133368"/>
            <a:ext cx="2345531" cy="580390"/>
          </a:xfrm>
          <a:prstGeom prst="rect">
            <a:avLst/>
          </a:prstGeom>
        </p:spPr>
        <p:txBody>
          <a:bodyPr lIns="0" tIns="0" rIns="0" bIns="0" rtlCol="0" anchor="t">
            <a:spAutoFit/>
          </a:bodyPr>
          <a:lstStyle/>
          <a:p>
            <a:pPr algn="ctr">
              <a:lnSpc>
                <a:spcPts val="4759"/>
              </a:lnSpc>
            </a:pPr>
            <a:r>
              <a:rPr lang="en-US" sz="3400">
                <a:solidFill>
                  <a:srgbClr val="000000"/>
                </a:solidFill>
                <a:latin typeface="Open Sans Light"/>
              </a:rPr>
              <a:t>Agreements</a:t>
            </a:r>
          </a:p>
        </p:txBody>
      </p:sp>
      <p:sp>
        <p:nvSpPr>
          <p:cNvPr id="24" name="TextBox 24"/>
          <p:cNvSpPr txBox="1"/>
          <p:nvPr/>
        </p:nvSpPr>
        <p:spPr>
          <a:xfrm>
            <a:off x="1619432" y="7187164"/>
            <a:ext cx="4121582" cy="1012190"/>
          </a:xfrm>
          <a:prstGeom prst="rect">
            <a:avLst/>
          </a:prstGeom>
        </p:spPr>
        <p:txBody>
          <a:bodyPr lIns="0" tIns="0" rIns="0" bIns="0" rtlCol="0" anchor="t">
            <a:spAutoFit/>
          </a:bodyPr>
          <a:lstStyle/>
          <a:p>
            <a:pPr algn="ctr">
              <a:lnSpc>
                <a:spcPts val="1959"/>
              </a:lnSpc>
              <a:spcBef>
                <a:spcPct val="0"/>
              </a:spcBef>
            </a:pPr>
            <a:r>
              <a:rPr lang="en-US" sz="1400" spc="141">
                <a:solidFill>
                  <a:srgbClr val="000000"/>
                </a:solidFill>
                <a:latin typeface="Telegraf"/>
              </a:rPr>
              <a:t>DIGITAL TECHNOLOGY IS AN UMBRELLA TERM FOR MOBILE, INTERNET AND COMPUTER-BASED</a:t>
            </a:r>
          </a:p>
          <a:p>
            <a:pPr algn="ctr">
              <a:lnSpc>
                <a:spcPts val="1959"/>
              </a:lnSpc>
              <a:spcBef>
                <a:spcPct val="0"/>
              </a:spcBef>
            </a:pPr>
            <a:r>
              <a:rPr lang="en-US" sz="1400" spc="141">
                <a:solidFill>
                  <a:srgbClr val="000000"/>
                </a:solidFill>
                <a:latin typeface="Telegraf"/>
              </a:rPr>
              <a:t>PRODUCTS AND SOLUTIONS</a:t>
            </a:r>
          </a:p>
        </p:txBody>
      </p:sp>
      <p:sp>
        <p:nvSpPr>
          <p:cNvPr id="25" name="TextBox 25"/>
          <p:cNvSpPr txBox="1"/>
          <p:nvPr/>
        </p:nvSpPr>
        <p:spPr>
          <a:xfrm>
            <a:off x="7930459" y="7310989"/>
            <a:ext cx="3315659" cy="764540"/>
          </a:xfrm>
          <a:prstGeom prst="rect">
            <a:avLst/>
          </a:prstGeom>
        </p:spPr>
        <p:txBody>
          <a:bodyPr lIns="0" tIns="0" rIns="0" bIns="0" rtlCol="0" anchor="t">
            <a:spAutoFit/>
          </a:bodyPr>
          <a:lstStyle/>
          <a:p>
            <a:pPr algn="ctr">
              <a:lnSpc>
                <a:spcPts val="1959"/>
              </a:lnSpc>
              <a:spcBef>
                <a:spcPct val="0"/>
              </a:spcBef>
            </a:pPr>
            <a:r>
              <a:rPr lang="en-US" sz="1400" spc="141">
                <a:solidFill>
                  <a:srgbClr val="000000"/>
                </a:solidFill>
                <a:latin typeface="Telegraf"/>
              </a:rPr>
              <a:t>THE USAGE OF DIGITAL TECHNOLOGY IS TOO COMPLICATED FOR ME</a:t>
            </a:r>
          </a:p>
        </p:txBody>
      </p:sp>
      <p:sp>
        <p:nvSpPr>
          <p:cNvPr id="26" name="TextBox 26"/>
          <p:cNvSpPr txBox="1"/>
          <p:nvPr/>
        </p:nvSpPr>
        <p:spPr>
          <a:xfrm>
            <a:off x="2084364" y="8523605"/>
            <a:ext cx="3191719" cy="1259840"/>
          </a:xfrm>
          <a:prstGeom prst="rect">
            <a:avLst/>
          </a:prstGeom>
        </p:spPr>
        <p:txBody>
          <a:bodyPr lIns="0" tIns="0" rIns="0" bIns="0" rtlCol="0" anchor="t">
            <a:spAutoFit/>
          </a:bodyPr>
          <a:lstStyle/>
          <a:p>
            <a:pPr algn="ctr">
              <a:lnSpc>
                <a:spcPts val="1960"/>
              </a:lnSpc>
              <a:spcBef>
                <a:spcPct val="0"/>
              </a:spcBef>
            </a:pPr>
            <a:r>
              <a:rPr lang="en-US" sz="1400" spc="141">
                <a:solidFill>
                  <a:srgbClr val="000000"/>
                </a:solidFill>
                <a:latin typeface="Telegraf"/>
              </a:rPr>
              <a:t>I CAN STILL USE MY TRADITIONAL </a:t>
            </a:r>
          </a:p>
          <a:p>
            <a:pPr algn="ctr">
              <a:lnSpc>
                <a:spcPts val="1959"/>
              </a:lnSpc>
              <a:spcBef>
                <a:spcPct val="0"/>
              </a:spcBef>
            </a:pPr>
            <a:r>
              <a:rPr lang="en-US" sz="1400" spc="141">
                <a:solidFill>
                  <a:srgbClr val="000000"/>
                </a:solidFill>
                <a:latin typeface="Telegraf"/>
              </a:rPr>
              <a:t>TOOLS, THERE IS NO REAL NEED FOR DIGITAL TECHNOLOGIES</a:t>
            </a:r>
          </a:p>
        </p:txBody>
      </p:sp>
      <p:sp>
        <p:nvSpPr>
          <p:cNvPr id="27" name="TextBox 27"/>
          <p:cNvSpPr txBox="1"/>
          <p:nvPr/>
        </p:nvSpPr>
        <p:spPr>
          <a:xfrm>
            <a:off x="7762580" y="8493760"/>
            <a:ext cx="3395216" cy="764540"/>
          </a:xfrm>
          <a:prstGeom prst="rect">
            <a:avLst/>
          </a:prstGeom>
        </p:spPr>
        <p:txBody>
          <a:bodyPr lIns="0" tIns="0" rIns="0" bIns="0" rtlCol="0" anchor="t">
            <a:spAutoFit/>
          </a:bodyPr>
          <a:lstStyle/>
          <a:p>
            <a:pPr algn="ctr">
              <a:lnSpc>
                <a:spcPts val="1960"/>
              </a:lnSpc>
              <a:spcBef>
                <a:spcPct val="0"/>
              </a:spcBef>
            </a:pPr>
            <a:r>
              <a:rPr lang="en-US" sz="1400" spc="141">
                <a:solidFill>
                  <a:srgbClr val="000000"/>
                </a:solidFill>
                <a:latin typeface="Telegraf"/>
              </a:rPr>
              <a:t>DIGITAL TECHNOLOGY ENABLES </a:t>
            </a:r>
          </a:p>
          <a:p>
            <a:pPr algn="ctr">
              <a:lnSpc>
                <a:spcPts val="1960"/>
              </a:lnSpc>
              <a:spcBef>
                <a:spcPct val="0"/>
              </a:spcBef>
            </a:pPr>
            <a:r>
              <a:rPr lang="en-US" sz="1400" spc="141">
                <a:solidFill>
                  <a:srgbClr val="000000"/>
                </a:solidFill>
                <a:latin typeface="Telegraf"/>
              </a:rPr>
              <a:t>KNOWLEDGE SHARING ACROSS </a:t>
            </a:r>
          </a:p>
          <a:p>
            <a:pPr algn="ctr">
              <a:lnSpc>
                <a:spcPts val="1959"/>
              </a:lnSpc>
              <a:spcBef>
                <a:spcPct val="0"/>
              </a:spcBef>
            </a:pPr>
            <a:r>
              <a:rPr lang="en-US" sz="1400" spc="141">
                <a:solidFill>
                  <a:srgbClr val="000000"/>
                </a:solidFill>
                <a:latin typeface="Telegraf"/>
              </a:rPr>
              <a:t>ORGANISATIONS.</a:t>
            </a:r>
          </a:p>
        </p:txBody>
      </p:sp>
      <p:sp>
        <p:nvSpPr>
          <p:cNvPr id="28" name="TextBox 28"/>
          <p:cNvSpPr txBox="1"/>
          <p:nvPr/>
        </p:nvSpPr>
        <p:spPr>
          <a:xfrm>
            <a:off x="12523021" y="6957294"/>
            <a:ext cx="4909618" cy="1012190"/>
          </a:xfrm>
          <a:prstGeom prst="rect">
            <a:avLst/>
          </a:prstGeom>
        </p:spPr>
        <p:txBody>
          <a:bodyPr lIns="0" tIns="0" rIns="0" bIns="0" rtlCol="0" anchor="t">
            <a:spAutoFit/>
          </a:bodyPr>
          <a:lstStyle/>
          <a:p>
            <a:pPr algn="ctr">
              <a:lnSpc>
                <a:spcPts val="1960"/>
              </a:lnSpc>
              <a:spcBef>
                <a:spcPct val="0"/>
              </a:spcBef>
            </a:pPr>
            <a:r>
              <a:rPr lang="en-US" sz="1400" spc="141">
                <a:solidFill>
                  <a:srgbClr val="000000"/>
                </a:solidFill>
                <a:latin typeface="Telegraf"/>
              </a:rPr>
              <a:t>ABILITY TO QUICKLY LEARN NEW </a:t>
            </a:r>
          </a:p>
          <a:p>
            <a:pPr algn="ctr">
              <a:lnSpc>
                <a:spcPts val="1960"/>
              </a:lnSpc>
              <a:spcBef>
                <a:spcPct val="0"/>
              </a:spcBef>
            </a:pPr>
            <a:r>
              <a:rPr lang="en-US" sz="1400" spc="141">
                <a:solidFill>
                  <a:srgbClr val="000000"/>
                </a:solidFill>
                <a:latin typeface="Telegraf"/>
              </a:rPr>
              <a:t>SOFTWARE (MS PACKAGES, ACCOUNTING PACKAGES, </a:t>
            </a:r>
          </a:p>
          <a:p>
            <a:pPr algn="ctr">
              <a:lnSpc>
                <a:spcPts val="1959"/>
              </a:lnSpc>
              <a:spcBef>
                <a:spcPct val="0"/>
              </a:spcBef>
            </a:pPr>
            <a:r>
              <a:rPr lang="en-US" sz="1400" spc="141">
                <a:solidFill>
                  <a:srgbClr val="000000"/>
                </a:solidFill>
                <a:latin typeface="Telegraf"/>
              </a:rPr>
              <a:t>DESIGNING PACKAGES ETC.)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9543390" y="-45227"/>
            <a:ext cx="8744610" cy="10315575"/>
            <a:chOff x="0" y="0"/>
            <a:chExt cx="12111516" cy="14287343"/>
          </a:xfrm>
        </p:grpSpPr>
        <p:sp>
          <p:nvSpPr>
            <p:cNvPr id="3" name="Freeform 3"/>
            <p:cNvSpPr/>
            <p:nvPr/>
          </p:nvSpPr>
          <p:spPr>
            <a:xfrm>
              <a:off x="0" y="0"/>
              <a:ext cx="12111516" cy="14287343"/>
            </a:xfrm>
            <a:custGeom>
              <a:avLst/>
              <a:gdLst/>
              <a:ahLst/>
              <a:cxnLst/>
              <a:rect l="l" t="t" r="r" b="b"/>
              <a:pathLst>
                <a:path w="12111516" h="14287343">
                  <a:moveTo>
                    <a:pt x="0" y="0"/>
                  </a:moveTo>
                  <a:lnTo>
                    <a:pt x="12111516" y="0"/>
                  </a:lnTo>
                  <a:lnTo>
                    <a:pt x="12111516" y="14287343"/>
                  </a:lnTo>
                  <a:lnTo>
                    <a:pt x="0" y="14287343"/>
                  </a:lnTo>
                  <a:close/>
                </a:path>
              </a:pathLst>
            </a:custGeom>
            <a:solidFill>
              <a:srgbClr val="FFDE00"/>
            </a:solidFill>
          </p:spPr>
        </p:sp>
      </p:grpSp>
      <p:grpSp>
        <p:nvGrpSpPr>
          <p:cNvPr id="4" name="Group 4"/>
          <p:cNvGrpSpPr/>
          <p:nvPr/>
        </p:nvGrpSpPr>
        <p:grpSpPr>
          <a:xfrm>
            <a:off x="1584469" y="651573"/>
            <a:ext cx="4250831" cy="472377"/>
            <a:chOff x="0" y="0"/>
            <a:chExt cx="3949753" cy="438920"/>
          </a:xfrm>
        </p:grpSpPr>
        <p:sp>
          <p:nvSpPr>
            <p:cNvPr id="5" name="Freeform 5"/>
            <p:cNvSpPr/>
            <p:nvPr/>
          </p:nvSpPr>
          <p:spPr>
            <a:xfrm>
              <a:off x="0" y="0"/>
              <a:ext cx="3949753" cy="438920"/>
            </a:xfrm>
            <a:custGeom>
              <a:avLst/>
              <a:gdLst/>
              <a:ahLst/>
              <a:cxnLst/>
              <a:rect l="l" t="t" r="r" b="b"/>
              <a:pathLst>
                <a:path w="3949753" h="438920">
                  <a:moveTo>
                    <a:pt x="0" y="0"/>
                  </a:moveTo>
                  <a:lnTo>
                    <a:pt x="3949753" y="0"/>
                  </a:lnTo>
                  <a:lnTo>
                    <a:pt x="3949753" y="438920"/>
                  </a:lnTo>
                  <a:lnTo>
                    <a:pt x="0" y="438920"/>
                  </a:lnTo>
                  <a:close/>
                </a:path>
              </a:pathLst>
            </a:custGeom>
            <a:solidFill>
              <a:srgbClr val="FFDE00"/>
            </a:solidFill>
          </p:spPr>
        </p:sp>
      </p:grpSp>
      <p:pic>
        <p:nvPicPr>
          <p:cNvPr id="6" name="Picture 6"/>
          <p:cNvPicPr>
            <a:picLocks noChangeAspect="1"/>
          </p:cNvPicPr>
          <p:nvPr/>
        </p:nvPicPr>
        <p:blipFill>
          <a:blip r:embed="rId2"/>
          <a:srcRect/>
          <a:stretch>
            <a:fillRect/>
          </a:stretch>
        </p:blipFill>
        <p:spPr>
          <a:xfrm>
            <a:off x="3083172" y="1482801"/>
            <a:ext cx="10947848" cy="6863387"/>
          </a:xfrm>
          <a:prstGeom prst="rect">
            <a:avLst/>
          </a:prstGeom>
        </p:spPr>
      </p:pic>
      <p:sp>
        <p:nvSpPr>
          <p:cNvPr id="7" name="TextBox 7"/>
          <p:cNvSpPr txBox="1"/>
          <p:nvPr/>
        </p:nvSpPr>
        <p:spPr>
          <a:xfrm>
            <a:off x="1757808" y="160146"/>
            <a:ext cx="3904153" cy="963804"/>
          </a:xfrm>
          <a:prstGeom prst="rect">
            <a:avLst/>
          </a:prstGeom>
        </p:spPr>
        <p:txBody>
          <a:bodyPr lIns="0" tIns="0" rIns="0" bIns="0" rtlCol="0" anchor="t">
            <a:spAutoFit/>
          </a:bodyPr>
          <a:lstStyle/>
          <a:p>
            <a:pPr>
              <a:lnSpc>
                <a:spcPts val="6945"/>
              </a:lnSpc>
            </a:pPr>
            <a:r>
              <a:rPr lang="en-US" sz="6314">
                <a:solidFill>
                  <a:srgbClr val="000000"/>
                </a:solidFill>
                <a:latin typeface="Telegraf"/>
              </a:rPr>
              <a:t>Employee</a:t>
            </a:r>
          </a:p>
        </p:txBody>
      </p:sp>
      <p:sp>
        <p:nvSpPr>
          <p:cNvPr id="8" name="TextBox 8"/>
          <p:cNvSpPr txBox="1"/>
          <p:nvPr/>
        </p:nvSpPr>
        <p:spPr>
          <a:xfrm>
            <a:off x="8152803" y="8409305"/>
            <a:ext cx="2218879" cy="514350"/>
          </a:xfrm>
          <a:prstGeom prst="rect">
            <a:avLst/>
          </a:prstGeom>
        </p:spPr>
        <p:txBody>
          <a:bodyPr lIns="0" tIns="0" rIns="0" bIns="0" rtlCol="0" anchor="t">
            <a:spAutoFit/>
          </a:bodyPr>
          <a:lstStyle/>
          <a:p>
            <a:pPr algn="ctr">
              <a:lnSpc>
                <a:spcPts val="4200"/>
              </a:lnSpc>
            </a:pPr>
            <a:r>
              <a:rPr lang="en-US" sz="3000">
                <a:solidFill>
                  <a:srgbClr val="000000"/>
                </a:solidFill>
                <a:latin typeface="Open Sans"/>
              </a:rPr>
              <a:t>Year of Birth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9543390" y="-45227"/>
            <a:ext cx="8744610" cy="10315575"/>
            <a:chOff x="0" y="0"/>
            <a:chExt cx="12111516" cy="14287343"/>
          </a:xfrm>
        </p:grpSpPr>
        <p:sp>
          <p:nvSpPr>
            <p:cNvPr id="3" name="Freeform 3"/>
            <p:cNvSpPr/>
            <p:nvPr/>
          </p:nvSpPr>
          <p:spPr>
            <a:xfrm>
              <a:off x="0" y="0"/>
              <a:ext cx="12111516" cy="14287343"/>
            </a:xfrm>
            <a:custGeom>
              <a:avLst/>
              <a:gdLst/>
              <a:ahLst/>
              <a:cxnLst/>
              <a:rect l="l" t="t" r="r" b="b"/>
              <a:pathLst>
                <a:path w="12111516" h="14287343">
                  <a:moveTo>
                    <a:pt x="0" y="0"/>
                  </a:moveTo>
                  <a:lnTo>
                    <a:pt x="12111516" y="0"/>
                  </a:lnTo>
                  <a:lnTo>
                    <a:pt x="12111516" y="14287343"/>
                  </a:lnTo>
                  <a:lnTo>
                    <a:pt x="0" y="14287343"/>
                  </a:lnTo>
                  <a:close/>
                </a:path>
              </a:pathLst>
            </a:custGeom>
            <a:solidFill>
              <a:srgbClr val="FFDE00"/>
            </a:solidFill>
          </p:spPr>
        </p:sp>
      </p:grpSp>
      <p:pic>
        <p:nvPicPr>
          <p:cNvPr id="4" name="Picture 4"/>
          <p:cNvPicPr>
            <a:picLocks noChangeAspect="1"/>
          </p:cNvPicPr>
          <p:nvPr/>
        </p:nvPicPr>
        <p:blipFill>
          <a:blip r:embed="rId2"/>
          <a:srcRect t="1413" b="1413"/>
          <a:stretch>
            <a:fillRect/>
          </a:stretch>
        </p:blipFill>
        <p:spPr>
          <a:xfrm>
            <a:off x="1584469" y="1171575"/>
            <a:ext cx="14638987" cy="8268094"/>
          </a:xfrm>
          <a:prstGeom prst="rect">
            <a:avLst/>
          </a:prstGeom>
        </p:spPr>
      </p:pic>
      <p:grpSp>
        <p:nvGrpSpPr>
          <p:cNvPr id="5" name="Group 5"/>
          <p:cNvGrpSpPr/>
          <p:nvPr/>
        </p:nvGrpSpPr>
        <p:grpSpPr>
          <a:xfrm>
            <a:off x="1584469" y="651573"/>
            <a:ext cx="4250831" cy="472377"/>
            <a:chOff x="0" y="0"/>
            <a:chExt cx="3949753" cy="438920"/>
          </a:xfrm>
        </p:grpSpPr>
        <p:sp>
          <p:nvSpPr>
            <p:cNvPr id="6" name="Freeform 6"/>
            <p:cNvSpPr/>
            <p:nvPr/>
          </p:nvSpPr>
          <p:spPr>
            <a:xfrm>
              <a:off x="0" y="0"/>
              <a:ext cx="3949753" cy="438920"/>
            </a:xfrm>
            <a:custGeom>
              <a:avLst/>
              <a:gdLst/>
              <a:ahLst/>
              <a:cxnLst/>
              <a:rect l="l" t="t" r="r" b="b"/>
              <a:pathLst>
                <a:path w="3949753" h="438920">
                  <a:moveTo>
                    <a:pt x="0" y="0"/>
                  </a:moveTo>
                  <a:lnTo>
                    <a:pt x="3949753" y="0"/>
                  </a:lnTo>
                  <a:lnTo>
                    <a:pt x="3949753" y="438920"/>
                  </a:lnTo>
                  <a:lnTo>
                    <a:pt x="0" y="438920"/>
                  </a:lnTo>
                  <a:close/>
                </a:path>
              </a:pathLst>
            </a:custGeom>
            <a:solidFill>
              <a:srgbClr val="FFDE00"/>
            </a:solidFill>
          </p:spPr>
        </p:sp>
      </p:grpSp>
      <p:sp>
        <p:nvSpPr>
          <p:cNvPr id="7" name="TextBox 7"/>
          <p:cNvSpPr txBox="1"/>
          <p:nvPr/>
        </p:nvSpPr>
        <p:spPr>
          <a:xfrm>
            <a:off x="1757808" y="160146"/>
            <a:ext cx="3904153" cy="963804"/>
          </a:xfrm>
          <a:prstGeom prst="rect">
            <a:avLst/>
          </a:prstGeom>
        </p:spPr>
        <p:txBody>
          <a:bodyPr lIns="0" tIns="0" rIns="0" bIns="0" rtlCol="0" anchor="t">
            <a:spAutoFit/>
          </a:bodyPr>
          <a:lstStyle/>
          <a:p>
            <a:pPr>
              <a:lnSpc>
                <a:spcPts val="6945"/>
              </a:lnSpc>
            </a:pPr>
            <a:r>
              <a:rPr lang="en-US" sz="6314">
                <a:solidFill>
                  <a:srgbClr val="000000"/>
                </a:solidFill>
                <a:latin typeface="Telegraf"/>
              </a:rPr>
              <a:t>Employee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265</Words>
  <Application>Microsoft Office PowerPoint</Application>
  <PresentationFormat>Custom</PresentationFormat>
  <Paragraphs>76</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Open Sans Light</vt:lpstr>
      <vt:lpstr>Open Sans Light Bold</vt:lpstr>
      <vt:lpstr>Arial</vt:lpstr>
      <vt:lpstr>Telegraf Bold</vt:lpstr>
      <vt:lpstr>Telegraf Light</vt:lpstr>
      <vt:lpstr>Calibri</vt:lpstr>
      <vt:lpstr>Telegraf</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Hactives Creatively reducing unemployment</dc:title>
  <cp:lastModifiedBy>Kamo Matloga (IN)</cp:lastModifiedBy>
  <cp:revision>2</cp:revision>
  <dcterms:created xsi:type="dcterms:W3CDTF">2006-08-16T00:00:00Z</dcterms:created>
  <dcterms:modified xsi:type="dcterms:W3CDTF">2021-02-28T10:00:23Z</dcterms:modified>
  <dc:identifier>DAEXUYCBaK4</dc:identifier>
</cp:coreProperties>
</file>