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3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4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3718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886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967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7631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0223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7609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3740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797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940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35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145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5054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9086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62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353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943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7936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8CA4E0-8A12-43D1-9881-85D5DE1A351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DAD1B3-D5B8-4C99-B814-7B1D8571EF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0780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D0AC0-54C8-49D1-997A-52A1589706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Good governance and responsive local government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47210-029B-41CF-8BC1-1BD2B4793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4911825"/>
            <a:ext cx="7197726" cy="1405467"/>
          </a:xfrm>
        </p:spPr>
        <p:txBody>
          <a:bodyPr/>
          <a:lstStyle/>
          <a:p>
            <a:r>
              <a:rPr lang="en-ZA" dirty="0"/>
              <a:t>A hackathon presentation done by</a:t>
            </a:r>
          </a:p>
          <a:p>
            <a:r>
              <a:rPr lang="en-ZA" dirty="0"/>
              <a:t>Francis </a:t>
            </a:r>
            <a:r>
              <a:rPr lang="en-ZA" dirty="0" err="1"/>
              <a:t>djumo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5948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103">
            <a:extLst>
              <a:ext uri="{FF2B5EF4-FFF2-40B4-BE49-F238E27FC236}">
                <a16:creationId xmlns:a16="http://schemas.microsoft.com/office/drawing/2014/main" id="{6AF6706C-CF07-43A1-BCC4-CBA5D3382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009FE9-FD9C-43C4-85C1-C9904A2E2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718" y="1661484"/>
            <a:ext cx="4606424" cy="163000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/>
            <a:r>
              <a:rPr lang="en-US" sz="5400" dirty="0"/>
              <a:t>Why Governance?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3F48C-7626-4663-B299-35EC589A0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05" y="3609116"/>
            <a:ext cx="4813437" cy="292947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cap="all" dirty="0"/>
              <a:t>In A time like this, Media and people have something to say about: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cap="all" dirty="0"/>
              <a:t>Mishandling of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cap="all" dirty="0"/>
              <a:t>Corruption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cap="all" dirty="0"/>
              <a:t>Debt &amp; unemployment</a:t>
            </a:r>
          </a:p>
          <a:p>
            <a:r>
              <a:rPr lang="en-US" sz="2000" cap="all" dirty="0"/>
              <a:t>However, it is necessary to find out the Metrics and the feelings of the public on the government’s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cap="all" dirty="0"/>
          </a:p>
        </p:txBody>
      </p:sp>
      <p:pic>
        <p:nvPicPr>
          <p:cNvPr id="6" name="Picture Placeholder 5" descr="Diagram&#10;&#10;Description automatically generated">
            <a:extLst>
              <a:ext uri="{FF2B5EF4-FFF2-40B4-BE49-F238E27FC236}">
                <a16:creationId xmlns:a16="http://schemas.microsoft.com/office/drawing/2014/main" id="{765F27EA-6C89-4B6B-9E32-E4A022C4FB8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2" r="11152"/>
          <a:stretch>
            <a:fillRect/>
          </a:stretch>
        </p:blipFill>
        <p:spPr>
          <a:xfrm>
            <a:off x="6809069" y="639097"/>
            <a:ext cx="4318476" cy="5575439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650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C019-44DD-4AB2-8FCD-0E4ACA63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44044"/>
          </a:xfrm>
        </p:spPr>
        <p:txBody>
          <a:bodyPr/>
          <a:lstStyle/>
          <a:p>
            <a:r>
              <a:rPr lang="en-ZA" dirty="0"/>
              <a:t>Our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DEDD4-514B-4171-8131-8DB65D965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6529191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2400" dirty="0"/>
              <a:t>We will be looking at Water &amp; Sanitation, mainly:</a:t>
            </a:r>
          </a:p>
          <a:p>
            <a:r>
              <a:rPr lang="en-ZA" sz="2400" dirty="0"/>
              <a:t>Sales</a:t>
            </a:r>
          </a:p>
          <a:p>
            <a:r>
              <a:rPr lang="en-ZA" sz="2400" dirty="0"/>
              <a:t>Costs</a:t>
            </a:r>
          </a:p>
          <a:p>
            <a:r>
              <a:rPr lang="en-ZA" sz="2400" dirty="0"/>
              <a:t>Issues </a:t>
            </a:r>
          </a:p>
        </p:txBody>
      </p:sp>
      <p:pic>
        <p:nvPicPr>
          <p:cNvPr id="7" name="Picture 6" descr="A picture containing person, indoor, glass&#10;&#10;Description automatically generated">
            <a:extLst>
              <a:ext uri="{FF2B5EF4-FFF2-40B4-BE49-F238E27FC236}">
                <a16:creationId xmlns:a16="http://schemas.microsoft.com/office/drawing/2014/main" id="{B9E07BF2-FFAA-4066-A436-F8EA2F8EF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595" y="1284962"/>
            <a:ext cx="2570901" cy="428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906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7C746D-49EC-4B7F-A1D5-AA11706CD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69" y="818638"/>
            <a:ext cx="9544185" cy="52138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25314C-5E0A-40C6-878E-071449198750}"/>
              </a:ext>
            </a:extLst>
          </p:cNvPr>
          <p:cNvSpPr txBox="1"/>
          <p:nvPr/>
        </p:nvSpPr>
        <p:spPr>
          <a:xfrm>
            <a:off x="10339754" y="1322364"/>
            <a:ext cx="15615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3200" dirty="0"/>
              <a:t>Legend:</a:t>
            </a:r>
          </a:p>
          <a:p>
            <a:r>
              <a:rPr lang="en-ZA" sz="3200" dirty="0">
                <a:solidFill>
                  <a:srgbClr val="FFFF00"/>
                </a:solidFill>
              </a:rPr>
              <a:t>2016</a:t>
            </a:r>
          </a:p>
          <a:p>
            <a:r>
              <a:rPr lang="en-ZA" sz="3200" dirty="0">
                <a:solidFill>
                  <a:srgbClr val="D34417"/>
                </a:solidFill>
              </a:rPr>
              <a:t>2017</a:t>
            </a:r>
          </a:p>
          <a:p>
            <a:r>
              <a:rPr lang="en-ZA" sz="3200" dirty="0">
                <a:solidFill>
                  <a:schemeClr val="accent2"/>
                </a:solidFill>
              </a:rPr>
              <a:t>2018</a:t>
            </a:r>
          </a:p>
          <a:p>
            <a:r>
              <a:rPr lang="en-ZA" sz="3200" dirty="0">
                <a:solidFill>
                  <a:schemeClr val="accent1">
                    <a:lumMod val="75000"/>
                  </a:schemeClr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649866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CF66E0-168E-40B6-A4D6-DBB369AF9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740" y="3142463"/>
            <a:ext cx="4706520" cy="57307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6F697F-0A77-460E-BFBB-3D4EED584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37" y="263048"/>
            <a:ext cx="11318325" cy="6300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94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5EC67A-30FB-4AEA-AD16-AE77F01EA7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51" r="4217" b="-5"/>
          <a:stretch/>
        </p:blipFill>
        <p:spPr>
          <a:xfrm>
            <a:off x="516466" y="0"/>
            <a:ext cx="11159068" cy="6857990"/>
          </a:xfrm>
          <a:custGeom>
            <a:avLst/>
            <a:gdLst/>
            <a:ahLst/>
            <a:cxnLst/>
            <a:rect l="l" t="t" r="r" b="b"/>
            <a:pathLst>
              <a:path w="11159068" h="6858000">
                <a:moveTo>
                  <a:pt x="1192024" y="0"/>
                </a:moveTo>
                <a:cubicBezTo>
                  <a:pt x="1192024" y="0"/>
                  <a:pt x="1192024" y="0"/>
                  <a:pt x="9967044" y="0"/>
                </a:cubicBezTo>
                <a:cubicBezTo>
                  <a:pt x="10713854" y="942975"/>
                  <a:pt x="11159068" y="2138363"/>
                  <a:pt x="11159068" y="3433763"/>
                </a:cubicBezTo>
                <a:cubicBezTo>
                  <a:pt x="11159068" y="4724400"/>
                  <a:pt x="10718641" y="5915025"/>
                  <a:pt x="9971831" y="6858000"/>
                </a:cubicBezTo>
                <a:cubicBezTo>
                  <a:pt x="9971831" y="6858000"/>
                  <a:pt x="9971831" y="6858000"/>
                  <a:pt x="1187237" y="6858000"/>
                </a:cubicBezTo>
                <a:cubicBezTo>
                  <a:pt x="440427" y="5915025"/>
                  <a:pt x="0" y="4724400"/>
                  <a:pt x="0" y="3433763"/>
                </a:cubicBezTo>
                <a:cubicBezTo>
                  <a:pt x="0" y="2138363"/>
                  <a:pt x="445214" y="942975"/>
                  <a:pt x="1192024" y="0"/>
                </a:cubicBezTo>
                <a:close/>
              </a:path>
            </a:pathLst>
          </a:cu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CAB284-D70C-4A8B-B578-E4769E6961BF}"/>
              </a:ext>
            </a:extLst>
          </p:cNvPr>
          <p:cNvSpPr txBox="1"/>
          <p:nvPr/>
        </p:nvSpPr>
        <p:spPr>
          <a:xfrm>
            <a:off x="9319364" y="1127342"/>
            <a:ext cx="17411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>
                <a:solidFill>
                  <a:schemeClr val="bg2">
                    <a:lumMod val="60000"/>
                    <a:lumOff val="40000"/>
                  </a:schemeClr>
                </a:solidFill>
              </a:rPr>
              <a:t>41% of the issue were closed</a:t>
            </a:r>
          </a:p>
          <a:p>
            <a:r>
              <a:rPr lang="en-ZA" dirty="0">
                <a:solidFill>
                  <a:srgbClr val="D34417"/>
                </a:solidFill>
              </a:rPr>
              <a:t>57% of issue were pending</a:t>
            </a:r>
          </a:p>
          <a:p>
            <a:r>
              <a:rPr lang="en-ZA" dirty="0">
                <a:solidFill>
                  <a:schemeClr val="bg1"/>
                </a:solidFill>
              </a:rPr>
              <a:t>2%</a:t>
            </a:r>
          </a:p>
        </p:txBody>
      </p:sp>
    </p:spTree>
    <p:extLst>
      <p:ext uri="{BB962C8B-B14F-4D97-AF65-F5344CB8AC3E}">
        <p14:creationId xmlns:p14="http://schemas.microsoft.com/office/powerpoint/2010/main" val="3779794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D9AC-E708-47E4-87C6-36367A328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Result: More data is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882CA-2A1A-4E3F-A155-F95B05962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818356"/>
            <a:ext cx="10131425" cy="24551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sz="3200" dirty="0"/>
              <a:t>In this era we need more precise data for governance to make smarter decisions, </a:t>
            </a:r>
            <a:r>
              <a:rPr lang="en-ZA" sz="3200" b="1" u="sng" dirty="0"/>
              <a:t>Obviously!</a:t>
            </a:r>
          </a:p>
          <a:p>
            <a:pPr marL="0" indent="0">
              <a:buNone/>
            </a:pPr>
            <a:endParaRPr lang="en-ZA" sz="3200" b="1" u="sng" dirty="0"/>
          </a:p>
          <a:p>
            <a:pPr marL="0" indent="0">
              <a:buNone/>
            </a:pPr>
            <a:r>
              <a:rPr lang="en-ZA" dirty="0"/>
              <a:t>More importantly:</a:t>
            </a:r>
          </a:p>
          <a:p>
            <a:pPr marL="0" indent="0">
              <a:buNone/>
            </a:pPr>
            <a:r>
              <a:rPr lang="en-ZA" dirty="0"/>
              <a:t>To reduce idle responsiveness</a:t>
            </a:r>
          </a:p>
          <a:p>
            <a:pPr marL="0" indent="0">
              <a:buNone/>
            </a:pPr>
            <a:r>
              <a:rPr lang="en-ZA" dirty="0"/>
              <a:t>To make further, accurate short-term predications in it’s budgeting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48103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B67F5-DF33-4202-B7B1-7D03D5B43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Solution: GIVE PEOPLE TO TOOLS TO GOVERN THEIR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06DC8-18D1-4F53-B076-69544F8FF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743" y="2065867"/>
            <a:ext cx="10131425" cy="3094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dirty="0"/>
              <a:t>Royaume is building a smart meter that tracks water usage and shut the main water supply when a leak is detected.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/>
              <a:t>Important aspect: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ZA" dirty="0"/>
              <a:t>Collecting and packaging that data of water usage from that household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ZA" dirty="0"/>
              <a:t>Users alerting local municipals with a PING messages for burst pipes from water mains, making municipals react quickly to the PING’s location. </a:t>
            </a:r>
          </a:p>
        </p:txBody>
      </p:sp>
    </p:spTree>
    <p:extLst>
      <p:ext uri="{BB962C8B-B14F-4D97-AF65-F5344CB8AC3E}">
        <p14:creationId xmlns:p14="http://schemas.microsoft.com/office/powerpoint/2010/main" val="535922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4972D9-F510-4C84-8BDA-31BAECC23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F82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E2D96C-A214-42D7-8C0F-E4CCBD8C39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7C746F4-1536-4E83-B247-DD6BBE09C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099" y="636104"/>
            <a:ext cx="5372468" cy="5585792"/>
          </a:xfrm>
          <a:prstGeom prst="rect">
            <a:avLst/>
          </a:prstGeom>
          <a:ln cap="sq">
            <a:noFill/>
            <a:miter lim="800000"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hart, bar chart&#10;&#10;Description automatically generated">
            <a:extLst>
              <a:ext uri="{FF2B5EF4-FFF2-40B4-BE49-F238E27FC236}">
                <a16:creationId xmlns:a16="http://schemas.microsoft.com/office/drawing/2014/main" id="{054D4756-6276-451B-A4B2-D93E5D810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612" y="1123526"/>
            <a:ext cx="3008643" cy="4610948"/>
          </a:xfrm>
          <a:prstGeom prst="rect">
            <a:avLst/>
          </a:prstGeom>
        </p:spPr>
      </p:pic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1B7213-0CDE-44D8-9FC1-9995E8AD4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6433" y="636104"/>
            <a:ext cx="5372468" cy="5585792"/>
          </a:xfrm>
          <a:prstGeom prst="rect">
            <a:avLst/>
          </a:prstGeom>
          <a:ln cap="sq">
            <a:noFill/>
            <a:miter lim="800000"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C233EBAC-8176-462D-AB89-92EA6257C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286" y="1123525"/>
            <a:ext cx="4161575" cy="4610947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CAD097B2-396E-4D1E-914E-15D3ECAA31BB}"/>
              </a:ext>
            </a:extLst>
          </p:cNvPr>
          <p:cNvSpPr/>
          <p:nvPr/>
        </p:nvSpPr>
        <p:spPr>
          <a:xfrm>
            <a:off x="4838255" y="2787940"/>
            <a:ext cx="2192698" cy="18288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8D37DA-E07C-4E91-B4B1-0D58F7E1F5FB}"/>
              </a:ext>
            </a:extLst>
          </p:cNvPr>
          <p:cNvSpPr txBox="1"/>
          <p:nvPr/>
        </p:nvSpPr>
        <p:spPr>
          <a:xfrm>
            <a:off x="5159987" y="3428998"/>
            <a:ext cx="1612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solidFill>
                  <a:schemeClr val="bg1"/>
                </a:solidFill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195468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524</TotalTime>
  <Words>207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Celestial</vt:lpstr>
      <vt:lpstr>Good governance and responsive local government</vt:lpstr>
      <vt:lpstr>Why Governance?</vt:lpstr>
      <vt:lpstr>Our Metrics</vt:lpstr>
      <vt:lpstr>PowerPoint Presentation</vt:lpstr>
      <vt:lpstr>PowerPoint Presentation</vt:lpstr>
      <vt:lpstr>PowerPoint Presentation</vt:lpstr>
      <vt:lpstr>Result: More data is needed</vt:lpstr>
      <vt:lpstr>Solution: GIVE PEOPLE TO TOOLS TO GOVERN THEIR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27815</dc:creator>
  <cp:lastModifiedBy>27815</cp:lastModifiedBy>
  <cp:revision>18</cp:revision>
  <dcterms:created xsi:type="dcterms:W3CDTF">2021-02-27T18:32:30Z</dcterms:created>
  <dcterms:modified xsi:type="dcterms:W3CDTF">2021-02-28T10:09:34Z</dcterms:modified>
</cp:coreProperties>
</file>