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aleway"/>
      <p:regular r:id="rId14"/>
      <p:bold r:id="rId15"/>
      <p:italic r:id="rId16"/>
      <p:boldItalic r:id="rId17"/>
    </p:embeddedFont>
    <p:embeddedFont>
      <p:font typeface="Caveat"/>
      <p:regular r:id="rId18"/>
      <p:bold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bold.fntdata"/><Relationship Id="rId14" Type="http://schemas.openxmlformats.org/officeDocument/2006/relationships/font" Target="fonts/Raleway-regular.fntdata"/><Relationship Id="rId17" Type="http://schemas.openxmlformats.org/officeDocument/2006/relationships/font" Target="fonts/Raleway-boldItalic.fntdata"/><Relationship Id="rId16" Type="http://schemas.openxmlformats.org/officeDocument/2006/relationships/font" Target="fonts/Raleway-italic.fntdata"/><Relationship Id="rId5" Type="http://schemas.openxmlformats.org/officeDocument/2006/relationships/notesMaster" Target="notesMasters/notesMaster1.xml"/><Relationship Id="rId19" Type="http://schemas.openxmlformats.org/officeDocument/2006/relationships/font" Target="fonts/Caveat-bold.fntdata"/><Relationship Id="rId6" Type="http://schemas.openxmlformats.org/officeDocument/2006/relationships/slide" Target="slides/slide1.xml"/><Relationship Id="rId18" Type="http://schemas.openxmlformats.org/officeDocument/2006/relationships/font" Target="fonts/Caveat-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owardsdatascience.com/exploratory-data-analysis-eda-python-87178e35b14"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amj.org.za/index.php/samj/article/viewFile/10623/7238"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ac19354c5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ac19354c5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ac19354c5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ac19354c5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highlight>
                  <a:schemeClr val="lt1"/>
                </a:highlight>
                <a:latin typeface="Lato"/>
                <a:ea typeface="Lato"/>
                <a:cs typeface="Lato"/>
                <a:sym typeface="Lato"/>
              </a:rPr>
              <a:t>Market analysis has improved how businesses globally interact with their customers and stakeholders, with the rise of Business Intelligence companies are at the peak of their competitive advantage, with the right tools companies have the opportunity to predict future outcomes based on recent observed trends.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ac19354c5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ac19354c5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uFill>
                <a:noFill/>
              </a:uFill>
              <a:hlinkClick r:id="rId2"/>
            </a:endParaRPr>
          </a:p>
          <a:p>
            <a:pPr indent="0" lvl="0" marL="0" rtl="0" algn="l">
              <a:spcBef>
                <a:spcPts val="0"/>
              </a:spcBef>
              <a:spcAft>
                <a:spcPts val="0"/>
              </a:spcAft>
              <a:buNone/>
            </a:pPr>
            <a:r>
              <a:rPr lang="en"/>
              <a:t>The purpose of this task is to analyse trends using twitter data,</a:t>
            </a:r>
            <a:r>
              <a:rPr b="1" lang="en" sz="1400">
                <a:latin typeface="Lato"/>
                <a:ea typeface="Lato"/>
                <a:cs typeface="Lato"/>
                <a:sym typeface="Lato"/>
              </a:rPr>
              <a:t>EDA allows the opportunity to understand the underlying  data  structures, from data and understanding specific items of      the data.   Often times Real-World data is incomplete and inconsistent. classification model.data has to be formatted in a structure that is easily interpreted by Machine learning Algorithms.Data Modelling produces descriptive relationships between the information stored in the data.</a:t>
            </a:r>
            <a:endParaRPr b="1" sz="1500">
              <a:latin typeface="Lato"/>
              <a:ea typeface="Lato"/>
              <a:cs typeface="Lato"/>
              <a:sym typeface="Lato"/>
            </a:endParaRPr>
          </a:p>
          <a:p>
            <a:pPr indent="0" lvl="0" marL="0" rtl="0" algn="l">
              <a:spcBef>
                <a:spcPts val="0"/>
              </a:spcBef>
              <a:spcAft>
                <a:spcPts val="0"/>
              </a:spcAft>
              <a:buNone/>
            </a:pPr>
            <a:r>
              <a:t/>
            </a:r>
            <a:endParaRPr b="1" sz="1400">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79bc7bd5c1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9bc7bd5c1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ac19354c54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ac19354c54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ac19354c54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ac19354c54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ab5462264a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ab5462264a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50">
                <a:solidFill>
                  <a:schemeClr val="dk1"/>
                </a:solidFill>
                <a:highlight>
                  <a:srgbClr val="FFFFFF"/>
                </a:highlight>
              </a:rPr>
              <a:t>There are regulations that are already implemented by the Government with the use of Traditional Healers. The involves regulations such as the</a:t>
            </a:r>
            <a:endParaRPr sz="1050">
              <a:solidFill>
                <a:schemeClr val="dk1"/>
              </a:solidFill>
              <a:highlight>
                <a:srgbClr val="FFFFFF"/>
              </a:highlight>
            </a:endParaRPr>
          </a:p>
          <a:p>
            <a:pPr indent="-295275" lvl="0" marL="457200" rtl="0" algn="l">
              <a:lnSpc>
                <a:spcPct val="115000"/>
              </a:lnSpc>
              <a:spcBef>
                <a:spcPts val="1100"/>
              </a:spcBef>
              <a:spcAft>
                <a:spcPts val="0"/>
              </a:spcAft>
              <a:buClr>
                <a:schemeClr val="dk1"/>
              </a:buClr>
              <a:buSzPts val="1050"/>
              <a:buAutoNum type="arabicPeriod"/>
            </a:pPr>
            <a:r>
              <a:rPr lang="en" sz="1050">
                <a:solidFill>
                  <a:schemeClr val="dk1"/>
                </a:solidFill>
                <a:highlight>
                  <a:srgbClr val="FFFFFF"/>
                </a:highlight>
              </a:rPr>
              <a:t>The Traditional Health Practitioners Act</a:t>
            </a:r>
            <a:endParaRPr sz="1050">
              <a:solidFill>
                <a:schemeClr val="dk1"/>
              </a:solidFill>
              <a:highlight>
                <a:srgbClr val="FFFFFF"/>
              </a:highlight>
            </a:endParaRPr>
          </a:p>
          <a:p>
            <a:pPr indent="-295275" lvl="0" marL="457200" rtl="0" algn="l">
              <a:lnSpc>
                <a:spcPct val="115000"/>
              </a:lnSpc>
              <a:spcBef>
                <a:spcPts val="0"/>
              </a:spcBef>
              <a:spcAft>
                <a:spcPts val="0"/>
              </a:spcAft>
              <a:buClr>
                <a:schemeClr val="dk1"/>
              </a:buClr>
              <a:buSzPts val="1050"/>
              <a:buAutoNum type="arabicPeriod"/>
            </a:pPr>
            <a:r>
              <a:rPr lang="en" sz="1050">
                <a:solidFill>
                  <a:schemeClr val="dk1"/>
                </a:solidFill>
                <a:highlight>
                  <a:srgbClr val="FFFFFF"/>
                </a:highlight>
              </a:rPr>
              <a:t>The establishment of a new Council</a:t>
            </a:r>
            <a:endParaRPr sz="1050">
              <a:solidFill>
                <a:schemeClr val="dk1"/>
              </a:solidFill>
              <a:highlight>
                <a:srgbClr val="FFFFFF"/>
              </a:highlight>
            </a:endParaRPr>
          </a:p>
          <a:p>
            <a:pPr indent="-295275" lvl="0" marL="457200" rtl="0" algn="l">
              <a:lnSpc>
                <a:spcPct val="115000"/>
              </a:lnSpc>
              <a:spcBef>
                <a:spcPts val="0"/>
              </a:spcBef>
              <a:spcAft>
                <a:spcPts val="0"/>
              </a:spcAft>
              <a:buClr>
                <a:schemeClr val="dk1"/>
              </a:buClr>
              <a:buSzPts val="1050"/>
              <a:buAutoNum type="arabicPeriod"/>
            </a:pPr>
            <a:r>
              <a:rPr lang="en" sz="1050">
                <a:solidFill>
                  <a:schemeClr val="dk1"/>
                </a:solidFill>
                <a:highlight>
                  <a:srgbClr val="FFFFFF"/>
                </a:highlight>
              </a:rPr>
              <a:t>Mandatory registration for all SA THPs</a:t>
            </a:r>
            <a:endParaRPr sz="1050">
              <a:solidFill>
                <a:schemeClr val="dk1"/>
              </a:solidFill>
              <a:highlight>
                <a:srgbClr val="FFFFFF"/>
              </a:highlight>
            </a:endParaRPr>
          </a:p>
          <a:p>
            <a:pPr indent="-295275" lvl="0" marL="457200" rtl="0" algn="l">
              <a:lnSpc>
                <a:spcPct val="115000"/>
              </a:lnSpc>
              <a:spcBef>
                <a:spcPts val="0"/>
              </a:spcBef>
              <a:spcAft>
                <a:spcPts val="0"/>
              </a:spcAft>
              <a:buClr>
                <a:schemeClr val="dk1"/>
              </a:buClr>
              <a:buSzPts val="1050"/>
              <a:buAutoNum type="arabicPeriod"/>
            </a:pPr>
            <a:r>
              <a:rPr lang="en" sz="1050">
                <a:solidFill>
                  <a:schemeClr val="dk1"/>
                </a:solidFill>
                <a:highlight>
                  <a:srgbClr val="FFFFFF"/>
                </a:highlight>
              </a:rPr>
              <a:t>The proposed regulations</a:t>
            </a:r>
            <a:endParaRPr sz="1050">
              <a:solidFill>
                <a:schemeClr val="dk1"/>
              </a:solidFill>
              <a:highlight>
                <a:srgbClr val="FFFFFF"/>
              </a:highlight>
            </a:endParaRPr>
          </a:p>
          <a:p>
            <a:pPr indent="-295275" lvl="0" marL="457200" rtl="0" algn="l">
              <a:lnSpc>
                <a:spcPct val="115000"/>
              </a:lnSpc>
              <a:spcBef>
                <a:spcPts val="0"/>
              </a:spcBef>
              <a:spcAft>
                <a:spcPts val="0"/>
              </a:spcAft>
              <a:buClr>
                <a:schemeClr val="dk1"/>
              </a:buClr>
              <a:buSzPts val="1050"/>
              <a:buAutoNum type="arabicPeriod"/>
            </a:pPr>
            <a:r>
              <a:rPr lang="en" sz="1050">
                <a:solidFill>
                  <a:schemeClr val="dk1"/>
                </a:solidFill>
                <a:highlight>
                  <a:srgbClr val="FFFFFF"/>
                </a:highlight>
              </a:rPr>
              <a:t>Minimum training standards for student THPs</a:t>
            </a:r>
            <a:endParaRPr sz="1050">
              <a:solidFill>
                <a:schemeClr val="dk1"/>
              </a:solidFill>
              <a:highlight>
                <a:srgbClr val="FFFFFF"/>
              </a:highlight>
            </a:endParaRPr>
          </a:p>
          <a:p>
            <a:pPr indent="0" lvl="0" marL="0" rtl="0" algn="l">
              <a:lnSpc>
                <a:spcPct val="115000"/>
              </a:lnSpc>
              <a:spcBef>
                <a:spcPts val="1100"/>
              </a:spcBef>
              <a:spcAft>
                <a:spcPts val="0"/>
              </a:spcAft>
              <a:buClr>
                <a:schemeClr val="dk1"/>
              </a:buClr>
              <a:buSzPts val="1100"/>
              <a:buFont typeface="Arial"/>
              <a:buNone/>
            </a:pPr>
            <a:r>
              <a:rPr lang="en" sz="1050">
                <a:solidFill>
                  <a:schemeClr val="dk1"/>
                </a:solidFill>
                <a:highlight>
                  <a:srgbClr val="FFFFFF"/>
                </a:highlight>
              </a:rPr>
              <a:t>"Consequently, The THP Act finally provides legitimisation of an overwhelmingly popular indigenous healthcare system. However, as a consequence of the legal acknowledgement of THPs, traditional medicine products must now also be brought under regulatory measures. If traditional medicines are to be prescribed, marketed and sold as part of a healthcare system recognised under SA law, they must meet the same stringent standards."[</a:t>
            </a:r>
            <a:r>
              <a:rPr lang="en" sz="1050" u="sng">
                <a:solidFill>
                  <a:srgbClr val="296EAA"/>
                </a:solidFill>
                <a:highlight>
                  <a:srgbClr val="FFFFFF"/>
                </a:highlight>
                <a:hlinkClick r:id="rId2">
                  <a:extLst>
                    <a:ext uri="{A12FA001-AC4F-418D-AE19-62706E023703}">
                      <ahyp:hlinkClr val="tx"/>
                    </a:ext>
                  </a:extLst>
                </a:hlinkClick>
              </a:rPr>
              <a:t>5</a:t>
            </a:r>
            <a:r>
              <a:rPr lang="en" sz="1050">
                <a:solidFill>
                  <a:schemeClr val="dk1"/>
                </a:solidFill>
                <a:highlight>
                  <a:srgbClr val="FFFFFF"/>
                </a:highlight>
              </a:rPr>
              <a:t>]</a:t>
            </a:r>
            <a:endParaRPr sz="1050">
              <a:solidFill>
                <a:schemeClr val="dk1"/>
              </a:solidFill>
              <a:highlight>
                <a:srgbClr val="FFFFFF"/>
              </a:highlight>
            </a:endParaRPr>
          </a:p>
          <a:p>
            <a:pPr indent="0" lvl="0" marL="0" rtl="0" algn="l">
              <a:lnSpc>
                <a:spcPct val="115000"/>
              </a:lnSpc>
              <a:spcBef>
                <a:spcPts val="1100"/>
              </a:spcBef>
              <a:spcAft>
                <a:spcPts val="0"/>
              </a:spcAft>
              <a:buClr>
                <a:schemeClr val="dk1"/>
              </a:buClr>
              <a:buSzPts val="1100"/>
              <a:buFont typeface="Arial"/>
              <a:buNone/>
            </a:pPr>
            <a:r>
              <a:rPr lang="en" sz="1050">
                <a:solidFill>
                  <a:schemeClr val="dk1"/>
                </a:solidFill>
                <a:highlight>
                  <a:srgbClr val="FFFFFF"/>
                </a:highlight>
              </a:rPr>
              <a:t>Regulations are meant to be followed and a policy is an agreed upon statement which states what needs to be achieved and how this should be done. Thus, we propose that every person who is responsible for aiding South African citizen on their health and well-being to uphold the same standards by being transparent in practising. This is crucial because several South Africans use Traditional healers on a daily basis. In addition, The standard procedure to be become any type of THP should be documented and limit the use of word to mouth for consistency to provide higher standards for other official to regulate them as they do with other health practitioners.</a:t>
            </a:r>
            <a:endParaRPr sz="1050">
              <a:solidFill>
                <a:schemeClr val="dk1"/>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79bc7bd5c1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9bc7bd5c1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7.png"/><Relationship Id="rId5" Type="http://schemas.openxmlformats.org/officeDocument/2006/relationships/image" Target="../media/image15.png"/><Relationship Id="rId6" Type="http://schemas.openxmlformats.org/officeDocument/2006/relationships/image" Target="../media/image19.png"/><Relationship Id="rId7" Type="http://schemas.openxmlformats.org/officeDocument/2006/relationships/image" Target="../media/image11.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1" name="Shape 71"/>
        <p:cNvGrpSpPr/>
        <p:nvPr/>
      </p:nvGrpSpPr>
      <p:grpSpPr>
        <a:xfrm>
          <a:off x="0" y="0"/>
          <a:ext cx="0" cy="0"/>
          <a:chOff x="0" y="0"/>
          <a:chExt cx="0" cy="0"/>
        </a:xfrm>
      </p:grpSpPr>
      <p:sp>
        <p:nvSpPr>
          <p:cNvPr id="72" name="Google Shape;72;p13"/>
          <p:cNvSpPr txBox="1"/>
          <p:nvPr/>
        </p:nvSpPr>
        <p:spPr>
          <a:xfrm>
            <a:off x="8775" y="9150"/>
            <a:ext cx="9144000" cy="8094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pic>
        <p:nvPicPr>
          <p:cNvPr id="73" name="Google Shape;73;p13"/>
          <p:cNvPicPr preferRelativeResize="0"/>
          <p:nvPr/>
        </p:nvPicPr>
        <p:blipFill rotWithShape="1">
          <a:blip r:embed="rId3">
            <a:alphaModFix/>
          </a:blip>
          <a:srcRect b="0" l="45919" r="0" t="0"/>
          <a:stretch/>
        </p:blipFill>
        <p:spPr>
          <a:xfrm>
            <a:off x="0" y="27425"/>
            <a:ext cx="2479575" cy="809375"/>
          </a:xfrm>
          <a:prstGeom prst="rect">
            <a:avLst/>
          </a:prstGeom>
          <a:noFill/>
          <a:ln>
            <a:noFill/>
          </a:ln>
        </p:spPr>
      </p:pic>
      <p:sp>
        <p:nvSpPr>
          <p:cNvPr id="74" name="Google Shape;74;p13"/>
          <p:cNvSpPr txBox="1"/>
          <p:nvPr>
            <p:ph idx="4294967295" type="ctrTitle"/>
          </p:nvPr>
        </p:nvSpPr>
        <p:spPr>
          <a:xfrm>
            <a:off x="6668500" y="3350150"/>
            <a:ext cx="2567400" cy="16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Arial"/>
                <a:ea typeface="Arial"/>
                <a:cs typeface="Arial"/>
                <a:sym typeface="Arial"/>
              </a:rPr>
              <a:t>Team 5</a:t>
            </a:r>
            <a:endParaRPr sz="1300">
              <a:solidFill>
                <a:schemeClr val="lt1"/>
              </a:solidFill>
              <a:latin typeface="Arial"/>
              <a:ea typeface="Arial"/>
              <a:cs typeface="Arial"/>
              <a:sym typeface="Arial"/>
            </a:endParaRPr>
          </a:p>
          <a:p>
            <a:pPr indent="0" lvl="0" marL="0" rtl="0" algn="l">
              <a:spcBef>
                <a:spcPts val="0"/>
              </a:spcBef>
              <a:spcAft>
                <a:spcPts val="0"/>
              </a:spcAft>
              <a:buNone/>
            </a:pPr>
            <a:r>
              <a:t/>
            </a:r>
            <a:endParaRPr sz="1200">
              <a:solidFill>
                <a:schemeClr val="lt1"/>
              </a:solidFill>
              <a:latin typeface="Arial"/>
              <a:ea typeface="Arial"/>
              <a:cs typeface="Arial"/>
              <a:sym typeface="Arial"/>
            </a:endParaRPr>
          </a:p>
          <a:p>
            <a:pPr indent="0" lvl="0" marL="0" rtl="0" algn="l">
              <a:spcBef>
                <a:spcPts val="0"/>
              </a:spcBef>
              <a:spcAft>
                <a:spcPts val="0"/>
              </a:spcAft>
              <a:buNone/>
            </a:pPr>
            <a:r>
              <a:t/>
            </a:r>
            <a:endParaRPr sz="1200">
              <a:solidFill>
                <a:schemeClr val="lt1"/>
              </a:solidFill>
              <a:latin typeface="Arial"/>
              <a:ea typeface="Arial"/>
              <a:cs typeface="Arial"/>
              <a:sym typeface="Arial"/>
            </a:endParaRPr>
          </a:p>
          <a:p>
            <a:pPr indent="0" lvl="0" marL="0" rtl="0" algn="l">
              <a:spcBef>
                <a:spcPts val="0"/>
              </a:spcBef>
              <a:spcAft>
                <a:spcPts val="0"/>
              </a:spcAft>
              <a:buNone/>
            </a:pPr>
            <a:r>
              <a:rPr lang="en" sz="1200">
                <a:solidFill>
                  <a:schemeClr val="lt1"/>
                </a:solidFill>
                <a:latin typeface="Arial"/>
                <a:ea typeface="Arial"/>
                <a:cs typeface="Arial"/>
                <a:sym typeface="Arial"/>
              </a:rPr>
              <a:t>John Sekgobela</a:t>
            </a:r>
            <a:endParaRPr sz="1200">
              <a:solidFill>
                <a:schemeClr val="lt1"/>
              </a:solidFill>
              <a:latin typeface="Arial"/>
              <a:ea typeface="Arial"/>
              <a:cs typeface="Arial"/>
              <a:sym typeface="Arial"/>
            </a:endParaRPr>
          </a:p>
          <a:p>
            <a:pPr indent="0" lvl="0" marL="0" rtl="0" algn="l">
              <a:spcBef>
                <a:spcPts val="0"/>
              </a:spcBef>
              <a:spcAft>
                <a:spcPts val="0"/>
              </a:spcAft>
              <a:buNone/>
            </a:pPr>
            <a:r>
              <a:rPr lang="en" sz="1200">
                <a:solidFill>
                  <a:schemeClr val="lt1"/>
                </a:solidFill>
                <a:latin typeface="Arial"/>
                <a:ea typeface="Arial"/>
                <a:cs typeface="Arial"/>
                <a:sym typeface="Arial"/>
              </a:rPr>
              <a:t>Lazola Javu</a:t>
            </a:r>
            <a:endParaRPr sz="1200">
              <a:solidFill>
                <a:schemeClr val="lt1"/>
              </a:solidFill>
              <a:latin typeface="Arial"/>
              <a:ea typeface="Arial"/>
              <a:cs typeface="Arial"/>
              <a:sym typeface="Arial"/>
            </a:endParaRPr>
          </a:p>
          <a:p>
            <a:pPr indent="0" lvl="0" marL="0" rtl="0" algn="l">
              <a:spcBef>
                <a:spcPts val="0"/>
              </a:spcBef>
              <a:spcAft>
                <a:spcPts val="0"/>
              </a:spcAft>
              <a:buNone/>
            </a:pPr>
            <a:r>
              <a:rPr lang="en" sz="1200">
                <a:solidFill>
                  <a:schemeClr val="lt1"/>
                </a:solidFill>
                <a:latin typeface="Arial"/>
                <a:ea typeface="Arial"/>
                <a:cs typeface="Arial"/>
                <a:sym typeface="Arial"/>
              </a:rPr>
              <a:t>Kgauhelo Mokwaga</a:t>
            </a:r>
            <a:endParaRPr sz="1200">
              <a:solidFill>
                <a:schemeClr val="lt1"/>
              </a:solidFill>
              <a:latin typeface="Arial"/>
              <a:ea typeface="Arial"/>
              <a:cs typeface="Arial"/>
              <a:sym typeface="Arial"/>
            </a:endParaRPr>
          </a:p>
          <a:p>
            <a:pPr indent="0" lvl="0" marL="0" rtl="0" algn="l">
              <a:spcBef>
                <a:spcPts val="0"/>
              </a:spcBef>
              <a:spcAft>
                <a:spcPts val="0"/>
              </a:spcAft>
              <a:buNone/>
            </a:pPr>
            <a:r>
              <a:rPr lang="en" sz="1200">
                <a:solidFill>
                  <a:schemeClr val="lt1"/>
                </a:solidFill>
                <a:latin typeface="Arial"/>
                <a:ea typeface="Arial"/>
                <a:cs typeface="Arial"/>
                <a:sym typeface="Arial"/>
              </a:rPr>
              <a:t>Presca Mashamaite</a:t>
            </a:r>
            <a:endParaRPr sz="1200">
              <a:solidFill>
                <a:schemeClr val="lt1"/>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sz="1200">
                <a:solidFill>
                  <a:schemeClr val="lt1"/>
                </a:solidFill>
                <a:latin typeface="Arial"/>
                <a:ea typeface="Arial"/>
                <a:cs typeface="Arial"/>
                <a:sym typeface="Arial"/>
              </a:rPr>
              <a:t>Josias Sekhebesa</a:t>
            </a:r>
            <a:endParaRPr sz="1200">
              <a:solidFill>
                <a:schemeClr val="lt1"/>
              </a:solidFill>
              <a:latin typeface="Arial"/>
              <a:ea typeface="Arial"/>
              <a:cs typeface="Arial"/>
              <a:sym typeface="Arial"/>
            </a:endParaRPr>
          </a:p>
        </p:txBody>
      </p:sp>
      <p:sp>
        <p:nvSpPr>
          <p:cNvPr id="75" name="Google Shape;75;p13"/>
          <p:cNvSpPr txBox="1"/>
          <p:nvPr>
            <p:ph idx="4294967295" type="ctrTitle"/>
          </p:nvPr>
        </p:nvSpPr>
        <p:spPr>
          <a:xfrm>
            <a:off x="1557100" y="2988525"/>
            <a:ext cx="4303200" cy="207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900">
              <a:solidFill>
                <a:schemeClr val="lt1"/>
              </a:solidFill>
              <a:latin typeface="Arial"/>
              <a:ea typeface="Arial"/>
              <a:cs typeface="Arial"/>
              <a:sym typeface="Arial"/>
            </a:endParaRPr>
          </a:p>
          <a:p>
            <a:pPr indent="0" lvl="0" marL="171450" rtl="0" algn="l">
              <a:spcBef>
                <a:spcPts val="0"/>
              </a:spcBef>
              <a:spcAft>
                <a:spcPts val="0"/>
              </a:spcAft>
              <a:buNone/>
            </a:pPr>
            <a:r>
              <a:rPr lang="en" sz="1900">
                <a:solidFill>
                  <a:schemeClr val="lt1"/>
                </a:solidFill>
                <a:latin typeface="Arial"/>
                <a:ea typeface="Arial"/>
                <a:cs typeface="Arial"/>
                <a:sym typeface="Arial"/>
              </a:rPr>
              <a:t> Classification sprint presentation</a:t>
            </a:r>
            <a:endParaRPr sz="1900">
              <a:solidFill>
                <a:schemeClr val="lt1"/>
              </a:solidFill>
              <a:latin typeface="Arial"/>
              <a:ea typeface="Arial"/>
              <a:cs typeface="Arial"/>
              <a:sym typeface="Arial"/>
            </a:endParaRPr>
          </a:p>
          <a:p>
            <a:pPr indent="0" lvl="0" marL="0" rtl="0" algn="l">
              <a:spcBef>
                <a:spcPts val="0"/>
              </a:spcBef>
              <a:spcAft>
                <a:spcPts val="0"/>
              </a:spcAft>
              <a:buNone/>
            </a:pPr>
            <a:r>
              <a:t/>
            </a:r>
            <a:endParaRPr sz="1900">
              <a:solidFill>
                <a:schemeClr val="lt1"/>
              </a:solidFill>
              <a:latin typeface="Arial"/>
              <a:ea typeface="Arial"/>
              <a:cs typeface="Arial"/>
              <a:sym typeface="Arial"/>
            </a:endParaRPr>
          </a:p>
          <a:p>
            <a:pPr indent="0" lvl="0" marL="0" rtl="0" algn="l">
              <a:spcBef>
                <a:spcPts val="0"/>
              </a:spcBef>
              <a:spcAft>
                <a:spcPts val="0"/>
              </a:spcAft>
              <a:buNone/>
            </a:pPr>
            <a:r>
              <a:rPr lang="en" sz="1900">
                <a:solidFill>
                  <a:schemeClr val="lt1"/>
                </a:solidFill>
                <a:latin typeface="Arial"/>
                <a:ea typeface="Arial"/>
                <a:cs typeface="Arial"/>
                <a:sym typeface="Arial"/>
              </a:rPr>
              <a:t>  LimpopoGeeks</a:t>
            </a:r>
            <a:endParaRPr sz="1900">
              <a:solidFill>
                <a:schemeClr val="lt1"/>
              </a:solidFill>
              <a:latin typeface="Arial"/>
              <a:ea typeface="Arial"/>
              <a:cs typeface="Arial"/>
              <a:sym typeface="Arial"/>
            </a:endParaRPr>
          </a:p>
          <a:p>
            <a:pPr indent="0" lvl="0" marL="0" rtl="0" algn="l">
              <a:spcBef>
                <a:spcPts val="0"/>
              </a:spcBef>
              <a:spcAft>
                <a:spcPts val="0"/>
              </a:spcAft>
              <a:buNone/>
            </a:pPr>
            <a:r>
              <a:t/>
            </a:r>
            <a:endParaRPr sz="1900">
              <a:solidFill>
                <a:schemeClr val="lt1"/>
              </a:solidFill>
              <a:latin typeface="Arial"/>
              <a:ea typeface="Arial"/>
              <a:cs typeface="Arial"/>
              <a:sym typeface="Arial"/>
            </a:endParaRPr>
          </a:p>
          <a:p>
            <a:pPr indent="-114300" lvl="0" marL="0" rtl="0" algn="l">
              <a:spcBef>
                <a:spcPts val="0"/>
              </a:spcBef>
              <a:spcAft>
                <a:spcPts val="0"/>
              </a:spcAft>
              <a:buNone/>
            </a:pPr>
            <a:r>
              <a:rPr lang="en" sz="1900">
                <a:solidFill>
                  <a:schemeClr val="lt1"/>
                </a:solidFill>
                <a:latin typeface="Arial"/>
                <a:ea typeface="Arial"/>
                <a:cs typeface="Arial"/>
                <a:sym typeface="Arial"/>
              </a:rPr>
              <a:t> 	        Data Crushers</a:t>
            </a:r>
            <a:endParaRPr sz="1900">
              <a:solidFill>
                <a:schemeClr val="lt1"/>
              </a:solidFill>
              <a:latin typeface="Arial"/>
              <a:ea typeface="Arial"/>
              <a:cs typeface="Arial"/>
              <a:sym typeface="Arial"/>
            </a:endParaRPr>
          </a:p>
        </p:txBody>
      </p:sp>
      <p:pic>
        <p:nvPicPr>
          <p:cNvPr id="76" name="Google Shape;76;p13"/>
          <p:cNvPicPr preferRelativeResize="0"/>
          <p:nvPr/>
        </p:nvPicPr>
        <p:blipFill>
          <a:blip r:embed="rId3">
            <a:alphaModFix/>
          </a:blip>
          <a:stretch>
            <a:fillRect/>
          </a:stretch>
        </p:blipFill>
        <p:spPr>
          <a:xfrm>
            <a:off x="2336975" y="18288"/>
            <a:ext cx="4585151" cy="809400"/>
          </a:xfrm>
          <a:prstGeom prst="rect">
            <a:avLst/>
          </a:prstGeom>
          <a:noFill/>
          <a:ln>
            <a:noFill/>
          </a:ln>
        </p:spPr>
      </p:pic>
      <p:sp>
        <p:nvSpPr>
          <p:cNvPr id="77" name="Google Shape;77;p13"/>
          <p:cNvSpPr txBox="1"/>
          <p:nvPr>
            <p:ph idx="4294967295" type="ctrTitle"/>
          </p:nvPr>
        </p:nvSpPr>
        <p:spPr>
          <a:xfrm>
            <a:off x="3119200" y="43300"/>
            <a:ext cx="4673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lt1"/>
                </a:solidFill>
                <a:latin typeface="Caveat"/>
                <a:ea typeface="Caveat"/>
                <a:cs typeface="Caveat"/>
                <a:sym typeface="Caveat"/>
              </a:rPr>
              <a:t>Policy Implementation with Data</a:t>
            </a:r>
            <a:endParaRPr sz="2500">
              <a:solidFill>
                <a:schemeClr val="lt1"/>
              </a:solidFill>
              <a:latin typeface="Caveat"/>
              <a:ea typeface="Caveat"/>
              <a:cs typeface="Caveat"/>
              <a:sym typeface="Caveat"/>
            </a:endParaRPr>
          </a:p>
        </p:txBody>
      </p:sp>
      <p:pic>
        <p:nvPicPr>
          <p:cNvPr id="78" name="Google Shape;78;p13"/>
          <p:cNvPicPr preferRelativeResize="0"/>
          <p:nvPr/>
        </p:nvPicPr>
        <p:blipFill rotWithShape="1">
          <a:blip r:embed="rId4">
            <a:alphaModFix/>
          </a:blip>
          <a:srcRect b="0" l="61833" r="16436" t="67751"/>
          <a:stretch/>
        </p:blipFill>
        <p:spPr>
          <a:xfrm>
            <a:off x="8133112" y="3976163"/>
            <a:ext cx="929225" cy="915625"/>
          </a:xfrm>
          <a:prstGeom prst="rect">
            <a:avLst/>
          </a:prstGeom>
          <a:noFill/>
          <a:ln>
            <a:noFill/>
          </a:ln>
        </p:spPr>
      </p:pic>
      <p:pic>
        <p:nvPicPr>
          <p:cNvPr id="79" name="Google Shape;79;p13"/>
          <p:cNvPicPr preferRelativeResize="0"/>
          <p:nvPr/>
        </p:nvPicPr>
        <p:blipFill>
          <a:blip r:embed="rId5">
            <a:alphaModFix/>
          </a:blip>
          <a:stretch>
            <a:fillRect/>
          </a:stretch>
        </p:blipFill>
        <p:spPr>
          <a:xfrm>
            <a:off x="164375" y="4409013"/>
            <a:ext cx="180825" cy="180825"/>
          </a:xfrm>
          <a:prstGeom prst="rect">
            <a:avLst/>
          </a:prstGeom>
          <a:noFill/>
          <a:ln>
            <a:noFill/>
          </a:ln>
        </p:spPr>
      </p:pic>
      <p:pic>
        <p:nvPicPr>
          <p:cNvPr id="80" name="Google Shape;80;p13"/>
          <p:cNvPicPr preferRelativeResize="0"/>
          <p:nvPr/>
        </p:nvPicPr>
        <p:blipFill rotWithShape="1">
          <a:blip r:embed="rId3">
            <a:alphaModFix/>
          </a:blip>
          <a:srcRect b="0" l="0" r="49942" t="0"/>
          <a:stretch/>
        </p:blipFill>
        <p:spPr>
          <a:xfrm>
            <a:off x="6848851" y="18288"/>
            <a:ext cx="2295149" cy="809400"/>
          </a:xfrm>
          <a:prstGeom prst="rect">
            <a:avLst/>
          </a:prstGeom>
          <a:noFill/>
          <a:ln>
            <a:noFill/>
          </a:ln>
        </p:spPr>
      </p:pic>
      <p:sp>
        <p:nvSpPr>
          <p:cNvPr id="81" name="Google Shape;81;p13"/>
          <p:cNvSpPr txBox="1"/>
          <p:nvPr>
            <p:ph idx="4294967295" type="ctrTitle"/>
          </p:nvPr>
        </p:nvSpPr>
        <p:spPr>
          <a:xfrm>
            <a:off x="3837550" y="2571750"/>
            <a:ext cx="1584000" cy="52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0000"/>
                </a:solidFill>
                <a:latin typeface="Caveat"/>
                <a:ea typeface="Caveat"/>
                <a:cs typeface="Caveat"/>
                <a:sym typeface="Caveat"/>
              </a:rPr>
              <a:t>Johannesburg</a:t>
            </a:r>
            <a:endParaRPr sz="2100">
              <a:solidFill>
                <a:srgbClr val="000000"/>
              </a:solidFill>
              <a:latin typeface="Caveat"/>
              <a:ea typeface="Caveat"/>
              <a:cs typeface="Caveat"/>
              <a:sym typeface="Caveat"/>
            </a:endParaRPr>
          </a:p>
        </p:txBody>
      </p:sp>
      <p:pic>
        <p:nvPicPr>
          <p:cNvPr id="82" name="Google Shape;82;p13"/>
          <p:cNvPicPr preferRelativeResize="0"/>
          <p:nvPr/>
        </p:nvPicPr>
        <p:blipFill>
          <a:blip r:embed="rId6">
            <a:alphaModFix/>
          </a:blip>
          <a:stretch>
            <a:fillRect/>
          </a:stretch>
        </p:blipFill>
        <p:spPr>
          <a:xfrm>
            <a:off x="13700" y="0"/>
            <a:ext cx="9144000" cy="37553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4"/>
          <p:cNvSpPr txBox="1"/>
          <p:nvPr/>
        </p:nvSpPr>
        <p:spPr>
          <a:xfrm>
            <a:off x="1446425" y="194100"/>
            <a:ext cx="6778200" cy="79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4800">
                <a:solidFill>
                  <a:schemeClr val="lt1"/>
                </a:solidFill>
                <a:latin typeface="Raleway"/>
                <a:ea typeface="Raleway"/>
                <a:cs typeface="Raleway"/>
                <a:sym typeface="Raleway"/>
              </a:rPr>
              <a:t>Problem Statement</a:t>
            </a:r>
            <a:endParaRPr>
              <a:latin typeface="Lato"/>
              <a:ea typeface="Lato"/>
              <a:cs typeface="Lato"/>
              <a:sym typeface="Lato"/>
            </a:endParaRPr>
          </a:p>
        </p:txBody>
      </p:sp>
      <p:pic>
        <p:nvPicPr>
          <p:cNvPr id="88" name="Google Shape;88;p14"/>
          <p:cNvPicPr preferRelativeResize="0"/>
          <p:nvPr/>
        </p:nvPicPr>
        <p:blipFill>
          <a:blip r:embed="rId3">
            <a:alphaModFix/>
          </a:blip>
          <a:stretch>
            <a:fillRect/>
          </a:stretch>
        </p:blipFill>
        <p:spPr>
          <a:xfrm>
            <a:off x="890000" y="360200"/>
            <a:ext cx="604944" cy="629503"/>
          </a:xfrm>
          <a:prstGeom prst="rect">
            <a:avLst/>
          </a:prstGeom>
          <a:noFill/>
          <a:ln>
            <a:noFill/>
          </a:ln>
        </p:spPr>
      </p:pic>
      <p:sp>
        <p:nvSpPr>
          <p:cNvPr id="89" name="Google Shape;89;p14"/>
          <p:cNvSpPr txBox="1"/>
          <p:nvPr/>
        </p:nvSpPr>
        <p:spPr>
          <a:xfrm>
            <a:off x="719850" y="3190425"/>
            <a:ext cx="7974900" cy="52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lt1"/>
              </a:solidFill>
              <a:latin typeface="Lato"/>
              <a:ea typeface="Lato"/>
              <a:cs typeface="Lato"/>
              <a:sym typeface="Lato"/>
            </a:endParaRPr>
          </a:p>
          <a:p>
            <a:pPr indent="0" lvl="0" marL="0" rtl="0" algn="l">
              <a:spcBef>
                <a:spcPts val="0"/>
              </a:spcBef>
              <a:spcAft>
                <a:spcPts val="0"/>
              </a:spcAft>
              <a:buNone/>
            </a:pPr>
            <a:r>
              <a:rPr b="1" lang="en">
                <a:solidFill>
                  <a:schemeClr val="lt1"/>
                </a:solidFill>
                <a:latin typeface="Lato"/>
                <a:ea typeface="Lato"/>
                <a:cs typeface="Lato"/>
                <a:sym typeface="Lato"/>
              </a:rPr>
              <a:t>        </a:t>
            </a:r>
            <a:endParaRPr b="1">
              <a:solidFill>
                <a:schemeClr val="lt1"/>
              </a:solidFill>
              <a:latin typeface="Lato"/>
              <a:ea typeface="Lato"/>
              <a:cs typeface="Lato"/>
              <a:sym typeface="Lato"/>
            </a:endParaRPr>
          </a:p>
          <a:p>
            <a:pPr indent="0" lvl="0" marL="0" rtl="0" algn="l">
              <a:spcBef>
                <a:spcPts val="0"/>
              </a:spcBef>
              <a:spcAft>
                <a:spcPts val="0"/>
              </a:spcAft>
              <a:buClr>
                <a:schemeClr val="dk2"/>
              </a:buClr>
              <a:buSzPts val="1100"/>
              <a:buFont typeface="Arial"/>
              <a:buNone/>
            </a:pPr>
            <a:r>
              <a:t/>
            </a:r>
            <a:endParaRPr b="1">
              <a:solidFill>
                <a:schemeClr val="lt1"/>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90" name="Google Shape;90;p14"/>
          <p:cNvSpPr txBox="1"/>
          <p:nvPr/>
        </p:nvSpPr>
        <p:spPr>
          <a:xfrm>
            <a:off x="1274550" y="1626050"/>
            <a:ext cx="6865500" cy="1111200"/>
          </a:xfrm>
          <a:prstGeom prst="rect">
            <a:avLst/>
          </a:prstGeom>
          <a:solidFill>
            <a:srgbClr val="FFC88E"/>
          </a:solidFill>
          <a:ln cap="flat" cmpd="sng" w="9525">
            <a:solidFill>
              <a:srgbClr val="B45F06"/>
            </a:solidFill>
            <a:prstDash val="solid"/>
            <a:round/>
            <a:headEnd len="sm" w="sm" type="none"/>
            <a:tailEnd len="sm" w="sm" type="none"/>
          </a:ln>
          <a:effectLst>
            <a:outerShdw blurRad="42863" rotWithShape="0" algn="bl" dir="13500000" dist="161925">
              <a:schemeClr val="lt1">
                <a:alpha val="66000"/>
              </a:schemeClr>
            </a:outerShdw>
          </a:effectLst>
        </p:spPr>
        <p:txBody>
          <a:bodyPr anchorCtr="0" anchor="t" bIns="91425" lIns="91425" spcFirstLastPara="1" rIns="91425" wrap="square" tIns="91425">
            <a:noAutofit/>
          </a:bodyPr>
          <a:lstStyle/>
          <a:p>
            <a:pPr indent="0" lvl="0" marL="0" rtl="0" algn="just">
              <a:spcBef>
                <a:spcPts val="0"/>
              </a:spcBef>
              <a:spcAft>
                <a:spcPts val="0"/>
              </a:spcAft>
              <a:buNone/>
            </a:pPr>
            <a:r>
              <a:rPr b="1" lang="en" sz="1500">
                <a:solidFill>
                  <a:schemeClr val="lt1"/>
                </a:solidFill>
                <a:latin typeface="Lato"/>
                <a:ea typeface="Lato"/>
                <a:cs typeface="Lato"/>
                <a:sym typeface="Lato"/>
              </a:rPr>
              <a:t>The world as we know it has changed and evolved, We have seen a spike in the population growth in South Africa. We are going to explore Government historic data to help South African Government to </a:t>
            </a:r>
            <a:r>
              <a:rPr b="1" lang="en" sz="1500">
                <a:solidFill>
                  <a:schemeClr val="lt1"/>
                </a:solidFill>
                <a:latin typeface="Lato"/>
                <a:ea typeface="Lato"/>
                <a:cs typeface="Lato"/>
                <a:sym typeface="Lato"/>
              </a:rPr>
              <a:t>incorporate Traditional Healers as mainstream health practitioners.</a:t>
            </a:r>
            <a:r>
              <a:rPr b="1" lang="en" sz="1500">
                <a:solidFill>
                  <a:schemeClr val="lt1"/>
                </a:solidFill>
                <a:latin typeface="Lato"/>
                <a:ea typeface="Lato"/>
                <a:cs typeface="Lato"/>
                <a:sym typeface="Lato"/>
              </a:rPr>
              <a:t> </a:t>
            </a:r>
            <a:endParaRPr b="1" sz="1500">
              <a:solidFill>
                <a:schemeClr val="lt1"/>
              </a:solidFill>
              <a:latin typeface="Lato"/>
              <a:ea typeface="Lato"/>
              <a:cs typeface="Lato"/>
              <a:sym typeface="Lato"/>
            </a:endParaRPr>
          </a:p>
          <a:p>
            <a:pPr indent="0" lvl="0" marL="0" rtl="0" algn="l">
              <a:spcBef>
                <a:spcPts val="0"/>
              </a:spcBef>
              <a:spcAft>
                <a:spcPts val="0"/>
              </a:spcAft>
              <a:buNone/>
            </a:pPr>
            <a:r>
              <a:t/>
            </a:r>
            <a:endParaRPr b="1">
              <a:solidFill>
                <a:schemeClr val="lt1"/>
              </a:solidFill>
              <a:latin typeface="Lato"/>
              <a:ea typeface="Lato"/>
              <a:cs typeface="Lato"/>
              <a:sym typeface="Lato"/>
            </a:endParaRPr>
          </a:p>
          <a:p>
            <a:pPr indent="0" lvl="0" marL="0" marR="627743" rtl="0" algn="l">
              <a:lnSpc>
                <a:spcPct val="115000"/>
              </a:lnSpc>
              <a:spcBef>
                <a:spcPts val="0"/>
              </a:spcBef>
              <a:spcAft>
                <a:spcPts val="0"/>
              </a:spcAft>
              <a:buNone/>
            </a:pPr>
            <a:r>
              <a:t/>
            </a:r>
            <a:endParaRPr b="1" sz="1500">
              <a:solidFill>
                <a:srgbClr val="FFFFFF"/>
              </a:solidFill>
            </a:endParaRPr>
          </a:p>
          <a:p>
            <a:pPr indent="0" lvl="0" marL="0" marR="1925706" rtl="0" algn="l">
              <a:lnSpc>
                <a:spcPct val="115000"/>
              </a:lnSpc>
              <a:spcBef>
                <a:spcPts val="1600"/>
              </a:spcBef>
              <a:spcAft>
                <a:spcPts val="1600"/>
              </a:spcAft>
              <a:buNone/>
            </a:pPr>
            <a:r>
              <a:t/>
            </a:r>
            <a:endParaRPr sz="1600"/>
          </a:p>
        </p:txBody>
      </p:sp>
      <p:pic>
        <p:nvPicPr>
          <p:cNvPr id="91" name="Google Shape;91;p14"/>
          <p:cNvPicPr preferRelativeResize="0"/>
          <p:nvPr/>
        </p:nvPicPr>
        <p:blipFill>
          <a:blip r:embed="rId4">
            <a:alphaModFix/>
          </a:blip>
          <a:stretch>
            <a:fillRect/>
          </a:stretch>
        </p:blipFill>
        <p:spPr>
          <a:xfrm>
            <a:off x="208700" y="2956675"/>
            <a:ext cx="2144725" cy="2024050"/>
          </a:xfrm>
          <a:prstGeom prst="rect">
            <a:avLst/>
          </a:prstGeom>
          <a:noFill/>
          <a:ln>
            <a:noFill/>
          </a:ln>
        </p:spPr>
      </p:pic>
      <p:pic>
        <p:nvPicPr>
          <p:cNvPr id="92" name="Google Shape;92;p14"/>
          <p:cNvPicPr preferRelativeResize="0"/>
          <p:nvPr/>
        </p:nvPicPr>
        <p:blipFill>
          <a:blip r:embed="rId5">
            <a:alphaModFix/>
          </a:blip>
          <a:stretch>
            <a:fillRect/>
          </a:stretch>
        </p:blipFill>
        <p:spPr>
          <a:xfrm>
            <a:off x="5715188" y="2882850"/>
            <a:ext cx="2105025" cy="2171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nvSpPr>
        <p:spPr>
          <a:xfrm>
            <a:off x="2847988" y="67125"/>
            <a:ext cx="5434500" cy="7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4800">
                <a:solidFill>
                  <a:schemeClr val="lt1"/>
                </a:solidFill>
                <a:latin typeface="Raleway"/>
                <a:ea typeface="Raleway"/>
                <a:cs typeface="Raleway"/>
                <a:sym typeface="Raleway"/>
              </a:rPr>
              <a:t>Introduction</a:t>
            </a:r>
            <a:endParaRPr>
              <a:latin typeface="Lato"/>
              <a:ea typeface="Lato"/>
              <a:cs typeface="Lato"/>
              <a:sym typeface="Lato"/>
            </a:endParaRPr>
          </a:p>
        </p:txBody>
      </p:sp>
      <p:pic>
        <p:nvPicPr>
          <p:cNvPr id="98" name="Google Shape;98;p15"/>
          <p:cNvPicPr preferRelativeResize="0"/>
          <p:nvPr/>
        </p:nvPicPr>
        <p:blipFill rotWithShape="1">
          <a:blip r:embed="rId3">
            <a:alphaModFix/>
          </a:blip>
          <a:srcRect b="0" l="16188" r="16019" t="10442"/>
          <a:stretch/>
        </p:blipFill>
        <p:spPr>
          <a:xfrm>
            <a:off x="1969963" y="256850"/>
            <a:ext cx="798825" cy="562375"/>
          </a:xfrm>
          <a:prstGeom prst="rect">
            <a:avLst/>
          </a:prstGeom>
          <a:noFill/>
          <a:ln>
            <a:noFill/>
          </a:ln>
        </p:spPr>
      </p:pic>
      <p:grpSp>
        <p:nvGrpSpPr>
          <p:cNvPr id="99" name="Google Shape;99;p15"/>
          <p:cNvGrpSpPr/>
          <p:nvPr/>
        </p:nvGrpSpPr>
        <p:grpSpPr>
          <a:xfrm>
            <a:off x="619650" y="1075985"/>
            <a:ext cx="7904700" cy="3865296"/>
            <a:chOff x="897825" y="1095250"/>
            <a:chExt cx="7904700" cy="3993900"/>
          </a:xfrm>
        </p:grpSpPr>
        <p:pic>
          <p:nvPicPr>
            <p:cNvPr id="100" name="Google Shape;100;p15"/>
            <p:cNvPicPr preferRelativeResize="0"/>
            <p:nvPr/>
          </p:nvPicPr>
          <p:blipFill>
            <a:blip r:embed="rId4">
              <a:alphaModFix/>
            </a:blip>
            <a:stretch>
              <a:fillRect/>
            </a:stretch>
          </p:blipFill>
          <p:spPr>
            <a:xfrm>
              <a:off x="6891767" y="3225250"/>
              <a:ext cx="1434308" cy="910425"/>
            </a:xfrm>
            <a:prstGeom prst="rect">
              <a:avLst/>
            </a:prstGeom>
            <a:noFill/>
            <a:ln>
              <a:noFill/>
            </a:ln>
          </p:spPr>
        </p:pic>
        <p:pic>
          <p:nvPicPr>
            <p:cNvPr id="101" name="Google Shape;101;p15"/>
            <p:cNvPicPr preferRelativeResize="0"/>
            <p:nvPr/>
          </p:nvPicPr>
          <p:blipFill>
            <a:blip r:embed="rId5">
              <a:alphaModFix/>
            </a:blip>
            <a:stretch>
              <a:fillRect/>
            </a:stretch>
          </p:blipFill>
          <p:spPr>
            <a:xfrm>
              <a:off x="4620776" y="2398553"/>
              <a:ext cx="1693485" cy="605425"/>
            </a:xfrm>
            <a:prstGeom prst="rect">
              <a:avLst/>
            </a:prstGeom>
            <a:noFill/>
            <a:ln>
              <a:noFill/>
            </a:ln>
          </p:spPr>
        </p:pic>
        <p:pic>
          <p:nvPicPr>
            <p:cNvPr id="102" name="Google Shape;102;p15"/>
            <p:cNvPicPr preferRelativeResize="0"/>
            <p:nvPr/>
          </p:nvPicPr>
          <p:blipFill>
            <a:blip r:embed="rId6">
              <a:alphaModFix/>
            </a:blip>
            <a:stretch>
              <a:fillRect/>
            </a:stretch>
          </p:blipFill>
          <p:spPr>
            <a:xfrm>
              <a:off x="5207376" y="4175825"/>
              <a:ext cx="1775725" cy="799075"/>
            </a:xfrm>
            <a:prstGeom prst="rect">
              <a:avLst/>
            </a:prstGeom>
            <a:noFill/>
            <a:ln>
              <a:noFill/>
            </a:ln>
          </p:spPr>
        </p:pic>
        <p:sp>
          <p:nvSpPr>
            <p:cNvPr id="103" name="Google Shape;103;p15"/>
            <p:cNvSpPr txBox="1"/>
            <p:nvPr/>
          </p:nvSpPr>
          <p:spPr>
            <a:xfrm>
              <a:off x="897825" y="1095250"/>
              <a:ext cx="7904700" cy="3993900"/>
            </a:xfrm>
            <a:prstGeom prst="rect">
              <a:avLst/>
            </a:prstGeom>
            <a:solidFill>
              <a:srgbClr val="FFC88E"/>
            </a:solidFill>
            <a:ln cap="flat" cmpd="sng" w="9525">
              <a:solidFill>
                <a:srgbClr val="B45F06"/>
              </a:solidFill>
              <a:prstDash val="solid"/>
              <a:round/>
              <a:headEnd len="sm" w="sm" type="none"/>
              <a:tailEnd len="sm" w="sm" type="none"/>
            </a:ln>
            <a:effectLst>
              <a:outerShdw blurRad="42863" rotWithShape="0" algn="bl" dir="13500000" dist="161925">
                <a:schemeClr val="lt1">
                  <a:alpha val="66000"/>
                </a:schemeClr>
              </a:outerShdw>
            </a:effectLst>
          </p:spPr>
          <p:txBody>
            <a:bodyPr anchorCtr="0" anchor="t" bIns="91425" lIns="91425" spcFirstLastPara="1" rIns="91425" wrap="square" tIns="91425">
              <a:noAutofit/>
            </a:bodyPr>
            <a:lstStyle/>
            <a:p>
              <a:pPr indent="0" lvl="0" marL="0" marR="2178956" rtl="0" algn="l">
                <a:spcBef>
                  <a:spcPts val="0"/>
                </a:spcBef>
                <a:spcAft>
                  <a:spcPts val="0"/>
                </a:spcAft>
                <a:buNone/>
              </a:pPr>
              <a:r>
                <a:t/>
              </a:r>
              <a:endParaRPr b="1">
                <a:solidFill>
                  <a:schemeClr val="lt1"/>
                </a:solidFill>
                <a:latin typeface="Lato"/>
                <a:ea typeface="Lato"/>
                <a:cs typeface="Lato"/>
                <a:sym typeface="Lato"/>
              </a:endParaRPr>
            </a:p>
            <a:p>
              <a:pPr indent="0" lvl="0" marL="0" marR="627743" rtl="0" algn="l">
                <a:lnSpc>
                  <a:spcPct val="115000"/>
                </a:lnSpc>
                <a:spcBef>
                  <a:spcPts val="0"/>
                </a:spcBef>
                <a:spcAft>
                  <a:spcPts val="0"/>
                </a:spcAft>
                <a:buNone/>
              </a:pPr>
              <a:r>
                <a:t/>
              </a:r>
              <a:endParaRPr b="1" sz="1500">
                <a:solidFill>
                  <a:srgbClr val="FFFFFF"/>
                </a:solidFill>
              </a:endParaRPr>
            </a:p>
            <a:p>
              <a:pPr indent="0" lvl="0" marL="0" marR="1925706" rtl="0" algn="l">
                <a:lnSpc>
                  <a:spcPct val="115000"/>
                </a:lnSpc>
                <a:spcBef>
                  <a:spcPts val="1600"/>
                </a:spcBef>
                <a:spcAft>
                  <a:spcPts val="1600"/>
                </a:spcAft>
                <a:buNone/>
              </a:pPr>
              <a:r>
                <a:t/>
              </a:r>
              <a:endParaRPr sz="1600"/>
            </a:p>
          </p:txBody>
        </p:sp>
      </p:grpSp>
      <p:pic>
        <p:nvPicPr>
          <p:cNvPr id="104" name="Google Shape;104;p15"/>
          <p:cNvPicPr preferRelativeResize="0"/>
          <p:nvPr/>
        </p:nvPicPr>
        <p:blipFill>
          <a:blip r:embed="rId7">
            <a:alphaModFix/>
          </a:blip>
          <a:stretch>
            <a:fillRect/>
          </a:stretch>
        </p:blipFill>
        <p:spPr>
          <a:xfrm>
            <a:off x="6904250" y="1128175"/>
            <a:ext cx="1443600" cy="1443575"/>
          </a:xfrm>
          <a:prstGeom prst="rect">
            <a:avLst/>
          </a:prstGeom>
          <a:noFill/>
          <a:ln>
            <a:noFill/>
          </a:ln>
        </p:spPr>
      </p:pic>
      <p:pic>
        <p:nvPicPr>
          <p:cNvPr id="105" name="Google Shape;105;p15"/>
          <p:cNvPicPr preferRelativeResize="0"/>
          <p:nvPr/>
        </p:nvPicPr>
        <p:blipFill>
          <a:blip r:embed="rId8">
            <a:alphaModFix/>
          </a:blip>
          <a:stretch>
            <a:fillRect/>
          </a:stretch>
        </p:blipFill>
        <p:spPr>
          <a:xfrm>
            <a:off x="5170749" y="2207824"/>
            <a:ext cx="1549750" cy="1097025"/>
          </a:xfrm>
          <a:prstGeom prst="rect">
            <a:avLst/>
          </a:prstGeom>
          <a:noFill/>
          <a:ln>
            <a:noFill/>
          </a:ln>
        </p:spPr>
      </p:pic>
      <p:pic>
        <p:nvPicPr>
          <p:cNvPr id="106" name="Google Shape;106;p15"/>
          <p:cNvPicPr preferRelativeResize="0"/>
          <p:nvPr/>
        </p:nvPicPr>
        <p:blipFill>
          <a:blip r:embed="rId9">
            <a:alphaModFix/>
          </a:blip>
          <a:stretch>
            <a:fillRect/>
          </a:stretch>
        </p:blipFill>
        <p:spPr>
          <a:xfrm>
            <a:off x="5883475" y="3876325"/>
            <a:ext cx="2512901" cy="942350"/>
          </a:xfrm>
          <a:prstGeom prst="rect">
            <a:avLst/>
          </a:prstGeom>
          <a:noFill/>
          <a:ln>
            <a:noFill/>
          </a:ln>
        </p:spPr>
      </p:pic>
      <p:sp>
        <p:nvSpPr>
          <p:cNvPr id="107" name="Google Shape;107;p15"/>
          <p:cNvSpPr txBox="1"/>
          <p:nvPr/>
        </p:nvSpPr>
        <p:spPr>
          <a:xfrm>
            <a:off x="1128175" y="1382925"/>
            <a:ext cx="41244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We have been presented with health and socio-economic data of south african Individuals by the Limpopo Province Government.</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These are the tools we used to </a:t>
            </a:r>
            <a:r>
              <a:rPr lang="en">
                <a:latin typeface="Lato"/>
                <a:ea typeface="Lato"/>
                <a:cs typeface="Lato"/>
                <a:sym typeface="Lato"/>
              </a:rPr>
              <a:t>achieve</a:t>
            </a:r>
            <a:r>
              <a:rPr lang="en">
                <a:latin typeface="Lato"/>
                <a:ea typeface="Lato"/>
                <a:cs typeface="Lato"/>
                <a:sym typeface="Lato"/>
              </a:rPr>
              <a:t> our objective:</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Pandas(Data Preprocessing &amp; data mining)</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Matplotlib(Analysis)</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Scikit learn( Modelling)</a:t>
            </a: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6"/>
          <p:cNvPicPr preferRelativeResize="0"/>
          <p:nvPr/>
        </p:nvPicPr>
        <p:blipFill>
          <a:blip r:embed="rId3">
            <a:alphaModFix/>
          </a:blip>
          <a:stretch>
            <a:fillRect/>
          </a:stretch>
        </p:blipFill>
        <p:spPr>
          <a:xfrm>
            <a:off x="164225" y="93300"/>
            <a:ext cx="5944100" cy="2933700"/>
          </a:xfrm>
          <a:prstGeom prst="rect">
            <a:avLst/>
          </a:prstGeom>
          <a:noFill/>
          <a:ln>
            <a:noFill/>
          </a:ln>
        </p:spPr>
      </p:pic>
      <p:sp>
        <p:nvSpPr>
          <p:cNvPr id="113" name="Google Shape;113;p16"/>
          <p:cNvSpPr txBox="1"/>
          <p:nvPr/>
        </p:nvSpPr>
        <p:spPr>
          <a:xfrm>
            <a:off x="804050" y="3618200"/>
            <a:ext cx="25068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Lato"/>
              <a:buChar char="-"/>
            </a:pPr>
            <a:r>
              <a:rPr lang="en">
                <a:latin typeface="Lato"/>
                <a:ea typeface="Lato"/>
                <a:cs typeface="Lato"/>
                <a:sym typeface="Lato"/>
              </a:rPr>
              <a:t>Data from StatsSA</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Limpopo Province</a:t>
            </a:r>
            <a:endParaRPr>
              <a:latin typeface="Lato"/>
              <a:ea typeface="Lato"/>
              <a:cs typeface="Lato"/>
              <a:sym typeface="Lato"/>
            </a:endParaRPr>
          </a:p>
        </p:txBody>
      </p:sp>
      <p:pic>
        <p:nvPicPr>
          <p:cNvPr id="114" name="Google Shape;114;p16"/>
          <p:cNvPicPr preferRelativeResize="0"/>
          <p:nvPr/>
        </p:nvPicPr>
        <p:blipFill>
          <a:blip r:embed="rId4">
            <a:alphaModFix/>
          </a:blip>
          <a:stretch>
            <a:fillRect/>
          </a:stretch>
        </p:blipFill>
        <p:spPr>
          <a:xfrm>
            <a:off x="4628975" y="1878725"/>
            <a:ext cx="3860750" cy="3037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7"/>
          <p:cNvSpPr txBox="1"/>
          <p:nvPr>
            <p:ph idx="4294967295" type="ctrTitle"/>
          </p:nvPr>
        </p:nvSpPr>
        <p:spPr>
          <a:xfrm>
            <a:off x="663025" y="419275"/>
            <a:ext cx="7855800" cy="111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Hosting and Accessibility</a:t>
            </a:r>
            <a:endParaRPr>
              <a:solidFill>
                <a:srgbClr val="FFFFFF"/>
              </a:solidFill>
            </a:endParaRPr>
          </a:p>
        </p:txBody>
      </p:sp>
      <p:pic>
        <p:nvPicPr>
          <p:cNvPr id="120" name="Google Shape;120;p17"/>
          <p:cNvPicPr preferRelativeResize="0"/>
          <p:nvPr/>
        </p:nvPicPr>
        <p:blipFill>
          <a:blip r:embed="rId3">
            <a:alphaModFix/>
          </a:blip>
          <a:stretch>
            <a:fillRect/>
          </a:stretch>
        </p:blipFill>
        <p:spPr>
          <a:xfrm>
            <a:off x="2999812" y="1711000"/>
            <a:ext cx="3144375" cy="1721500"/>
          </a:xfrm>
          <a:prstGeom prst="rect">
            <a:avLst/>
          </a:prstGeom>
          <a:noFill/>
          <a:ln>
            <a:noFill/>
          </a:ln>
        </p:spPr>
      </p:pic>
      <p:sp>
        <p:nvSpPr>
          <p:cNvPr id="121" name="Google Shape;121;p17"/>
          <p:cNvSpPr txBox="1"/>
          <p:nvPr/>
        </p:nvSpPr>
        <p:spPr>
          <a:xfrm>
            <a:off x="4342650" y="2289750"/>
            <a:ext cx="327000" cy="41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Lato"/>
                <a:ea typeface="Lato"/>
                <a:cs typeface="Lato"/>
                <a:sym typeface="Lato"/>
              </a:rPr>
              <a:t>+</a:t>
            </a:r>
            <a:endParaRPr sz="2300">
              <a:solidFill>
                <a:srgbClr val="FFFFFF"/>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ph type="ctrTitle"/>
          </p:nvPr>
        </p:nvSpPr>
        <p:spPr>
          <a:xfrm>
            <a:off x="2371725" y="630225"/>
            <a:ext cx="66426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 &amp; </a:t>
            </a:r>
            <a:r>
              <a:rPr lang="en"/>
              <a:t>Recommendations</a:t>
            </a:r>
            <a:endParaRPr/>
          </a:p>
        </p:txBody>
      </p:sp>
      <p:sp>
        <p:nvSpPr>
          <p:cNvPr id="127" name="Google Shape;127;p18"/>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Insights &amp; value</a:t>
            </a:r>
            <a:endParaRPr b="1" sz="2400"/>
          </a:p>
        </p:txBody>
      </p:sp>
      <p:pic>
        <p:nvPicPr>
          <p:cNvPr id="128" name="Google Shape;128;p18"/>
          <p:cNvPicPr preferRelativeResize="0"/>
          <p:nvPr/>
        </p:nvPicPr>
        <p:blipFill>
          <a:blip r:embed="rId3">
            <a:alphaModFix/>
          </a:blip>
          <a:stretch>
            <a:fillRect/>
          </a:stretch>
        </p:blipFill>
        <p:spPr>
          <a:xfrm>
            <a:off x="1468425" y="367376"/>
            <a:ext cx="856575" cy="813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txBox="1"/>
          <p:nvPr/>
        </p:nvSpPr>
        <p:spPr>
          <a:xfrm>
            <a:off x="1021625" y="415175"/>
            <a:ext cx="7524000" cy="4085100"/>
          </a:xfrm>
          <a:prstGeom prst="rect">
            <a:avLst/>
          </a:prstGeom>
          <a:solidFill>
            <a:srgbClr val="FFC88E"/>
          </a:solidFill>
          <a:ln cap="flat" cmpd="sng" w="9525">
            <a:solidFill>
              <a:srgbClr val="000000"/>
            </a:solidFill>
            <a:prstDash val="solid"/>
            <a:round/>
            <a:headEnd len="sm" w="sm" type="none"/>
            <a:tailEnd len="sm" w="sm" type="none"/>
          </a:ln>
          <a:effectLst>
            <a:outerShdw blurRad="42863" rotWithShape="0" algn="bl" dir="13500000" dist="161925">
              <a:schemeClr val="lt1">
                <a:alpha val="66000"/>
              </a:scheme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50">
              <a:solidFill>
                <a:schemeClr val="dk2"/>
              </a:solidFill>
            </a:endParaRPr>
          </a:p>
          <a:p>
            <a:pPr indent="-323850" lvl="0" marL="457200" rtl="0" algn="l">
              <a:lnSpc>
                <a:spcPct val="115000"/>
              </a:lnSpc>
              <a:spcBef>
                <a:spcPts val="0"/>
              </a:spcBef>
              <a:spcAft>
                <a:spcPts val="0"/>
              </a:spcAft>
              <a:buClr>
                <a:schemeClr val="dk2"/>
              </a:buClr>
              <a:buSzPts val="1500"/>
              <a:buChar char="-"/>
            </a:pPr>
            <a:r>
              <a:rPr lang="en" sz="1500">
                <a:solidFill>
                  <a:schemeClr val="dk2"/>
                </a:solidFill>
              </a:rPr>
              <a:t>The Traditional Health Practitioners Act</a:t>
            </a:r>
            <a:endParaRPr sz="1500">
              <a:solidFill>
                <a:schemeClr val="dk2"/>
              </a:solidFill>
            </a:endParaRPr>
          </a:p>
          <a:p>
            <a:pPr indent="-323850" lvl="0" marL="457200" rtl="0" algn="l">
              <a:lnSpc>
                <a:spcPct val="115000"/>
              </a:lnSpc>
              <a:spcBef>
                <a:spcPts val="0"/>
              </a:spcBef>
              <a:spcAft>
                <a:spcPts val="0"/>
              </a:spcAft>
              <a:buClr>
                <a:schemeClr val="dk2"/>
              </a:buClr>
              <a:buSzPts val="1500"/>
              <a:buChar char="-"/>
            </a:pPr>
            <a:r>
              <a:rPr lang="en" sz="1500">
                <a:solidFill>
                  <a:schemeClr val="dk2"/>
                </a:solidFill>
              </a:rPr>
              <a:t>The establishment of a new Council</a:t>
            </a:r>
            <a:endParaRPr sz="1500">
              <a:solidFill>
                <a:schemeClr val="dk2"/>
              </a:solidFill>
            </a:endParaRPr>
          </a:p>
          <a:p>
            <a:pPr indent="-323850" lvl="0" marL="457200" rtl="0" algn="l">
              <a:lnSpc>
                <a:spcPct val="115000"/>
              </a:lnSpc>
              <a:spcBef>
                <a:spcPts val="0"/>
              </a:spcBef>
              <a:spcAft>
                <a:spcPts val="0"/>
              </a:spcAft>
              <a:buClr>
                <a:schemeClr val="dk2"/>
              </a:buClr>
              <a:buSzPts val="1500"/>
              <a:buChar char="-"/>
            </a:pPr>
            <a:r>
              <a:rPr lang="en" sz="1500">
                <a:solidFill>
                  <a:schemeClr val="dk2"/>
                </a:solidFill>
              </a:rPr>
              <a:t>Mandatory registration for all SA THPs</a:t>
            </a:r>
            <a:endParaRPr sz="1500">
              <a:solidFill>
                <a:schemeClr val="dk2"/>
              </a:solidFill>
            </a:endParaRPr>
          </a:p>
          <a:p>
            <a:pPr indent="-323850" lvl="0" marL="457200" rtl="0" algn="l">
              <a:lnSpc>
                <a:spcPct val="115000"/>
              </a:lnSpc>
              <a:spcBef>
                <a:spcPts val="0"/>
              </a:spcBef>
              <a:spcAft>
                <a:spcPts val="0"/>
              </a:spcAft>
              <a:buClr>
                <a:schemeClr val="dk2"/>
              </a:buClr>
              <a:buSzPts val="1500"/>
              <a:buChar char="-"/>
            </a:pPr>
            <a:r>
              <a:rPr lang="en" sz="1500">
                <a:solidFill>
                  <a:schemeClr val="dk2"/>
                </a:solidFill>
              </a:rPr>
              <a:t>The proposed regulations</a:t>
            </a:r>
            <a:endParaRPr sz="1500">
              <a:solidFill>
                <a:schemeClr val="dk2"/>
              </a:solidFill>
            </a:endParaRPr>
          </a:p>
          <a:p>
            <a:pPr indent="-323850" lvl="0" marL="457200" rtl="0" algn="l">
              <a:lnSpc>
                <a:spcPct val="115000"/>
              </a:lnSpc>
              <a:spcBef>
                <a:spcPts val="0"/>
              </a:spcBef>
              <a:spcAft>
                <a:spcPts val="0"/>
              </a:spcAft>
              <a:buClr>
                <a:schemeClr val="dk2"/>
              </a:buClr>
              <a:buSzPts val="1500"/>
              <a:buChar char="-"/>
            </a:pPr>
            <a:r>
              <a:rPr lang="en" sz="1500">
                <a:solidFill>
                  <a:schemeClr val="dk2"/>
                </a:solidFill>
              </a:rPr>
              <a:t>Minimum training standards for student THPs</a:t>
            </a:r>
            <a:endParaRPr sz="1500"/>
          </a:p>
          <a:p>
            <a:pPr indent="0" lvl="0" marL="0" rtl="0" algn="l">
              <a:lnSpc>
                <a:spcPct val="115000"/>
              </a:lnSpc>
              <a:spcBef>
                <a:spcPts val="1100"/>
              </a:spcBef>
              <a:spcAft>
                <a:spcPts val="0"/>
              </a:spcAft>
              <a:buNone/>
            </a:pPr>
            <a:r>
              <a:t/>
            </a:r>
            <a:endParaRPr/>
          </a:p>
          <a:p>
            <a:pPr indent="0" lvl="0" marL="0" rtl="0" algn="l">
              <a:lnSpc>
                <a:spcPct val="115000"/>
              </a:lnSpc>
              <a:spcBef>
                <a:spcPts val="1100"/>
              </a:spcBef>
              <a:spcAft>
                <a:spcPts val="0"/>
              </a:spcAft>
              <a:buNone/>
            </a:pPr>
            <a:r>
              <a:t/>
            </a:r>
            <a:endParaRPr/>
          </a:p>
          <a:p>
            <a:pPr indent="-317500" lvl="0" marL="457200" rtl="0" algn="l">
              <a:lnSpc>
                <a:spcPct val="115000"/>
              </a:lnSpc>
              <a:spcBef>
                <a:spcPts val="1100"/>
              </a:spcBef>
              <a:spcAft>
                <a:spcPts val="0"/>
              </a:spcAft>
              <a:buSzPts val="1400"/>
              <a:buChar char="●"/>
            </a:pPr>
            <a:r>
              <a:rPr lang="en">
                <a:solidFill>
                  <a:schemeClr val="dk2"/>
                </a:solidFill>
              </a:rPr>
              <a:t>Well-being to uphold the same standards by being transparent in practising.</a:t>
            </a:r>
            <a:endParaRPr>
              <a:solidFill>
                <a:schemeClr val="dk2"/>
              </a:solidFill>
            </a:endParaRPr>
          </a:p>
          <a:p>
            <a:pPr indent="-317500" lvl="0" marL="457200" rtl="0" algn="l">
              <a:lnSpc>
                <a:spcPct val="115000"/>
              </a:lnSpc>
              <a:spcBef>
                <a:spcPts val="0"/>
              </a:spcBef>
              <a:spcAft>
                <a:spcPts val="0"/>
              </a:spcAft>
              <a:buClr>
                <a:schemeClr val="dk2"/>
              </a:buClr>
              <a:buSzPts val="1400"/>
              <a:buChar char="●"/>
            </a:pPr>
            <a:r>
              <a:rPr lang="en">
                <a:solidFill>
                  <a:schemeClr val="dk2"/>
                </a:solidFill>
              </a:rPr>
              <a:t>This is crucial because several South Africans use Traditional healers.</a:t>
            </a:r>
            <a:endParaRPr>
              <a:solidFill>
                <a:schemeClr val="dk2"/>
              </a:solidFill>
            </a:endParaRPr>
          </a:p>
          <a:p>
            <a:pPr indent="-317500" lvl="0" marL="457200" rtl="0" algn="l">
              <a:lnSpc>
                <a:spcPct val="115000"/>
              </a:lnSpc>
              <a:spcBef>
                <a:spcPts val="0"/>
              </a:spcBef>
              <a:spcAft>
                <a:spcPts val="0"/>
              </a:spcAft>
              <a:buClr>
                <a:schemeClr val="dk2"/>
              </a:buClr>
              <a:buSzPts val="1400"/>
              <a:buChar char="●"/>
            </a:pPr>
            <a:r>
              <a:rPr lang="en">
                <a:solidFill>
                  <a:schemeClr val="dk2"/>
                </a:solidFill>
              </a:rPr>
              <a:t>Type of THP should be documented and limit the use of word to mouth for consistency to provide higher standards for other official to regulate them as they do with other health practitioners.</a:t>
            </a:r>
            <a:endParaRPr>
              <a:solidFill>
                <a:schemeClr val="dk2"/>
              </a:solidFill>
            </a:endParaRPr>
          </a:p>
          <a:p>
            <a:pPr indent="0" lvl="0" marL="0" marR="1925706" rtl="0" algn="l">
              <a:lnSpc>
                <a:spcPct val="115000"/>
              </a:lnSpc>
              <a:spcBef>
                <a:spcPts val="0"/>
              </a:spcBef>
              <a:spcAft>
                <a:spcPts val="1600"/>
              </a:spcAft>
              <a:buNone/>
            </a:pPr>
            <a:r>
              <a:t/>
            </a:r>
            <a:endParaRPr sz="1600"/>
          </a:p>
        </p:txBody>
      </p:sp>
      <p:pic>
        <p:nvPicPr>
          <p:cNvPr id="134" name="Google Shape;134;p19"/>
          <p:cNvPicPr preferRelativeResize="0"/>
          <p:nvPr/>
        </p:nvPicPr>
        <p:blipFill>
          <a:blip r:embed="rId3">
            <a:alphaModFix/>
          </a:blip>
          <a:stretch>
            <a:fillRect/>
          </a:stretch>
        </p:blipFill>
        <p:spPr>
          <a:xfrm>
            <a:off x="6331325" y="512425"/>
            <a:ext cx="1634700" cy="1551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0"/>
          <p:cNvPicPr preferRelativeResize="0"/>
          <p:nvPr/>
        </p:nvPicPr>
        <p:blipFill>
          <a:blip r:embed="rId3">
            <a:alphaModFix/>
          </a:blip>
          <a:stretch>
            <a:fillRect/>
          </a:stretch>
        </p:blipFill>
        <p:spPr>
          <a:xfrm>
            <a:off x="940675" y="772675"/>
            <a:ext cx="7469574" cy="3598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