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Open Sans Light" charset="1" panose="020B0306030504020204"/>
      <p:regular r:id="rId11"/>
    </p:embeddedFont>
    <p:embeddedFont>
      <p:font typeface="Open Sans Light Bold" charset="1" panose="020B0806030504020204"/>
      <p:regular r:id="rId12"/>
    </p:embeddedFont>
    <p:embeddedFont>
      <p:font typeface="Open Sans Light Italics" charset="1" panose="020B0306030504020204"/>
      <p:regular r:id="rId13"/>
    </p:embeddedFont>
    <p:embeddedFont>
      <p:font typeface="Open Sans Light Bold Italics" charset="1" panose="020B0806030504020204"/>
      <p:regular r:id="rId14"/>
    </p:embeddedFont>
    <p:embeddedFont>
      <p:font typeface="Belleza" charset="1" panose="02000503050000020003"/>
      <p:regular r:id="rId15"/>
    </p:embeddedFont>
    <p:embeddedFont>
      <p:font typeface="IBM Plex Sans Hebrew Text" charset="1" panose="020B0503050203000203"/>
      <p:regular r:id="rId16"/>
    </p:embeddedFont>
    <p:embeddedFont>
      <p:font typeface="IBM Plex Sans Hebrew Text Bold" charset="1" panose="020B0603050203000203"/>
      <p:regular r:id="rId17"/>
    </p:embeddedFont>
    <p:embeddedFont>
      <p:font typeface="Moontime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sv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svg" Type="http://schemas.openxmlformats.org/officeDocument/2006/relationships/image"/><Relationship Id="rId3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svg" Type="http://schemas.openxmlformats.org/officeDocument/2006/relationships/image"/><Relationship Id="rId5" Target="../media/image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sv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68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993648">
            <a:off x="-834765" y="2712211"/>
            <a:ext cx="21049840" cy="2495131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814094">
            <a:off x="-10515152" y="-15073332"/>
            <a:ext cx="31044605" cy="2105388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-466522" y="3035249"/>
            <a:ext cx="19221045" cy="252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29"/>
              </a:lnSpc>
            </a:pPr>
            <a:r>
              <a:rPr lang="en-US" sz="17282">
                <a:solidFill>
                  <a:srgbClr val="FFFFFF"/>
                </a:solidFill>
                <a:latin typeface="Belleza"/>
              </a:rPr>
              <a:t>Access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7831071"/>
            <a:ext cx="3149811" cy="314981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780971" y="5626616"/>
            <a:ext cx="14901530" cy="160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29"/>
              </a:lnSpc>
            </a:pPr>
            <a:r>
              <a:rPr lang="en-US" sz="11000">
                <a:solidFill>
                  <a:srgbClr val="000000"/>
                </a:solidFill>
                <a:latin typeface="Moontime"/>
              </a:rPr>
              <a:t>Eastern Cape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80971" y="9358351"/>
            <a:ext cx="14901530" cy="402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2332" spc="508">
                <a:solidFill>
                  <a:srgbClr val="000000"/>
                </a:solidFill>
                <a:latin typeface="IBM Plex Sans Hebrew Text Bold"/>
              </a:rPr>
              <a:t>CONNECTING YOU, TO YOUR DREAM.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8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342102">
            <a:off x="-7731424" y="5752160"/>
            <a:ext cx="31044605" cy="21053887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45745" y="5911825"/>
            <a:ext cx="3651687" cy="3651673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-16666" b="-16666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556587" y="5783771"/>
            <a:ext cx="3651687" cy="3651673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r="0" t="-16666" b="-16666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954995" y="5911825"/>
            <a:ext cx="3651687" cy="3651673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r="0" t="-33031" b="-302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4188123" y="5783771"/>
            <a:ext cx="3651687" cy="3651673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r="0" t="-17130" b="-35833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7488895" y="1808757"/>
            <a:ext cx="3651687" cy="3651673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38888" r="-38888" t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729580" y="57150"/>
            <a:ext cx="11501614" cy="1516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86"/>
              </a:lnSpc>
            </a:pPr>
            <a:r>
              <a:rPr lang="en-US" sz="10341">
                <a:solidFill>
                  <a:srgbClr val="F57A30"/>
                </a:solidFill>
                <a:latin typeface="Belleza"/>
              </a:rPr>
              <a:t>Meet The Team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1191223" y="8926706"/>
            <a:ext cx="6725621" cy="1264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Nozuko Mvango</a:t>
            </a:r>
          </a:p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Head Research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910805" y="8926706"/>
            <a:ext cx="6725621" cy="1888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 Asavela Mbambani</a:t>
            </a:r>
          </a:p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Software Dev</a:t>
            </a:r>
          </a:p>
          <a:p>
            <a:pPr algn="ctr">
              <a:lnSpc>
                <a:spcPts val="492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3418028" y="8926706"/>
            <a:ext cx="6725621" cy="1264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Siviwe Bala</a:t>
            </a:r>
          </a:p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Project Co-ordinatorr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51156" y="8926706"/>
            <a:ext cx="6725621" cy="1264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Iviwe Sopangisa</a:t>
            </a:r>
          </a:p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Ux/Ui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480387" y="2818724"/>
            <a:ext cx="6725621" cy="1264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Collius Charuka</a:t>
            </a:r>
          </a:p>
          <a:p>
            <a:pPr algn="ctr">
              <a:lnSpc>
                <a:spcPts val="4929"/>
              </a:lnSpc>
            </a:pPr>
            <a:r>
              <a:rPr lang="en-US" sz="4142">
                <a:solidFill>
                  <a:srgbClr val="FFFFFF"/>
                </a:solidFill>
                <a:latin typeface="Belleza Italics"/>
              </a:rPr>
              <a:t>Team Lead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05780" y="76200"/>
            <a:ext cx="11501614" cy="1516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86"/>
              </a:lnSpc>
            </a:pPr>
            <a:r>
              <a:rPr lang="en-US" sz="10341">
                <a:solidFill>
                  <a:srgbClr val="FFFFFF"/>
                </a:solidFill>
                <a:latin typeface="Belleza"/>
              </a:rPr>
              <a:t>Meet The Team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BDD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342102">
            <a:off x="-7624713" y="6373213"/>
            <a:ext cx="31044605" cy="2105388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16046" y="964790"/>
            <a:ext cx="2247445" cy="205130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01329" y="3044670"/>
            <a:ext cx="10154945" cy="3911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77"/>
              </a:lnSpc>
            </a:pPr>
            <a:r>
              <a:rPr lang="en-US" sz="9006">
                <a:solidFill>
                  <a:srgbClr val="000000"/>
                </a:solidFill>
                <a:latin typeface="Arimo"/>
              </a:rPr>
              <a:t>There is a high unemployment rate in South Africa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91829" y="317090"/>
            <a:ext cx="7154082" cy="970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16"/>
              </a:lnSpc>
            </a:pPr>
            <a:r>
              <a:rPr lang="en-US" sz="6400">
                <a:solidFill>
                  <a:srgbClr val="F57A30"/>
                </a:solidFill>
                <a:latin typeface="Belleza Italics"/>
              </a:rPr>
              <a:t>Problem Statement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01" t="18238" r="4859" b="8119"/>
          <a:stretch>
            <a:fillRect/>
          </a:stretch>
        </p:blipFill>
        <p:spPr>
          <a:xfrm flipH="false" flipV="false" rot="0">
            <a:off x="3614997" y="5815993"/>
            <a:ext cx="9590566" cy="41796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17702" r="4157" b="7195"/>
          <a:stretch>
            <a:fillRect/>
          </a:stretch>
        </p:blipFill>
        <p:spPr>
          <a:xfrm flipH="false" flipV="false" rot="0">
            <a:off x="3553131" y="1234138"/>
            <a:ext cx="9714298" cy="42722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63693" y="-263864"/>
            <a:ext cx="6741698" cy="1184643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498493">
            <a:off x="-16954893" y="-11151365"/>
            <a:ext cx="21049840" cy="2495131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41061" y="314696"/>
            <a:ext cx="6265330" cy="80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3"/>
              </a:lnSpc>
            </a:pPr>
            <a:r>
              <a:rPr lang="en-US" sz="5255">
                <a:solidFill>
                  <a:srgbClr val="F57A30"/>
                </a:solidFill>
                <a:latin typeface="Belleza Italics"/>
              </a:rPr>
              <a:t>Data Analysed </a:t>
            </a:r>
          </a:p>
        </p:txBody>
      </p:sp>
      <p:sp>
        <p:nvSpPr>
          <p:cNvPr name="TextBox 7" id="7"/>
          <p:cNvSpPr txBox="true"/>
          <p:nvPr/>
        </p:nvSpPr>
        <p:spPr>
          <a:xfrm rot="-2328253">
            <a:off x="15009309" y="4855812"/>
            <a:ext cx="1775220" cy="373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1"/>
              </a:lnSpc>
            </a:pPr>
            <a:r>
              <a:rPr lang="en-US" sz="2594">
                <a:solidFill>
                  <a:srgbClr val="000000"/>
                </a:solidFill>
                <a:latin typeface="Moontime"/>
              </a:rPr>
              <a:t>Stry `time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29489" y="3175652"/>
            <a:ext cx="7356871" cy="5884993"/>
            <a:chOff x="0" y="0"/>
            <a:chExt cx="9809162" cy="784665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862624" y="7117776"/>
              <a:ext cx="1531919" cy="728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0"/>
                </a:lnSpc>
              </a:pPr>
              <a:r>
                <a:rPr lang="en-US" sz="1621">
                  <a:solidFill>
                    <a:srgbClr val="000000"/>
                  </a:solidFill>
                  <a:latin typeface="Open Sans Light"/>
                </a:rPr>
                <a:t>Listen music</a:t>
              </a:r>
            </a:p>
            <a:p>
              <a:pPr algn="ctr">
                <a:lnSpc>
                  <a:spcPts val="2270"/>
                </a:lnSpc>
              </a:pPr>
              <a:r>
                <a:rPr lang="en-US" sz="1621">
                  <a:solidFill>
                    <a:srgbClr val="000000"/>
                  </a:solidFill>
                  <a:latin typeface="Open Sans Light"/>
                </a:rPr>
                <a:t>42.1%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8267185" y="2135577"/>
              <a:ext cx="1541976" cy="728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0"/>
                </a:lnSpc>
              </a:pPr>
              <a:r>
                <a:rPr lang="en-US" sz="1621">
                  <a:solidFill>
                    <a:srgbClr val="000000"/>
                  </a:solidFill>
                  <a:latin typeface="Open Sans Light"/>
                </a:rPr>
                <a:t>Watch Video</a:t>
              </a:r>
            </a:p>
            <a:p>
              <a:pPr algn="ctr">
                <a:lnSpc>
                  <a:spcPts val="2270"/>
                </a:lnSpc>
              </a:pPr>
              <a:r>
                <a:rPr lang="en-US" sz="1621">
                  <a:solidFill>
                    <a:srgbClr val="000000"/>
                  </a:solidFill>
                  <a:latin typeface="Open Sans Light"/>
                </a:rPr>
                <a:t>37.7%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956147" y="-28575"/>
              <a:ext cx="1887007" cy="728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0"/>
                </a:lnSpc>
              </a:pPr>
              <a:r>
                <a:rPr lang="en-US" sz="1621">
                  <a:solidFill>
                    <a:srgbClr val="000000"/>
                  </a:solidFill>
                  <a:latin typeface="Open Sans Light"/>
                </a:rPr>
                <a:t>Online Courses</a:t>
              </a:r>
            </a:p>
            <a:p>
              <a:pPr algn="ctr">
                <a:lnSpc>
                  <a:spcPts val="2270"/>
                </a:lnSpc>
              </a:pPr>
              <a:r>
                <a:rPr lang="en-US" sz="1621">
                  <a:solidFill>
                    <a:srgbClr val="000000"/>
                  </a:solidFill>
                  <a:latin typeface="Open Sans Light"/>
                </a:rPr>
                <a:t>13.5%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78183"/>
              <a:ext cx="980916" cy="728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0"/>
                </a:lnSpc>
              </a:pPr>
              <a:r>
                <a:rPr lang="en-US" sz="1621">
                  <a:solidFill>
                    <a:srgbClr val="000000"/>
                  </a:solidFill>
                  <a:latin typeface="Open Sans Light"/>
                </a:rPr>
                <a:t>Podcast</a:t>
              </a:r>
            </a:p>
            <a:p>
              <a:pPr algn="ctr">
                <a:lnSpc>
                  <a:spcPts val="2270"/>
                </a:lnSpc>
              </a:pPr>
              <a:r>
                <a:rPr lang="en-US" sz="1621">
                  <a:solidFill>
                    <a:srgbClr val="000000"/>
                  </a:solidFill>
                  <a:latin typeface="Open Sans Light"/>
                </a:rPr>
                <a:t>6.7%</a:t>
              </a:r>
            </a:p>
          </p:txBody>
        </p: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1037993" y="566500"/>
              <a:ext cx="6951565" cy="6951565"/>
              <a:chOff x="0" y="0"/>
              <a:chExt cx="2540000" cy="254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270000" y="0"/>
                <a:ext cx="1374690" cy="2222102"/>
              </a:xfrm>
              <a:custGeom>
                <a:avLst/>
                <a:gdLst/>
                <a:ahLst/>
                <a:cxnLst/>
                <a:rect r="r" b="b" t="t" l="l"/>
                <a:pathLst>
                  <a:path h="2222102" w="1374690">
                    <a:moveTo>
                      <a:pt x="0" y="0"/>
                    </a:moveTo>
                    <a:cubicBezTo>
                      <a:pt x="528076" y="0"/>
                      <a:pt x="1001050" y="326780"/>
                      <a:pt x="1187870" y="820706"/>
                    </a:cubicBezTo>
                    <a:cubicBezTo>
                      <a:pt x="1374690" y="1314632"/>
                      <a:pt x="1236369" y="1872625"/>
                      <a:pt x="840477" y="2222102"/>
                    </a:cubicBezTo>
                    <a:lnTo>
                      <a:pt x="420238" y="1746051"/>
                    </a:lnTo>
                    <a:cubicBezTo>
                      <a:pt x="618184" y="1571312"/>
                      <a:pt x="687345" y="1292316"/>
                      <a:pt x="593935" y="1045353"/>
                    </a:cubicBezTo>
                    <a:cubicBezTo>
                      <a:pt x="500525" y="798390"/>
                      <a:pt x="264038" y="635000"/>
                      <a:pt x="0" y="635000"/>
                    </a:cubicBezTo>
                    <a:close/>
                  </a:path>
                </a:pathLst>
              </a:custGeom>
              <a:solidFill>
                <a:srgbClr val="3AA27A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126884" y="830926"/>
                <a:ext cx="2283896" cy="1827571"/>
              </a:xfrm>
              <a:custGeom>
                <a:avLst/>
                <a:gdLst/>
                <a:ahLst/>
                <a:cxnLst/>
                <a:rect r="r" b="b" t="t" l="l"/>
                <a:pathLst>
                  <a:path h="1827571" w="2283896">
                    <a:moveTo>
                      <a:pt x="2283896" y="1347980"/>
                    </a:moveTo>
                    <a:cubicBezTo>
                      <a:pt x="1859125" y="1762520"/>
                      <a:pt x="1203879" y="1827571"/>
                      <a:pt x="705893" y="1504640"/>
                    </a:cubicBezTo>
                    <a:cubicBezTo>
                      <a:pt x="207907" y="1181710"/>
                      <a:pt x="0" y="556927"/>
                      <a:pt x="205199" y="0"/>
                    </a:cubicBezTo>
                    <a:lnTo>
                      <a:pt x="801041" y="219537"/>
                    </a:lnTo>
                    <a:cubicBezTo>
                      <a:pt x="698442" y="498001"/>
                      <a:pt x="802395" y="810392"/>
                      <a:pt x="1051388" y="971857"/>
                    </a:cubicBezTo>
                    <a:cubicBezTo>
                      <a:pt x="1300381" y="1133322"/>
                      <a:pt x="1628004" y="1100797"/>
                      <a:pt x="1840390" y="893527"/>
                    </a:cubicBezTo>
                    <a:close/>
                  </a:path>
                </a:pathLst>
              </a:custGeom>
              <a:solidFill>
                <a:srgbClr val="57B99D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>
                <a:off x="57859" y="385030"/>
                <a:ext cx="756694" cy="695488"/>
              </a:xfrm>
              <a:custGeom>
                <a:avLst/>
                <a:gdLst/>
                <a:ahLst/>
                <a:cxnLst/>
                <a:rect r="r" b="b" t="t" l="l"/>
                <a:pathLst>
                  <a:path h="695488" w="756694">
                    <a:moveTo>
                      <a:pt x="0" y="506004"/>
                    </a:moveTo>
                    <a:cubicBezTo>
                      <a:pt x="59384" y="316063"/>
                      <a:pt x="162573" y="142736"/>
                      <a:pt x="301247" y="0"/>
                    </a:cubicBezTo>
                    <a:lnTo>
                      <a:pt x="756694" y="442485"/>
                    </a:lnTo>
                    <a:cubicBezTo>
                      <a:pt x="687357" y="513853"/>
                      <a:pt x="635762" y="600517"/>
                      <a:pt x="606071" y="695487"/>
                    </a:cubicBezTo>
                    <a:close/>
                  </a:path>
                </a:pathLst>
              </a:custGeom>
              <a:solidFill>
                <a:srgbClr val="77D1C0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316015" y="0"/>
                <a:ext cx="953922" cy="850831"/>
              </a:xfrm>
              <a:custGeom>
                <a:avLst/>
                <a:gdLst/>
                <a:ahLst/>
                <a:cxnLst/>
                <a:rect r="r" b="b" t="t" l="l"/>
                <a:pathLst>
                  <a:path h="850831" w="953922">
                    <a:moveTo>
                      <a:pt x="0" y="431661"/>
                    </a:moveTo>
                    <a:cubicBezTo>
                      <a:pt x="241092" y="157311"/>
                      <a:pt x="588627" y="37"/>
                      <a:pt x="953858" y="0"/>
                    </a:cubicBezTo>
                    <a:lnTo>
                      <a:pt x="953922" y="635000"/>
                    </a:lnTo>
                    <a:cubicBezTo>
                      <a:pt x="771306" y="635018"/>
                      <a:pt x="597538" y="713656"/>
                      <a:pt x="476992" y="850831"/>
                    </a:cubicBezTo>
                    <a:close/>
                  </a:path>
                </a:pathLst>
              </a:custGeom>
              <a:solidFill>
                <a:srgbClr val="99E8E0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BDFFFF"/>
              </a:solidFill>
            </p:spPr>
          </p:sp>
        </p:grp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814094">
            <a:off x="-5490719" y="-14938331"/>
            <a:ext cx="31044605" cy="21053887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584057" y="334537"/>
            <a:ext cx="7630332" cy="96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6400">
                <a:solidFill>
                  <a:srgbClr val="FFFFFF"/>
                </a:solidFill>
                <a:latin typeface="Belleza Italics"/>
              </a:rPr>
              <a:t>Data Analysed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342102">
            <a:off x="-7624713" y="6373213"/>
            <a:ext cx="31044605" cy="2105388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581335" y="2134144"/>
            <a:ext cx="3752850" cy="759063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353966" y="2134144"/>
            <a:ext cx="3848100" cy="758368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129599" y="2134144"/>
            <a:ext cx="3876675" cy="764213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-2099773" y="304202"/>
            <a:ext cx="11062304" cy="1244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9"/>
              </a:lnSpc>
            </a:pPr>
            <a:r>
              <a:rPr lang="en-US" sz="8159">
                <a:solidFill>
                  <a:srgbClr val="F57A30"/>
                </a:solidFill>
                <a:latin typeface="Belleza Italics"/>
              </a:rPr>
              <a:t>Solution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643549" y="7452044"/>
            <a:ext cx="2091367" cy="157245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805366" y="2134144"/>
            <a:ext cx="3752850" cy="759063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587641"/>
            <a:ext cx="882119" cy="882119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0203017" y="814739"/>
            <a:ext cx="7729840" cy="41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6"/>
              </a:lnSpc>
            </a:pPr>
            <a:r>
              <a:rPr lang="en-US" sz="1333" spc="133">
                <a:solidFill>
                  <a:srgbClr val="000000"/>
                </a:solidFill>
                <a:latin typeface="League Spartan"/>
              </a:rPr>
              <a:t>HTT</a:t>
            </a:r>
            <a:r>
              <a:rPr lang="en-US" sz="1333" spc="133">
                <a:solidFill>
                  <a:srgbClr val="000000"/>
                </a:solidFill>
                <a:latin typeface="League Spartan"/>
              </a:rPr>
              <a:t>PS://ASAVELA979279.INVISIONAPP.COM/CONSOLE/SHARE/QZ29OU5OBH/545359336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6704" t="24756" r="10645" b="506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091645">
            <a:off x="-9798789" y="-18112445"/>
            <a:ext cx="31593279" cy="2142598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3500755" y="5757729"/>
            <a:ext cx="4373262" cy="1616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00877" indent="-200438" lvl="1">
              <a:lnSpc>
                <a:spcPts val="2599"/>
              </a:lnSpc>
              <a:buFont typeface="Arial"/>
              <a:buChar char="•"/>
            </a:pPr>
            <a:r>
              <a:rPr lang="en-US" sz="1856">
                <a:solidFill>
                  <a:srgbClr val="FFFFFF"/>
                </a:solidFill>
                <a:latin typeface="IBM Plex Sans Hebrew Text"/>
              </a:rPr>
              <a:t>Advertising on the Application to make money.</a:t>
            </a:r>
          </a:p>
          <a:p>
            <a:pPr marL="400877" indent="-200438" lvl="1">
              <a:lnSpc>
                <a:spcPts val="2599"/>
              </a:lnSpc>
              <a:buFont typeface="Arial"/>
              <a:buChar char="•"/>
            </a:pPr>
            <a:r>
              <a:rPr lang="en-US" sz="1856">
                <a:solidFill>
                  <a:srgbClr val="FFFFFF"/>
                </a:solidFill>
                <a:latin typeface="IBM Plex Sans Hebrew Text"/>
              </a:rPr>
              <a:t>Value-added  for employers</a:t>
            </a:r>
          </a:p>
          <a:p>
            <a:pPr marL="400877" indent="-200438" lvl="1">
              <a:lnSpc>
                <a:spcPts val="2599"/>
              </a:lnSpc>
              <a:buFont typeface="Arial"/>
              <a:buChar char="•"/>
            </a:pPr>
            <a:r>
              <a:rPr lang="en-US" sz="1856">
                <a:solidFill>
                  <a:srgbClr val="FFFFFF"/>
                </a:solidFill>
                <a:latin typeface="IBM Plex Sans Hebrew Text"/>
              </a:rPr>
              <a:t>Beacon technology will be added for </a:t>
            </a:r>
          </a:p>
          <a:p>
            <a:pPr>
              <a:lnSpc>
                <a:spcPts val="2599"/>
              </a:lnSpc>
            </a:pPr>
            <a:r>
              <a:rPr lang="en-US" sz="1856">
                <a:solidFill>
                  <a:srgbClr val="FFFFFF"/>
                </a:solidFill>
                <a:latin typeface="IBM Plex Sans Hebrew Text"/>
              </a:rPr>
              <a:t> direct advertising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871414" y="8472312"/>
            <a:ext cx="5387886" cy="153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74800" indent="-237400" lvl="1">
              <a:lnSpc>
                <a:spcPts val="3078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IBM Plex Sans Hebrew Text"/>
              </a:rPr>
              <a:t>Graduates</a:t>
            </a:r>
          </a:p>
          <a:p>
            <a:pPr marL="474800" indent="-237400" lvl="1">
              <a:lnSpc>
                <a:spcPts val="3078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IBM Plex Sans Hebrew Text"/>
              </a:rPr>
              <a:t>Unemployed job candi</a:t>
            </a:r>
          </a:p>
          <a:p>
            <a:pPr marL="474800" indent="-237400" lvl="1">
              <a:lnSpc>
                <a:spcPts val="3078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IBM Plex Sans Hebrew Text"/>
              </a:rPr>
              <a:t>People under a changing work environment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86415" y="5833047"/>
            <a:ext cx="8229871" cy="2101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8937" indent="-324468" lvl="1">
              <a:lnSpc>
                <a:spcPts val="4208"/>
              </a:lnSpc>
              <a:buFont typeface="Arial"/>
              <a:buChar char="•"/>
            </a:pPr>
            <a:r>
              <a:rPr lang="en-US" sz="3005">
                <a:solidFill>
                  <a:srgbClr val="FEF9F2"/>
                </a:solidFill>
                <a:latin typeface="IBM Plex Sans Hebrew Text"/>
              </a:rPr>
              <a:t>Life-long journey with clients.</a:t>
            </a:r>
          </a:p>
          <a:p>
            <a:pPr marL="648937" indent="-324468" lvl="1">
              <a:lnSpc>
                <a:spcPts val="4208"/>
              </a:lnSpc>
              <a:buFont typeface="Arial"/>
              <a:buChar char="•"/>
            </a:pPr>
            <a:r>
              <a:rPr lang="en-US" sz="3005">
                <a:solidFill>
                  <a:srgbClr val="FEF9F2"/>
                </a:solidFill>
                <a:latin typeface="IBM Plex Sans Hebrew Text"/>
              </a:rPr>
              <a:t>Relevant updates</a:t>
            </a:r>
          </a:p>
          <a:p>
            <a:pPr marL="648937" indent="-324468" lvl="1">
              <a:lnSpc>
                <a:spcPts val="4208"/>
              </a:lnSpc>
              <a:buFont typeface="Arial"/>
              <a:buChar char="•"/>
            </a:pPr>
            <a:r>
              <a:rPr lang="en-US" sz="3005">
                <a:solidFill>
                  <a:srgbClr val="FEF9F2"/>
                </a:solidFill>
                <a:latin typeface="IBM Plex Sans Hebrew Text"/>
              </a:rPr>
              <a:t>Upskilling </a:t>
            </a:r>
          </a:p>
          <a:p>
            <a:pPr marL="648937" indent="-324468" lvl="1">
              <a:lnSpc>
                <a:spcPts val="4208"/>
              </a:lnSpc>
              <a:buFont typeface="Arial"/>
              <a:buChar char="•"/>
            </a:pPr>
            <a:r>
              <a:rPr lang="en-US" sz="3005">
                <a:solidFill>
                  <a:srgbClr val="FEF9F2"/>
                </a:solidFill>
                <a:latin typeface="IBM Plex Sans Hebrew Text"/>
              </a:rPr>
              <a:t>Easier job placement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22032" y="3468540"/>
            <a:ext cx="3437268" cy="139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4"/>
              </a:lnSpc>
            </a:pPr>
            <a:r>
              <a:rPr lang="en-US" sz="4608">
                <a:solidFill>
                  <a:srgbClr val="F57A30"/>
                </a:solidFill>
                <a:latin typeface="Belleza Italics"/>
              </a:rPr>
              <a:t>Revenue</a:t>
            </a:r>
          </a:p>
          <a:p>
            <a:pPr algn="ctr">
              <a:lnSpc>
                <a:spcPts val="5484"/>
              </a:lnSpc>
            </a:pPr>
            <a:r>
              <a:rPr lang="en-US" sz="4608">
                <a:solidFill>
                  <a:srgbClr val="F57A30"/>
                </a:solidFill>
                <a:latin typeface="Belleza Italics"/>
              </a:rPr>
              <a:t> streams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44316" y="7934561"/>
            <a:ext cx="4256418" cy="139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4"/>
              </a:lnSpc>
            </a:pPr>
            <a:r>
              <a:rPr lang="en-US" sz="4608">
                <a:solidFill>
                  <a:srgbClr val="F57A30"/>
                </a:solidFill>
                <a:latin typeface="Belleza Italics"/>
              </a:rPr>
              <a:t>Customer segments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468540"/>
            <a:ext cx="3832144" cy="134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6"/>
              </a:lnSpc>
            </a:pPr>
            <a:r>
              <a:rPr lang="en-US" sz="4467">
                <a:solidFill>
                  <a:srgbClr val="F57A30"/>
                </a:solidFill>
                <a:latin typeface="Belleza Italics"/>
              </a:rPr>
              <a:t>Value</a:t>
            </a:r>
          </a:p>
          <a:p>
            <a:pPr algn="ctr">
              <a:lnSpc>
                <a:spcPts val="5316"/>
              </a:lnSpc>
            </a:pPr>
            <a:r>
              <a:rPr lang="en-US" sz="4467">
                <a:solidFill>
                  <a:srgbClr val="F57A30"/>
                </a:solidFill>
                <a:latin typeface="Belleza Italics"/>
              </a:rPr>
              <a:t>proposition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498493">
            <a:off x="9913914" y="-10130599"/>
            <a:ext cx="21049840" cy="2495131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71806" y="126149"/>
            <a:ext cx="4216194" cy="4959778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40187" y="1222608"/>
            <a:ext cx="11778848" cy="1016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28"/>
              </a:lnSpc>
            </a:pPr>
            <a:r>
              <a:rPr lang="en-US" sz="7528">
                <a:solidFill>
                  <a:srgbClr val="FF9367"/>
                </a:solidFill>
                <a:latin typeface="Belleza Bold Italics"/>
              </a:rPr>
              <a:t>Time frame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1597" y="7658992"/>
            <a:ext cx="3293339" cy="640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Belleza Italics"/>
              </a:rPr>
              <a:t>Mvp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280277" y="7661677"/>
            <a:ext cx="3293339" cy="1281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Belleza Italics"/>
              </a:rPr>
              <a:t>Product market fit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052129" y="7658992"/>
            <a:ext cx="3293339" cy="1281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Belleza Italics"/>
              </a:rPr>
              <a:t>ux design &amp; build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93926" y="7658992"/>
            <a:ext cx="3293339" cy="64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Belleza Italics"/>
              </a:rPr>
              <a:t>test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87605" y="7658992"/>
            <a:ext cx="3293339" cy="64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Belleza Italics"/>
              </a:rPr>
              <a:t>control group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40936" y="5085927"/>
            <a:ext cx="3293339" cy="64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IBM Plex Sans Hebrew Text Italics"/>
              </a:rPr>
              <a:t>2months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53936" y="5085927"/>
            <a:ext cx="3293339" cy="64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Belleza Italics"/>
              </a:rPr>
              <a:t>2months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47275" y="5085927"/>
            <a:ext cx="3293339" cy="64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Belleza Italics"/>
              </a:rPr>
              <a:t>1months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978861" y="5085927"/>
            <a:ext cx="3293339" cy="64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2"/>
              </a:lnSpc>
            </a:pPr>
            <a:r>
              <a:rPr lang="en-US" sz="4228">
                <a:solidFill>
                  <a:srgbClr val="138F96"/>
                </a:solidFill>
                <a:latin typeface="Belleza Italics"/>
              </a:rPr>
              <a:t>1months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1836596" y="2089494"/>
            <a:ext cx="9285689" cy="1080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13"/>
              </a:lnSpc>
            </a:pPr>
            <a:r>
              <a:rPr lang="en-US" sz="7445">
                <a:solidFill>
                  <a:srgbClr val="000000"/>
                </a:solidFill>
                <a:latin typeface="Moontime"/>
              </a:rPr>
              <a:t>Project Outline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68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036405">
            <a:off x="-657646" y="3360989"/>
            <a:ext cx="21049840" cy="2495131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73860">
            <a:off x="-10968728" y="-14559003"/>
            <a:ext cx="31044605" cy="2105388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534275" y="3754666"/>
            <a:ext cx="13219450" cy="791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1"/>
              </a:lnSpc>
            </a:pPr>
            <a:r>
              <a:rPr lang="en-US" sz="5399">
                <a:solidFill>
                  <a:srgbClr val="FFFFFF"/>
                </a:solidFill>
                <a:latin typeface="Belleza"/>
              </a:rPr>
              <a:t>Thank You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34275" y="6347512"/>
            <a:ext cx="13219450" cy="1530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77"/>
              </a:lnSpc>
            </a:pPr>
            <a:r>
              <a:rPr lang="en-US" sz="10600">
                <a:solidFill>
                  <a:srgbClr val="000000"/>
                </a:solidFill>
                <a:latin typeface="Moontime"/>
              </a:rPr>
              <a:t>Alpha Cobra Team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DAEXZpH3ENw</dc:identifier>
  <dcterms:modified xsi:type="dcterms:W3CDTF">2011-08-01T06:04:30Z</dcterms:modified>
  <cp:revision>1</cp:revision>
  <dc:title>Hackathon</dc:title>
</cp:coreProperties>
</file>